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1"/>
  </p:sldMasterIdLst>
  <p:notesMasterIdLst>
    <p:notesMasterId r:id="rId26"/>
  </p:notesMasterIdLst>
  <p:handoutMasterIdLst>
    <p:handoutMasterId r:id="rId27"/>
  </p:handoutMasterIdLst>
  <p:sldIdLst>
    <p:sldId id="378" r:id="rId2"/>
    <p:sldId id="365" r:id="rId3"/>
    <p:sldId id="366" r:id="rId4"/>
    <p:sldId id="373" r:id="rId5"/>
    <p:sldId id="263" r:id="rId6"/>
    <p:sldId id="380" r:id="rId7"/>
    <p:sldId id="383" r:id="rId8"/>
    <p:sldId id="379" r:id="rId9"/>
    <p:sldId id="358" r:id="rId10"/>
    <p:sldId id="384" r:id="rId11"/>
    <p:sldId id="375" r:id="rId12"/>
    <p:sldId id="387" r:id="rId13"/>
    <p:sldId id="385" r:id="rId14"/>
    <p:sldId id="390" r:id="rId15"/>
    <p:sldId id="362" r:id="rId16"/>
    <p:sldId id="265" r:id="rId17"/>
    <p:sldId id="369" r:id="rId18"/>
    <p:sldId id="267" r:id="rId19"/>
    <p:sldId id="382" r:id="rId20"/>
    <p:sldId id="353" r:id="rId21"/>
    <p:sldId id="389" r:id="rId22"/>
    <p:sldId id="370" r:id="rId23"/>
    <p:sldId id="377" r:id="rId24"/>
    <p:sldId id="274" r:id="rId25"/>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PARCOURSUP" id="{0B896E98-F45E-4768-8620-EDDF394BE181}">
          <p14:sldIdLst>
            <p14:sldId id="378"/>
            <p14:sldId id="365"/>
            <p14:sldId id="366"/>
            <p14:sldId id="373"/>
            <p14:sldId id="263"/>
            <p14:sldId id="380"/>
            <p14:sldId id="383"/>
            <p14:sldId id="379"/>
            <p14:sldId id="358"/>
            <p14:sldId id="384"/>
            <p14:sldId id="375"/>
            <p14:sldId id="387"/>
            <p14:sldId id="385"/>
            <p14:sldId id="390"/>
            <p14:sldId id="362"/>
            <p14:sldId id="265"/>
            <p14:sldId id="369"/>
            <p14:sldId id="267"/>
            <p14:sldId id="382"/>
            <p14:sldId id="353"/>
            <p14:sldId id="389"/>
            <p14:sldId id="370"/>
            <p14:sldId id="377"/>
            <p14:sldId id="274"/>
          </p14:sldIdLst>
        </p14:section>
      </p14:sectionLst>
    </p:ext>
    <p:ext uri="{EFAFB233-063F-42B5-8137-9DF3F51BA10A}">
      <p15:sldGuideLst xmlns:p15="http://schemas.microsoft.com/office/powerpoint/2012/main">
        <p15:guide id="1" orient="horz" pos="1620">
          <p15:clr>
            <a:srgbClr val="A4A3A4"/>
          </p15:clr>
        </p15:guide>
        <p15:guide id="2" orient="horz" pos="191">
          <p15:clr>
            <a:srgbClr val="A4A3A4"/>
          </p15:clr>
        </p15:guide>
        <p15:guide id="3" orient="horz" pos="854">
          <p15:clr>
            <a:srgbClr val="A4A3A4"/>
          </p15:clr>
        </p15:guide>
        <p15:guide id="4" orient="horz" pos="821">
          <p15:clr>
            <a:srgbClr val="A4A3A4"/>
          </p15:clr>
        </p15:guide>
        <p15:guide id="5" orient="horz" pos="3049">
          <p15:clr>
            <a:srgbClr val="A4A3A4"/>
          </p15:clr>
        </p15:guide>
        <p15:guide id="6" orient="horz" pos="3151">
          <p15:clr>
            <a:srgbClr val="A4A3A4"/>
          </p15:clr>
        </p15:guide>
        <p15:guide id="7" pos="2880">
          <p15:clr>
            <a:srgbClr val="A4A3A4"/>
          </p15:clr>
        </p15:guide>
        <p15:guide id="8" pos="476">
          <p15:clr>
            <a:srgbClr val="A4A3A4"/>
          </p15:clr>
        </p15:guide>
        <p15:guide id="9" pos="5193">
          <p15:clr>
            <a:srgbClr val="A4A3A4"/>
          </p15:clr>
        </p15:guide>
        <p15:guide id="10" pos="5465">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OUDA SAID" initials="H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BAB5"/>
    <a:srgbClr val="EC130E"/>
    <a:srgbClr val="4D4DB2"/>
    <a:srgbClr val="FFFFFF"/>
    <a:srgbClr val="000092"/>
    <a:srgbClr val="2E2EA6"/>
    <a:srgbClr val="3333CC"/>
    <a:srgbClr val="000091"/>
    <a:srgbClr val="A558A0"/>
    <a:srgbClr val="0C50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7" autoAdjust="0"/>
    <p:restoredTop sz="94660"/>
  </p:normalViewPr>
  <p:slideViewPr>
    <p:cSldViewPr showGuides="1">
      <p:cViewPr varScale="1">
        <p:scale>
          <a:sx n="112" d="100"/>
          <a:sy n="112" d="100"/>
        </p:scale>
        <p:origin x="504" y="77"/>
      </p:cViewPr>
      <p:guideLst>
        <p:guide orient="horz" pos="1620"/>
        <p:guide orient="horz" pos="191"/>
        <p:guide orient="horz" pos="854"/>
        <p:guide orient="horz" pos="821"/>
        <p:guide orient="horz" pos="3049"/>
        <p:guide orient="horz" pos="3151"/>
        <p:guide pos="2880"/>
        <p:guide pos="476"/>
        <p:guide pos="5193"/>
        <p:guide pos="5465"/>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135" d="100"/>
          <a:sy n="135" d="100"/>
        </p:scale>
        <p:origin x="5120"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9D897012-7FF6-704A-9088-93ACEFB2208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9BBEEC68-1116-A24A-AD79-7B70DE510B6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F0C479D-4687-E740-9789-857CF0267E23}" type="datetimeFigureOut">
              <a:rPr lang="fr-FR" smtClean="0"/>
              <a:t>21/07/2026</a:t>
            </a:fld>
            <a:endParaRPr lang="fr-FR"/>
          </a:p>
        </p:txBody>
      </p:sp>
      <p:sp>
        <p:nvSpPr>
          <p:cNvPr id="4" name="Espace réservé du pied de page 3">
            <a:extLst>
              <a:ext uri="{FF2B5EF4-FFF2-40B4-BE49-F238E27FC236}">
                <a16:creationId xmlns:a16="http://schemas.microsoft.com/office/drawing/2014/main" id="{AA513078-4837-CD44-8134-B2F5EC62014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23167E4C-36F1-A146-B373-CD678EBB6C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C0D87D-3887-3549-A415-10DFF9EDA4CC}" type="slidenum">
              <a:rPr lang="fr-FR" smtClean="0"/>
              <a:t>‹N°›</a:t>
            </a:fld>
            <a:endParaRPr lang="fr-FR"/>
          </a:p>
        </p:txBody>
      </p:sp>
    </p:spTree>
    <p:extLst>
      <p:ext uri="{BB962C8B-B14F-4D97-AF65-F5344CB8AC3E}">
        <p14:creationId xmlns:p14="http://schemas.microsoft.com/office/powerpoint/2010/main" val="14091365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D680E798-53FF-4C51-A981-953463752515}" type="datetimeFigureOut">
              <a:rPr lang="fr-FR" smtClean="0"/>
              <a:pPr/>
              <a:t>21/07/2026</a:t>
            </a:fld>
            <a:endParaRPr lang="fr-FR" dirty="0"/>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CD35FC20-8278-49B4-BAA7-5618786AC5BB}" type="datetime1">
              <a:rPr lang="fr-FR" smtClean="0"/>
              <a:t>21/07/2026</a:t>
            </a:fld>
            <a:endParaRPr lang="fr-FR" dirty="0"/>
          </a:p>
        </p:txBody>
      </p:sp>
      <p:sp>
        <p:nvSpPr>
          <p:cNvPr id="5" name="Espace réservé du pied de page 4"/>
          <p:cNvSpPr>
            <a:spLocks noGrp="1"/>
          </p:cNvSpPr>
          <p:nvPr>
            <p:ph type="ftr" sz="quarter" idx="11"/>
          </p:nvPr>
        </p:nvSpPr>
        <p:spPr bwMode="gray">
          <a:xfrm>
            <a:off x="720000" y="3919897"/>
            <a:ext cx="3240000" cy="900000"/>
          </a:xfrm>
          <a:prstGeom prst="rect">
            <a:avLst/>
          </a:prstGeom>
        </p:spPr>
        <p:txBody>
          <a:bodyPr anchor="b" anchorCtr="0"/>
          <a:lstStyle>
            <a:lvl1pPr>
              <a:defRPr sz="1150"/>
            </a:lvl1pPr>
          </a:lstStyle>
          <a:p>
            <a:r>
              <a:rPr lang="fr-FR" dirty="0"/>
              <a:t>Intitulé de la direction/service interministérielle</a:t>
            </a:r>
          </a:p>
        </p:txBody>
      </p:sp>
      <p:sp>
        <p:nvSpPr>
          <p:cNvPr id="6" name="Espace réservé du numéro de diapositive 5"/>
          <p:cNvSpPr>
            <a:spLocks noGrp="1"/>
          </p:cNvSpPr>
          <p:nvPr>
            <p:ph type="sldNum" sz="quarter" idx="12"/>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432610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re et textes 3 colonnes">
    <p:spTree>
      <p:nvGrpSpPr>
        <p:cNvPr id="1" name=""/>
        <p:cNvGrpSpPr/>
        <p:nvPr/>
      </p:nvGrpSpPr>
      <p:grpSpPr>
        <a:xfrm>
          <a:off x="0" y="0"/>
          <a:ext cx="0" cy="0"/>
          <a:chOff x="0" y="0"/>
          <a:chExt cx="0" cy="0"/>
        </a:xfrm>
      </p:grpSpPr>
      <p:sp>
        <p:nvSpPr>
          <p:cNvPr id="11" name="Espace réservé de la date 1">
            <a:extLst>
              <a:ext uri="{FF2B5EF4-FFF2-40B4-BE49-F238E27FC236}">
                <a16:creationId xmlns:a16="http://schemas.microsoft.com/office/drawing/2014/main" id="{9F5F8F36-9414-6946-BDAE-0A76E569CDF2}"/>
              </a:ext>
            </a:extLst>
          </p:cNvPr>
          <p:cNvSpPr>
            <a:spLocks noGrp="1"/>
          </p:cNvSpPr>
          <p:nvPr>
            <p:ph type="dt" sz="half" idx="10"/>
          </p:nvPr>
        </p:nvSpPr>
        <p:spPr bwMode="gray">
          <a:xfrm>
            <a:off x="6426336" y="4783500"/>
            <a:ext cx="1170000" cy="360000"/>
          </a:xfrm>
          <a:prstGeom prst="rect">
            <a:avLst/>
          </a:prstGeom>
        </p:spPr>
        <p:txBody>
          <a:bodyPr/>
          <a:lstStyle/>
          <a:p>
            <a:pPr algn="r"/>
            <a:fld id="{74A03300-A62F-4DF5-966E-3CB9D38AC02B}" type="datetime1">
              <a:rPr lang="fr-FR" cap="all" smtClean="0"/>
              <a:t>21/07/2026</a:t>
            </a:fld>
            <a:endParaRPr lang="fr-FR" cap="all" dirty="0"/>
          </a:p>
        </p:txBody>
      </p:sp>
      <p:sp>
        <p:nvSpPr>
          <p:cNvPr id="3" name="Espace réservé du numéro de diapositive 7">
            <a:extLst>
              <a:ext uri="{FF2B5EF4-FFF2-40B4-BE49-F238E27FC236}">
                <a16:creationId xmlns:a16="http://schemas.microsoft.com/office/drawing/2014/main" id="{2354CB20-7A21-D185-F6CE-62A1EFA4E0F9}"/>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
        <p:nvSpPr>
          <p:cNvPr id="4" name="Titre 1">
            <a:extLst>
              <a:ext uri="{FF2B5EF4-FFF2-40B4-BE49-F238E27FC236}">
                <a16:creationId xmlns:a16="http://schemas.microsoft.com/office/drawing/2014/main" id="{77A21E3B-B8D7-F7DC-C195-ABB7173A265E}"/>
              </a:ext>
            </a:extLst>
          </p:cNvPr>
          <p:cNvSpPr>
            <a:spLocks noGrp="1"/>
          </p:cNvSpPr>
          <p:nvPr>
            <p:ph type="title" hasCustomPrompt="1"/>
          </p:nvPr>
        </p:nvSpPr>
        <p:spPr bwMode="gray">
          <a:xfrm>
            <a:off x="467543" y="900000"/>
            <a:ext cx="8208913" cy="720000"/>
          </a:xfrm>
        </p:spPr>
        <p:txBody>
          <a:bodyPr/>
          <a:lstStyle>
            <a:lvl1pPr>
              <a:defRPr>
                <a:solidFill>
                  <a:schemeClr val="tx1"/>
                </a:solidFill>
              </a:defRPr>
            </a:lvl1pPr>
          </a:lstStyle>
          <a:p>
            <a:r>
              <a:rPr lang="fr-FR" dirty="0"/>
              <a:t>Titre</a:t>
            </a:r>
          </a:p>
        </p:txBody>
      </p:sp>
      <p:sp>
        <p:nvSpPr>
          <p:cNvPr id="5" name="Espace réservé du texte 11">
            <a:extLst>
              <a:ext uri="{FF2B5EF4-FFF2-40B4-BE49-F238E27FC236}">
                <a16:creationId xmlns:a16="http://schemas.microsoft.com/office/drawing/2014/main" id="{4D88517F-0652-24B7-CECE-FA7727AFB41F}"/>
              </a:ext>
            </a:extLst>
          </p:cNvPr>
          <p:cNvSpPr>
            <a:spLocks noGrp="1"/>
          </p:cNvSpPr>
          <p:nvPr>
            <p:ph type="body" sz="quarter" idx="14" hasCustomPrompt="1"/>
          </p:nvPr>
        </p:nvSpPr>
        <p:spPr bwMode="gray">
          <a:xfrm>
            <a:off x="467543" y="1836000"/>
            <a:ext cx="2520000" cy="2574000"/>
          </a:xfrm>
        </p:spPr>
        <p:txBody>
          <a:bodyPr/>
          <a:lstStyle>
            <a:lvl1pPr>
              <a:defRPr>
                <a:solidFill>
                  <a:schemeClr val="tx1"/>
                </a:solidFill>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6" name="Espace réservé du texte 11">
            <a:extLst>
              <a:ext uri="{FF2B5EF4-FFF2-40B4-BE49-F238E27FC236}">
                <a16:creationId xmlns:a16="http://schemas.microsoft.com/office/drawing/2014/main" id="{088B7A66-D08B-A398-E00A-DCBEE9483299}"/>
              </a:ext>
            </a:extLst>
          </p:cNvPr>
          <p:cNvSpPr>
            <a:spLocks noGrp="1"/>
          </p:cNvSpPr>
          <p:nvPr>
            <p:ph type="body" sz="quarter" idx="15" hasCustomPrompt="1"/>
          </p:nvPr>
        </p:nvSpPr>
        <p:spPr bwMode="gray">
          <a:xfrm>
            <a:off x="3312000" y="1836000"/>
            <a:ext cx="2520000" cy="2574000"/>
          </a:xfrm>
        </p:spPr>
        <p:txBody>
          <a:bodyPr/>
          <a:lstStyle>
            <a:lvl1pPr>
              <a:defRPr>
                <a:solidFill>
                  <a:schemeClr val="tx1"/>
                </a:solidFill>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7" name="Espace réservé du texte 11">
            <a:extLst>
              <a:ext uri="{FF2B5EF4-FFF2-40B4-BE49-F238E27FC236}">
                <a16:creationId xmlns:a16="http://schemas.microsoft.com/office/drawing/2014/main" id="{B49F00CA-DD42-B9AD-65A7-C2E0B613E49F}"/>
              </a:ext>
            </a:extLst>
          </p:cNvPr>
          <p:cNvSpPr>
            <a:spLocks noGrp="1"/>
          </p:cNvSpPr>
          <p:nvPr>
            <p:ph type="body" sz="quarter" idx="16" hasCustomPrompt="1"/>
          </p:nvPr>
        </p:nvSpPr>
        <p:spPr bwMode="gray">
          <a:xfrm>
            <a:off x="6156456" y="1836000"/>
            <a:ext cx="2520000" cy="2574000"/>
          </a:xfrm>
        </p:spPr>
        <p:txBody>
          <a:bodyPr/>
          <a:lstStyle>
            <a:lvl1pPr>
              <a:defRPr>
                <a:solidFill>
                  <a:schemeClr val="tx1"/>
                </a:solidFill>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8" name="Espace réservé du texte 9">
            <a:extLst>
              <a:ext uri="{FF2B5EF4-FFF2-40B4-BE49-F238E27FC236}">
                <a16:creationId xmlns:a16="http://schemas.microsoft.com/office/drawing/2014/main" id="{BE58713C-7CC1-D768-942B-0C6A202C4A9A}"/>
              </a:ext>
            </a:extLst>
          </p:cNvPr>
          <p:cNvSpPr>
            <a:spLocks noGrp="1"/>
          </p:cNvSpPr>
          <p:nvPr>
            <p:ph type="body" sz="quarter" idx="13" hasCustomPrompt="1"/>
          </p:nvPr>
        </p:nvSpPr>
        <p:spPr bwMode="gray">
          <a:xfrm>
            <a:off x="3312000" y="180000"/>
            <a:ext cx="5364456" cy="360000"/>
          </a:xfrm>
        </p:spPr>
        <p:txBody>
          <a:bodyPr/>
          <a:lstStyle>
            <a:lvl1pPr marL="108000" indent="-108000" algn="r">
              <a:spcAft>
                <a:spcPts val="0"/>
              </a:spcAft>
              <a:buFont typeface="+mj-lt"/>
              <a:buAutoNum type="arabicPeriod"/>
              <a:defRPr sz="750" b="1">
                <a:solidFill>
                  <a:schemeClr val="tx1"/>
                </a:solidFill>
              </a:defRPr>
            </a:lvl1pPr>
            <a:lvl2pPr marL="108000" indent="-108000" algn="r">
              <a:spcBef>
                <a:spcPts val="0"/>
              </a:spcBef>
              <a:spcAft>
                <a:spcPts val="0"/>
              </a:spcAft>
              <a:buFont typeface="+mj-lt"/>
              <a:buAutoNum type="alphaLcPeriod"/>
              <a:defRPr sz="750">
                <a:solidFill>
                  <a:schemeClr val="tx1"/>
                </a:solidFill>
              </a:defRPr>
            </a:lvl2pPr>
          </a:lstStyle>
          <a:p>
            <a:pPr lvl="0"/>
            <a:r>
              <a:rPr lang="fr-FR" dirty="0"/>
              <a:t>Titre</a:t>
            </a:r>
          </a:p>
          <a:p>
            <a:pPr lvl="1"/>
            <a:r>
              <a:rPr lang="fr-FR" dirty="0"/>
              <a:t>Sous-titre</a:t>
            </a:r>
          </a:p>
        </p:txBody>
      </p:sp>
    </p:spTree>
    <p:extLst>
      <p:ext uri="{BB962C8B-B14F-4D97-AF65-F5344CB8AC3E}">
        <p14:creationId xmlns:p14="http://schemas.microsoft.com/office/powerpoint/2010/main" val="3947970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2_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CD35FC20-8278-49B4-BAA7-5618786AC5BB}" type="datetime1">
              <a:rPr lang="fr-FR" smtClean="0"/>
              <a:t>21/07/2026</a:t>
            </a:fld>
            <a:endParaRPr lang="fr-FR" dirty="0"/>
          </a:p>
        </p:txBody>
      </p:sp>
      <p:sp>
        <p:nvSpPr>
          <p:cNvPr id="5" name="Espace réservé du pied de page 4"/>
          <p:cNvSpPr>
            <a:spLocks noGrp="1"/>
          </p:cNvSpPr>
          <p:nvPr>
            <p:ph type="ftr" sz="quarter" idx="11"/>
          </p:nvPr>
        </p:nvSpPr>
        <p:spPr bwMode="gray">
          <a:xfrm>
            <a:off x="720000" y="3919897"/>
            <a:ext cx="3240000" cy="900000"/>
          </a:xfrm>
          <a:prstGeom prst="rect">
            <a:avLst/>
          </a:prstGeom>
        </p:spPr>
        <p:txBody>
          <a:bodyPr anchor="b" anchorCtr="0"/>
          <a:lstStyle>
            <a:lvl1pPr>
              <a:defRPr sz="1150"/>
            </a:lvl1pPr>
          </a:lstStyle>
          <a:p>
            <a:r>
              <a:rPr lang="fr-FR" dirty="0"/>
              <a:t>Intitulé de la direction/service interministérielle</a:t>
            </a:r>
          </a:p>
        </p:txBody>
      </p:sp>
      <p:sp>
        <p:nvSpPr>
          <p:cNvPr id="6" name="Espace réservé du numéro de diapositive 5"/>
          <p:cNvSpPr>
            <a:spLocks noGrp="1"/>
          </p:cNvSpPr>
          <p:nvPr>
            <p:ph type="sldNum" sz="quarter" idx="12"/>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4189139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re et contenu">
    <p:spTree>
      <p:nvGrpSpPr>
        <p:cNvPr id="1" name=""/>
        <p:cNvGrpSpPr/>
        <p:nvPr/>
      </p:nvGrpSpPr>
      <p:grpSpPr>
        <a:xfrm>
          <a:off x="0" y="0"/>
          <a:ext cx="0" cy="0"/>
          <a:chOff x="0" y="0"/>
          <a:chExt cx="0" cy="0"/>
        </a:xfrm>
      </p:grpSpPr>
      <p:sp>
        <p:nvSpPr>
          <p:cNvPr id="8" name="Espace réservé de la date 1">
            <a:extLst>
              <a:ext uri="{FF2B5EF4-FFF2-40B4-BE49-F238E27FC236}">
                <a16:creationId xmlns:a16="http://schemas.microsoft.com/office/drawing/2014/main" id="{48DF368D-0C4B-2743-8FE5-01F96D2C1253}"/>
              </a:ext>
            </a:extLst>
          </p:cNvPr>
          <p:cNvSpPr>
            <a:spLocks noGrp="1"/>
          </p:cNvSpPr>
          <p:nvPr>
            <p:ph type="dt" sz="half" idx="10"/>
          </p:nvPr>
        </p:nvSpPr>
        <p:spPr bwMode="gray">
          <a:xfrm>
            <a:off x="6426336" y="4783500"/>
            <a:ext cx="1170000" cy="360000"/>
          </a:xfrm>
          <a:prstGeom prst="rect">
            <a:avLst/>
          </a:prstGeom>
        </p:spPr>
        <p:txBody>
          <a:bodyPr/>
          <a:lstStyle/>
          <a:p>
            <a:pPr algn="r"/>
            <a:fld id="{6F42726C-76A3-45BB-9E3B-0F2EB6320166}" type="datetime1">
              <a:rPr lang="fr-FR" cap="all" smtClean="0"/>
              <a:t>21/07/2026</a:t>
            </a:fld>
            <a:endParaRPr lang="fr-FR" cap="all" dirty="0"/>
          </a:p>
        </p:txBody>
      </p:sp>
      <p:sp>
        <p:nvSpPr>
          <p:cNvPr id="2" name="Espace réservé du numéro de diapositive 7">
            <a:extLst>
              <a:ext uri="{FF2B5EF4-FFF2-40B4-BE49-F238E27FC236}">
                <a16:creationId xmlns:a16="http://schemas.microsoft.com/office/drawing/2014/main" id="{5627B9E6-EB77-0A01-D53D-30EDB7418B79}"/>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
        <p:nvSpPr>
          <p:cNvPr id="3" name="Titre 3">
            <a:extLst>
              <a:ext uri="{FF2B5EF4-FFF2-40B4-BE49-F238E27FC236}">
                <a16:creationId xmlns:a16="http://schemas.microsoft.com/office/drawing/2014/main" id="{47857BB5-8B72-4B4D-18CA-F32ACE431C80}"/>
              </a:ext>
            </a:extLst>
          </p:cNvPr>
          <p:cNvSpPr>
            <a:spLocks noGrp="1"/>
          </p:cNvSpPr>
          <p:nvPr>
            <p:ph type="title" hasCustomPrompt="1"/>
          </p:nvPr>
        </p:nvSpPr>
        <p:spPr bwMode="gray">
          <a:xfrm>
            <a:off x="467543" y="900000"/>
            <a:ext cx="8208913" cy="720000"/>
          </a:xfrm>
        </p:spPr>
        <p:txBody>
          <a:bodyPr/>
          <a:lstStyle>
            <a:lvl1pPr>
              <a:defRPr>
                <a:solidFill>
                  <a:schemeClr val="tx1"/>
                </a:solidFill>
              </a:defRPr>
            </a:lvl1pPr>
          </a:lstStyle>
          <a:p>
            <a:r>
              <a:rPr lang="fr-FR" noProof="0" dirty="0"/>
              <a:t>Titre</a:t>
            </a:r>
            <a:endParaRPr lang="fr-FR" dirty="0"/>
          </a:p>
        </p:txBody>
      </p:sp>
      <p:sp>
        <p:nvSpPr>
          <p:cNvPr id="5" name="Espace réservé du contenu 8">
            <a:extLst>
              <a:ext uri="{FF2B5EF4-FFF2-40B4-BE49-F238E27FC236}">
                <a16:creationId xmlns:a16="http://schemas.microsoft.com/office/drawing/2014/main" id="{D6AC0A31-242B-827C-B5BA-CF77E9ED29D7}"/>
              </a:ext>
            </a:extLst>
          </p:cNvPr>
          <p:cNvSpPr>
            <a:spLocks noGrp="1"/>
          </p:cNvSpPr>
          <p:nvPr>
            <p:ph sz="quarter" idx="14" hasCustomPrompt="1"/>
          </p:nvPr>
        </p:nvSpPr>
        <p:spPr bwMode="gray">
          <a:xfrm>
            <a:off x="467543" y="1836000"/>
            <a:ext cx="8208914" cy="2574000"/>
          </a:xfrm>
        </p:spPr>
        <p:txBody>
          <a:bodyPr/>
          <a:lstStyle>
            <a:lvl1pPr>
              <a:defRPr>
                <a:solidFill>
                  <a:schemeClr val="tx1"/>
                </a:solidFill>
              </a:defRPr>
            </a:lvl1pPr>
            <a:lvl2pPr>
              <a:defRPr/>
            </a:lvl2pPr>
            <a:lvl3pPr>
              <a:defRPr/>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6" name="Espace réservé du texte 9">
            <a:extLst>
              <a:ext uri="{FF2B5EF4-FFF2-40B4-BE49-F238E27FC236}">
                <a16:creationId xmlns:a16="http://schemas.microsoft.com/office/drawing/2014/main" id="{E969AD70-87AF-3A72-8CE0-A63CF1D6C0BD}"/>
              </a:ext>
            </a:extLst>
          </p:cNvPr>
          <p:cNvSpPr>
            <a:spLocks noGrp="1"/>
          </p:cNvSpPr>
          <p:nvPr>
            <p:ph type="body" sz="quarter" idx="13" hasCustomPrompt="1"/>
          </p:nvPr>
        </p:nvSpPr>
        <p:spPr bwMode="gray">
          <a:xfrm>
            <a:off x="3312000" y="180000"/>
            <a:ext cx="5364456" cy="360000"/>
          </a:xfrm>
        </p:spPr>
        <p:txBody>
          <a:bodyPr/>
          <a:lstStyle>
            <a:lvl1pPr marL="108000" indent="-108000" algn="r">
              <a:spcAft>
                <a:spcPts val="0"/>
              </a:spcAft>
              <a:buFont typeface="+mj-lt"/>
              <a:buAutoNum type="arabicPeriod"/>
              <a:defRPr sz="750" b="1">
                <a:solidFill>
                  <a:schemeClr val="tx1"/>
                </a:solidFill>
              </a:defRPr>
            </a:lvl1pPr>
            <a:lvl2pPr marL="108000" indent="-108000" algn="r">
              <a:spcBef>
                <a:spcPts val="0"/>
              </a:spcBef>
              <a:spcAft>
                <a:spcPts val="0"/>
              </a:spcAft>
              <a:buFont typeface="+mj-lt"/>
              <a:buAutoNum type="alphaLcPeriod"/>
              <a:defRPr sz="750">
                <a:solidFill>
                  <a:schemeClr val="tx1"/>
                </a:solidFill>
              </a:defRPr>
            </a:lvl2pPr>
          </a:lstStyle>
          <a:p>
            <a:pPr lvl="0"/>
            <a:r>
              <a:rPr lang="fr-FR" dirty="0"/>
              <a:t>Titre</a:t>
            </a:r>
          </a:p>
          <a:p>
            <a:pPr lvl="1"/>
            <a:r>
              <a:rPr lang="fr-FR" dirty="0"/>
              <a:t>Sous-titre</a:t>
            </a:r>
          </a:p>
        </p:txBody>
      </p:sp>
    </p:spTree>
    <p:extLst>
      <p:ext uri="{BB962C8B-B14F-4D97-AF65-F5344CB8AC3E}">
        <p14:creationId xmlns:p14="http://schemas.microsoft.com/office/powerpoint/2010/main" val="7970209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467544" y="915566"/>
            <a:ext cx="8208912" cy="3672408"/>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hasCustomPrompt="1"/>
          </p:nvPr>
        </p:nvSpPr>
        <p:spPr bwMode="gray">
          <a:xfrm>
            <a:off x="827585" y="915566"/>
            <a:ext cx="7560840" cy="3672408"/>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noFill/>
          </a:ln>
        </p:spPr>
        <p:txBody>
          <a:bodyPr lIns="0" bIns="360000" anchor="ctr" anchorCtr="0"/>
          <a:lstStyle>
            <a:lvl1pPr marL="396000" indent="-396000">
              <a:buFont typeface="+mj-lt"/>
              <a:buAutoNum type="arabicPeriod"/>
              <a:defRPr sz="3250">
                <a:solidFill>
                  <a:schemeClr val="tx1"/>
                </a:solidFill>
              </a:defRPr>
            </a:lvl1pPr>
          </a:lstStyle>
          <a:p>
            <a:r>
              <a:rPr lang="fr-FR" dirty="0"/>
              <a:t>Titre</a:t>
            </a:r>
          </a:p>
        </p:txBody>
      </p:sp>
      <p:sp>
        <p:nvSpPr>
          <p:cNvPr id="7" name="Espace réservé de la date 1">
            <a:extLst>
              <a:ext uri="{FF2B5EF4-FFF2-40B4-BE49-F238E27FC236}">
                <a16:creationId xmlns:a16="http://schemas.microsoft.com/office/drawing/2014/main" id="{9748505C-3D2A-D74D-9CDB-23720A2BFF18}"/>
              </a:ext>
            </a:extLst>
          </p:cNvPr>
          <p:cNvSpPr>
            <a:spLocks noGrp="1"/>
          </p:cNvSpPr>
          <p:nvPr>
            <p:ph type="dt" sz="half" idx="10"/>
          </p:nvPr>
        </p:nvSpPr>
        <p:spPr bwMode="gray">
          <a:xfrm>
            <a:off x="6419323" y="4783500"/>
            <a:ext cx="1170000" cy="360000"/>
          </a:xfrm>
          <a:prstGeom prst="rect">
            <a:avLst/>
          </a:prstGeom>
        </p:spPr>
        <p:txBody>
          <a:bodyPr/>
          <a:lstStyle/>
          <a:p>
            <a:pPr algn="r"/>
            <a:fld id="{80708A47-EF35-45C3-8BF0-5C29E8226EDF}" type="datetime1">
              <a:rPr lang="fr-FR" cap="all" smtClean="0"/>
              <a:t>21/07/2026</a:t>
            </a:fld>
            <a:endParaRPr lang="fr-FR" cap="all" dirty="0"/>
          </a:p>
        </p:txBody>
      </p:sp>
      <p:sp>
        <p:nvSpPr>
          <p:cNvPr id="3" name="Espace réservé du numéro de diapositive 7">
            <a:extLst>
              <a:ext uri="{FF2B5EF4-FFF2-40B4-BE49-F238E27FC236}">
                <a16:creationId xmlns:a16="http://schemas.microsoft.com/office/drawing/2014/main" id="{71C90EFA-E0FE-E045-609C-5D8B6B7B8415}"/>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0943477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re et textes 3 colonnes">
    <p:spTree>
      <p:nvGrpSpPr>
        <p:cNvPr id="1" name=""/>
        <p:cNvGrpSpPr/>
        <p:nvPr/>
      </p:nvGrpSpPr>
      <p:grpSpPr>
        <a:xfrm>
          <a:off x="0" y="0"/>
          <a:ext cx="0" cy="0"/>
          <a:chOff x="0" y="0"/>
          <a:chExt cx="0" cy="0"/>
        </a:xfrm>
      </p:grpSpPr>
      <p:sp>
        <p:nvSpPr>
          <p:cNvPr id="11" name="Espace réservé de la date 1">
            <a:extLst>
              <a:ext uri="{FF2B5EF4-FFF2-40B4-BE49-F238E27FC236}">
                <a16:creationId xmlns:a16="http://schemas.microsoft.com/office/drawing/2014/main" id="{9F5F8F36-9414-6946-BDAE-0A76E569CDF2}"/>
              </a:ext>
            </a:extLst>
          </p:cNvPr>
          <p:cNvSpPr>
            <a:spLocks noGrp="1"/>
          </p:cNvSpPr>
          <p:nvPr>
            <p:ph type="dt" sz="half" idx="10"/>
          </p:nvPr>
        </p:nvSpPr>
        <p:spPr bwMode="gray">
          <a:xfrm>
            <a:off x="6426336" y="4783500"/>
            <a:ext cx="1170000" cy="360000"/>
          </a:xfrm>
          <a:prstGeom prst="rect">
            <a:avLst/>
          </a:prstGeom>
        </p:spPr>
        <p:txBody>
          <a:bodyPr/>
          <a:lstStyle/>
          <a:p>
            <a:pPr algn="r"/>
            <a:fld id="{74A03300-A62F-4DF5-966E-3CB9D38AC02B}" type="datetime1">
              <a:rPr lang="fr-FR" cap="all" smtClean="0"/>
              <a:t>21/07/2026</a:t>
            </a:fld>
            <a:endParaRPr lang="fr-FR" cap="all" dirty="0"/>
          </a:p>
        </p:txBody>
      </p:sp>
      <p:sp>
        <p:nvSpPr>
          <p:cNvPr id="3" name="Espace réservé du numéro de diapositive 7">
            <a:extLst>
              <a:ext uri="{FF2B5EF4-FFF2-40B4-BE49-F238E27FC236}">
                <a16:creationId xmlns:a16="http://schemas.microsoft.com/office/drawing/2014/main" id="{7FFCCFED-02DC-08EC-199E-29F138E6FD3E}"/>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
        <p:nvSpPr>
          <p:cNvPr id="4" name="Titre 1">
            <a:extLst>
              <a:ext uri="{FF2B5EF4-FFF2-40B4-BE49-F238E27FC236}">
                <a16:creationId xmlns:a16="http://schemas.microsoft.com/office/drawing/2014/main" id="{902FD0BE-20C2-98A4-80BF-26E2E4CE4A32}"/>
              </a:ext>
            </a:extLst>
          </p:cNvPr>
          <p:cNvSpPr>
            <a:spLocks noGrp="1"/>
          </p:cNvSpPr>
          <p:nvPr>
            <p:ph type="title" hasCustomPrompt="1"/>
          </p:nvPr>
        </p:nvSpPr>
        <p:spPr bwMode="gray">
          <a:xfrm>
            <a:off x="467543" y="900000"/>
            <a:ext cx="8208913" cy="720000"/>
          </a:xfrm>
        </p:spPr>
        <p:txBody>
          <a:bodyPr/>
          <a:lstStyle>
            <a:lvl1pPr>
              <a:defRPr>
                <a:solidFill>
                  <a:schemeClr val="tx1"/>
                </a:solidFill>
              </a:defRPr>
            </a:lvl1pPr>
          </a:lstStyle>
          <a:p>
            <a:r>
              <a:rPr lang="fr-FR" dirty="0"/>
              <a:t>Titre</a:t>
            </a:r>
          </a:p>
        </p:txBody>
      </p:sp>
      <p:sp>
        <p:nvSpPr>
          <p:cNvPr id="5" name="Espace réservé du texte 11">
            <a:extLst>
              <a:ext uri="{FF2B5EF4-FFF2-40B4-BE49-F238E27FC236}">
                <a16:creationId xmlns:a16="http://schemas.microsoft.com/office/drawing/2014/main" id="{D78EB4C2-0797-C1C8-2713-C16D8D7195FF}"/>
              </a:ext>
            </a:extLst>
          </p:cNvPr>
          <p:cNvSpPr>
            <a:spLocks noGrp="1"/>
          </p:cNvSpPr>
          <p:nvPr>
            <p:ph type="body" sz="quarter" idx="14" hasCustomPrompt="1"/>
          </p:nvPr>
        </p:nvSpPr>
        <p:spPr bwMode="gray">
          <a:xfrm>
            <a:off x="467543" y="1836000"/>
            <a:ext cx="2520000" cy="2574000"/>
          </a:xfrm>
        </p:spPr>
        <p:txBody>
          <a:bodyPr/>
          <a:lstStyle>
            <a:lvl1pPr>
              <a:defRPr>
                <a:solidFill>
                  <a:schemeClr val="tx1"/>
                </a:solidFill>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6" name="Espace réservé du texte 11">
            <a:extLst>
              <a:ext uri="{FF2B5EF4-FFF2-40B4-BE49-F238E27FC236}">
                <a16:creationId xmlns:a16="http://schemas.microsoft.com/office/drawing/2014/main" id="{1EAF8653-EBBB-E723-93E8-4EAEA88D6E8A}"/>
              </a:ext>
            </a:extLst>
          </p:cNvPr>
          <p:cNvSpPr>
            <a:spLocks noGrp="1"/>
          </p:cNvSpPr>
          <p:nvPr>
            <p:ph type="body" sz="quarter" idx="15" hasCustomPrompt="1"/>
          </p:nvPr>
        </p:nvSpPr>
        <p:spPr bwMode="gray">
          <a:xfrm>
            <a:off x="3312000" y="1836000"/>
            <a:ext cx="2520000" cy="2574000"/>
          </a:xfrm>
        </p:spPr>
        <p:txBody>
          <a:bodyPr/>
          <a:lstStyle>
            <a:lvl1pPr>
              <a:defRPr>
                <a:solidFill>
                  <a:schemeClr val="tx1"/>
                </a:solidFill>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7" name="Espace réservé du texte 11">
            <a:extLst>
              <a:ext uri="{FF2B5EF4-FFF2-40B4-BE49-F238E27FC236}">
                <a16:creationId xmlns:a16="http://schemas.microsoft.com/office/drawing/2014/main" id="{767BF9AD-A3E5-B2AC-B1C5-8DC87EC46ECD}"/>
              </a:ext>
            </a:extLst>
          </p:cNvPr>
          <p:cNvSpPr>
            <a:spLocks noGrp="1"/>
          </p:cNvSpPr>
          <p:nvPr>
            <p:ph type="body" sz="quarter" idx="16" hasCustomPrompt="1"/>
          </p:nvPr>
        </p:nvSpPr>
        <p:spPr bwMode="gray">
          <a:xfrm>
            <a:off x="6156456" y="1836000"/>
            <a:ext cx="2520000" cy="2574000"/>
          </a:xfrm>
        </p:spPr>
        <p:txBody>
          <a:bodyPr/>
          <a:lstStyle>
            <a:lvl1pPr>
              <a:defRPr>
                <a:solidFill>
                  <a:schemeClr val="tx1"/>
                </a:solidFill>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8" name="Espace réservé du texte 9">
            <a:extLst>
              <a:ext uri="{FF2B5EF4-FFF2-40B4-BE49-F238E27FC236}">
                <a16:creationId xmlns:a16="http://schemas.microsoft.com/office/drawing/2014/main" id="{D3FD874F-D58B-C7F8-80C5-06579D5E867C}"/>
              </a:ext>
            </a:extLst>
          </p:cNvPr>
          <p:cNvSpPr>
            <a:spLocks noGrp="1"/>
          </p:cNvSpPr>
          <p:nvPr>
            <p:ph type="body" sz="quarter" idx="13" hasCustomPrompt="1"/>
          </p:nvPr>
        </p:nvSpPr>
        <p:spPr bwMode="gray">
          <a:xfrm>
            <a:off x="3312000" y="180000"/>
            <a:ext cx="5364456" cy="360000"/>
          </a:xfrm>
        </p:spPr>
        <p:txBody>
          <a:bodyPr/>
          <a:lstStyle>
            <a:lvl1pPr marL="108000" indent="-108000" algn="r">
              <a:spcAft>
                <a:spcPts val="0"/>
              </a:spcAft>
              <a:buFont typeface="+mj-lt"/>
              <a:buAutoNum type="arabicPeriod"/>
              <a:defRPr sz="750" b="1">
                <a:solidFill>
                  <a:schemeClr val="tx1"/>
                </a:solidFill>
              </a:defRPr>
            </a:lvl1pPr>
            <a:lvl2pPr marL="108000" indent="-108000" algn="r">
              <a:spcBef>
                <a:spcPts val="0"/>
              </a:spcBef>
              <a:spcAft>
                <a:spcPts val="0"/>
              </a:spcAft>
              <a:buFont typeface="+mj-lt"/>
              <a:buAutoNum type="alphaLcPeriod"/>
              <a:defRPr sz="750">
                <a:solidFill>
                  <a:schemeClr val="tx1"/>
                </a:solidFill>
              </a:defRPr>
            </a:lvl2pPr>
          </a:lstStyle>
          <a:p>
            <a:pPr lvl="0"/>
            <a:r>
              <a:rPr lang="fr-FR" dirty="0"/>
              <a:t>Titre</a:t>
            </a:r>
          </a:p>
          <a:p>
            <a:pPr lvl="1"/>
            <a:r>
              <a:rPr lang="fr-FR" dirty="0"/>
              <a:t>Sous-titre</a:t>
            </a:r>
          </a:p>
        </p:txBody>
      </p:sp>
    </p:spTree>
    <p:extLst>
      <p:ext uri="{BB962C8B-B14F-4D97-AF65-F5344CB8AC3E}">
        <p14:creationId xmlns:p14="http://schemas.microsoft.com/office/powerpoint/2010/main" val="29598361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3_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CD35FC20-8278-49B4-BAA7-5618786AC5BB}" type="datetime1">
              <a:rPr lang="fr-FR" smtClean="0"/>
              <a:t>21/07/2026</a:t>
            </a:fld>
            <a:endParaRPr lang="fr-FR" dirty="0"/>
          </a:p>
        </p:txBody>
      </p:sp>
      <p:sp>
        <p:nvSpPr>
          <p:cNvPr id="5" name="Espace réservé du pied de page 4"/>
          <p:cNvSpPr>
            <a:spLocks noGrp="1"/>
          </p:cNvSpPr>
          <p:nvPr>
            <p:ph type="ftr" sz="quarter" idx="11"/>
          </p:nvPr>
        </p:nvSpPr>
        <p:spPr bwMode="gray">
          <a:xfrm>
            <a:off x="720000" y="3919897"/>
            <a:ext cx="3240000" cy="900000"/>
          </a:xfrm>
          <a:prstGeom prst="rect">
            <a:avLst/>
          </a:prstGeom>
        </p:spPr>
        <p:txBody>
          <a:bodyPr anchor="b" anchorCtr="0"/>
          <a:lstStyle>
            <a:lvl1pPr>
              <a:defRPr sz="1150"/>
            </a:lvl1pPr>
          </a:lstStyle>
          <a:p>
            <a:r>
              <a:rPr lang="fr-FR" dirty="0"/>
              <a:t>Intitulé de la direction/service interministérielle</a:t>
            </a:r>
          </a:p>
        </p:txBody>
      </p:sp>
      <p:sp>
        <p:nvSpPr>
          <p:cNvPr id="6" name="Espace réservé du numéro de diapositive 5"/>
          <p:cNvSpPr>
            <a:spLocks noGrp="1"/>
          </p:cNvSpPr>
          <p:nvPr>
            <p:ph type="sldNum" sz="quarter" idx="12"/>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7092043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Titre et contenu">
    <p:spTree>
      <p:nvGrpSpPr>
        <p:cNvPr id="1" name=""/>
        <p:cNvGrpSpPr/>
        <p:nvPr/>
      </p:nvGrpSpPr>
      <p:grpSpPr>
        <a:xfrm>
          <a:off x="0" y="0"/>
          <a:ext cx="0" cy="0"/>
          <a:chOff x="0" y="0"/>
          <a:chExt cx="0" cy="0"/>
        </a:xfrm>
      </p:grpSpPr>
      <p:sp>
        <p:nvSpPr>
          <p:cNvPr id="8" name="Espace réservé de la date 1">
            <a:extLst>
              <a:ext uri="{FF2B5EF4-FFF2-40B4-BE49-F238E27FC236}">
                <a16:creationId xmlns:a16="http://schemas.microsoft.com/office/drawing/2014/main" id="{48DF368D-0C4B-2743-8FE5-01F96D2C1253}"/>
              </a:ext>
            </a:extLst>
          </p:cNvPr>
          <p:cNvSpPr>
            <a:spLocks noGrp="1"/>
          </p:cNvSpPr>
          <p:nvPr>
            <p:ph type="dt" sz="half" idx="10"/>
          </p:nvPr>
        </p:nvSpPr>
        <p:spPr bwMode="gray">
          <a:xfrm>
            <a:off x="6426336" y="4783500"/>
            <a:ext cx="1170000" cy="360000"/>
          </a:xfrm>
          <a:prstGeom prst="rect">
            <a:avLst/>
          </a:prstGeom>
        </p:spPr>
        <p:txBody>
          <a:bodyPr/>
          <a:lstStyle/>
          <a:p>
            <a:pPr algn="r"/>
            <a:fld id="{6F42726C-76A3-45BB-9E3B-0F2EB6320166}" type="datetime1">
              <a:rPr lang="fr-FR" cap="all" smtClean="0"/>
              <a:t>21/07/2026</a:t>
            </a:fld>
            <a:endParaRPr lang="fr-FR" cap="all" dirty="0"/>
          </a:p>
        </p:txBody>
      </p:sp>
      <p:sp>
        <p:nvSpPr>
          <p:cNvPr id="2" name="Espace réservé du numéro de diapositive 7">
            <a:extLst>
              <a:ext uri="{FF2B5EF4-FFF2-40B4-BE49-F238E27FC236}">
                <a16:creationId xmlns:a16="http://schemas.microsoft.com/office/drawing/2014/main" id="{3FEBFD50-4011-BD8E-6F33-91EE334F822A}"/>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
        <p:nvSpPr>
          <p:cNvPr id="3" name="Titre 3">
            <a:extLst>
              <a:ext uri="{FF2B5EF4-FFF2-40B4-BE49-F238E27FC236}">
                <a16:creationId xmlns:a16="http://schemas.microsoft.com/office/drawing/2014/main" id="{053E4752-B7BE-C251-601F-E85D791F72E5}"/>
              </a:ext>
            </a:extLst>
          </p:cNvPr>
          <p:cNvSpPr>
            <a:spLocks noGrp="1"/>
          </p:cNvSpPr>
          <p:nvPr>
            <p:ph type="title" hasCustomPrompt="1"/>
          </p:nvPr>
        </p:nvSpPr>
        <p:spPr bwMode="gray">
          <a:xfrm>
            <a:off x="467543" y="900000"/>
            <a:ext cx="8208913" cy="720000"/>
          </a:xfrm>
        </p:spPr>
        <p:txBody>
          <a:bodyPr/>
          <a:lstStyle>
            <a:lvl1pPr>
              <a:defRPr>
                <a:solidFill>
                  <a:schemeClr val="tx1"/>
                </a:solidFill>
              </a:defRPr>
            </a:lvl1pPr>
          </a:lstStyle>
          <a:p>
            <a:r>
              <a:rPr lang="fr-FR" noProof="0" dirty="0"/>
              <a:t>Titre</a:t>
            </a:r>
            <a:endParaRPr lang="fr-FR" dirty="0"/>
          </a:p>
        </p:txBody>
      </p:sp>
      <p:sp>
        <p:nvSpPr>
          <p:cNvPr id="5" name="Espace réservé du contenu 8">
            <a:extLst>
              <a:ext uri="{FF2B5EF4-FFF2-40B4-BE49-F238E27FC236}">
                <a16:creationId xmlns:a16="http://schemas.microsoft.com/office/drawing/2014/main" id="{7A84DCE6-CC5A-62D3-7F72-C44C2473D024}"/>
              </a:ext>
            </a:extLst>
          </p:cNvPr>
          <p:cNvSpPr>
            <a:spLocks noGrp="1"/>
          </p:cNvSpPr>
          <p:nvPr>
            <p:ph sz="quarter" idx="14" hasCustomPrompt="1"/>
          </p:nvPr>
        </p:nvSpPr>
        <p:spPr bwMode="gray">
          <a:xfrm>
            <a:off x="467543" y="1836000"/>
            <a:ext cx="8208914" cy="2574000"/>
          </a:xfrm>
        </p:spPr>
        <p:txBody>
          <a:bodyPr/>
          <a:lstStyle>
            <a:lvl1pPr>
              <a:defRPr>
                <a:solidFill>
                  <a:schemeClr val="tx1"/>
                </a:solidFill>
              </a:defRPr>
            </a:lvl1pPr>
            <a:lvl2pPr>
              <a:defRPr/>
            </a:lvl2pPr>
            <a:lvl3pPr>
              <a:defRPr/>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6" name="Espace réservé du texte 9">
            <a:extLst>
              <a:ext uri="{FF2B5EF4-FFF2-40B4-BE49-F238E27FC236}">
                <a16:creationId xmlns:a16="http://schemas.microsoft.com/office/drawing/2014/main" id="{B5A000C1-691E-F104-1902-9EF057D87053}"/>
              </a:ext>
            </a:extLst>
          </p:cNvPr>
          <p:cNvSpPr>
            <a:spLocks noGrp="1"/>
          </p:cNvSpPr>
          <p:nvPr>
            <p:ph type="body" sz="quarter" idx="13" hasCustomPrompt="1"/>
          </p:nvPr>
        </p:nvSpPr>
        <p:spPr bwMode="gray">
          <a:xfrm>
            <a:off x="3312000" y="180000"/>
            <a:ext cx="5364456" cy="360000"/>
          </a:xfrm>
        </p:spPr>
        <p:txBody>
          <a:bodyPr/>
          <a:lstStyle>
            <a:lvl1pPr marL="108000" indent="-108000" algn="r">
              <a:spcAft>
                <a:spcPts val="0"/>
              </a:spcAft>
              <a:buFont typeface="+mj-lt"/>
              <a:buAutoNum type="arabicPeriod"/>
              <a:defRPr sz="750" b="1">
                <a:solidFill>
                  <a:schemeClr val="tx1"/>
                </a:solidFill>
              </a:defRPr>
            </a:lvl1pPr>
            <a:lvl2pPr marL="108000" indent="-108000" algn="r">
              <a:spcBef>
                <a:spcPts val="0"/>
              </a:spcBef>
              <a:spcAft>
                <a:spcPts val="0"/>
              </a:spcAft>
              <a:buFont typeface="+mj-lt"/>
              <a:buAutoNum type="alphaLcPeriod"/>
              <a:defRPr sz="750">
                <a:solidFill>
                  <a:schemeClr val="tx1"/>
                </a:solidFill>
              </a:defRPr>
            </a:lvl2pPr>
          </a:lstStyle>
          <a:p>
            <a:pPr lvl="0"/>
            <a:r>
              <a:rPr lang="fr-FR" dirty="0"/>
              <a:t>Titre</a:t>
            </a:r>
          </a:p>
          <a:p>
            <a:pPr lvl="1"/>
            <a:r>
              <a:rPr lang="fr-FR" dirty="0"/>
              <a:t>Sous-titre</a:t>
            </a:r>
          </a:p>
        </p:txBody>
      </p:sp>
    </p:spTree>
    <p:extLst>
      <p:ext uri="{BB962C8B-B14F-4D97-AF65-F5344CB8AC3E}">
        <p14:creationId xmlns:p14="http://schemas.microsoft.com/office/powerpoint/2010/main" val="29309886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Chapitre">
    <p:spTree>
      <p:nvGrpSpPr>
        <p:cNvPr id="1" name=""/>
        <p:cNvGrpSpPr/>
        <p:nvPr/>
      </p:nvGrpSpPr>
      <p:grpSpPr>
        <a:xfrm>
          <a:off x="0" y="0"/>
          <a:ext cx="0" cy="0"/>
          <a:chOff x="0" y="0"/>
          <a:chExt cx="0" cy="0"/>
        </a:xfrm>
      </p:grpSpPr>
      <p:sp>
        <p:nvSpPr>
          <p:cNvPr id="7" name="Espace réservé de la date 1">
            <a:extLst>
              <a:ext uri="{FF2B5EF4-FFF2-40B4-BE49-F238E27FC236}">
                <a16:creationId xmlns:a16="http://schemas.microsoft.com/office/drawing/2014/main" id="{9748505C-3D2A-D74D-9CDB-23720A2BFF18}"/>
              </a:ext>
            </a:extLst>
          </p:cNvPr>
          <p:cNvSpPr>
            <a:spLocks noGrp="1"/>
          </p:cNvSpPr>
          <p:nvPr>
            <p:ph type="dt" sz="half" idx="10"/>
          </p:nvPr>
        </p:nvSpPr>
        <p:spPr bwMode="gray">
          <a:xfrm>
            <a:off x="6419323" y="4783500"/>
            <a:ext cx="1170000" cy="360000"/>
          </a:xfrm>
          <a:prstGeom prst="rect">
            <a:avLst/>
          </a:prstGeom>
        </p:spPr>
        <p:txBody>
          <a:bodyPr/>
          <a:lstStyle/>
          <a:p>
            <a:pPr algn="r"/>
            <a:fld id="{80708A47-EF35-45C3-8BF0-5C29E8226EDF}" type="datetime1">
              <a:rPr lang="fr-FR" cap="all" smtClean="0"/>
              <a:t>21/07/2026</a:t>
            </a:fld>
            <a:endParaRPr lang="fr-FR" cap="all" dirty="0"/>
          </a:p>
        </p:txBody>
      </p:sp>
      <p:sp>
        <p:nvSpPr>
          <p:cNvPr id="3" name="Espace réservé du numéro de diapositive 7">
            <a:extLst>
              <a:ext uri="{FF2B5EF4-FFF2-40B4-BE49-F238E27FC236}">
                <a16:creationId xmlns:a16="http://schemas.microsoft.com/office/drawing/2014/main" id="{21EDD869-98C0-F59E-578F-8389EEA6B6DA}"/>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
        <p:nvSpPr>
          <p:cNvPr id="5" name="Espace réservé pour une image  7">
            <a:extLst>
              <a:ext uri="{FF2B5EF4-FFF2-40B4-BE49-F238E27FC236}">
                <a16:creationId xmlns:a16="http://schemas.microsoft.com/office/drawing/2014/main" id="{267D06C0-A8EA-E608-4A6F-B67EDDDD287E}"/>
              </a:ext>
            </a:extLst>
          </p:cNvPr>
          <p:cNvSpPr>
            <a:spLocks noGrp="1"/>
          </p:cNvSpPr>
          <p:nvPr>
            <p:ph type="pic" sz="quarter" idx="13" hasCustomPrompt="1"/>
          </p:nvPr>
        </p:nvSpPr>
        <p:spPr bwMode="gray">
          <a:xfrm>
            <a:off x="467544" y="915566"/>
            <a:ext cx="8208912" cy="3672408"/>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6" name="Titre 1">
            <a:extLst>
              <a:ext uri="{FF2B5EF4-FFF2-40B4-BE49-F238E27FC236}">
                <a16:creationId xmlns:a16="http://schemas.microsoft.com/office/drawing/2014/main" id="{F25B2DE6-0EBC-ACE2-BF9B-00ABA60A7E75}"/>
              </a:ext>
            </a:extLst>
          </p:cNvPr>
          <p:cNvSpPr>
            <a:spLocks noGrp="1"/>
          </p:cNvSpPr>
          <p:nvPr>
            <p:ph type="title" hasCustomPrompt="1"/>
          </p:nvPr>
        </p:nvSpPr>
        <p:spPr bwMode="gray">
          <a:xfrm>
            <a:off x="827585" y="915566"/>
            <a:ext cx="7560840" cy="3672408"/>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noFill/>
          </a:ln>
        </p:spPr>
        <p:txBody>
          <a:bodyPr lIns="0" bIns="360000" anchor="ctr" anchorCtr="0"/>
          <a:lstStyle>
            <a:lvl1pPr marL="396000" indent="-396000">
              <a:buFont typeface="+mj-lt"/>
              <a:buAutoNum type="arabicPeriod"/>
              <a:defRPr sz="3250">
                <a:solidFill>
                  <a:schemeClr val="tx1"/>
                </a:solidFill>
              </a:defRPr>
            </a:lvl1pPr>
          </a:lstStyle>
          <a:p>
            <a:r>
              <a:rPr lang="fr-FR" dirty="0"/>
              <a:t>Titre</a:t>
            </a:r>
          </a:p>
        </p:txBody>
      </p:sp>
    </p:spTree>
    <p:extLst>
      <p:ext uri="{BB962C8B-B14F-4D97-AF65-F5344CB8AC3E}">
        <p14:creationId xmlns:p14="http://schemas.microsoft.com/office/powerpoint/2010/main" val="143988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re et textes 3 colonnes">
    <p:spTree>
      <p:nvGrpSpPr>
        <p:cNvPr id="1" name=""/>
        <p:cNvGrpSpPr/>
        <p:nvPr/>
      </p:nvGrpSpPr>
      <p:grpSpPr>
        <a:xfrm>
          <a:off x="0" y="0"/>
          <a:ext cx="0" cy="0"/>
          <a:chOff x="0" y="0"/>
          <a:chExt cx="0" cy="0"/>
        </a:xfrm>
      </p:grpSpPr>
      <p:sp>
        <p:nvSpPr>
          <p:cNvPr id="11" name="Espace réservé de la date 1">
            <a:extLst>
              <a:ext uri="{FF2B5EF4-FFF2-40B4-BE49-F238E27FC236}">
                <a16:creationId xmlns:a16="http://schemas.microsoft.com/office/drawing/2014/main" id="{9F5F8F36-9414-6946-BDAE-0A76E569CDF2}"/>
              </a:ext>
            </a:extLst>
          </p:cNvPr>
          <p:cNvSpPr>
            <a:spLocks noGrp="1"/>
          </p:cNvSpPr>
          <p:nvPr>
            <p:ph type="dt" sz="half" idx="10"/>
          </p:nvPr>
        </p:nvSpPr>
        <p:spPr bwMode="gray">
          <a:xfrm>
            <a:off x="6426336" y="4783500"/>
            <a:ext cx="1170000" cy="360000"/>
          </a:xfrm>
          <a:prstGeom prst="rect">
            <a:avLst/>
          </a:prstGeom>
        </p:spPr>
        <p:txBody>
          <a:bodyPr/>
          <a:lstStyle/>
          <a:p>
            <a:pPr algn="r"/>
            <a:fld id="{74A03300-A62F-4DF5-966E-3CB9D38AC02B}" type="datetime1">
              <a:rPr lang="fr-FR" cap="all" smtClean="0"/>
              <a:t>21/07/2026</a:t>
            </a:fld>
            <a:endParaRPr lang="fr-FR" cap="all" dirty="0"/>
          </a:p>
        </p:txBody>
      </p:sp>
      <p:sp>
        <p:nvSpPr>
          <p:cNvPr id="3" name="Espace réservé du numéro de diapositive 7">
            <a:extLst>
              <a:ext uri="{FF2B5EF4-FFF2-40B4-BE49-F238E27FC236}">
                <a16:creationId xmlns:a16="http://schemas.microsoft.com/office/drawing/2014/main" id="{C713303D-957D-C3FF-65F8-AC7AE214D0E7}"/>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
        <p:nvSpPr>
          <p:cNvPr id="4" name="Titre 1">
            <a:extLst>
              <a:ext uri="{FF2B5EF4-FFF2-40B4-BE49-F238E27FC236}">
                <a16:creationId xmlns:a16="http://schemas.microsoft.com/office/drawing/2014/main" id="{C6099BCD-2997-F0EE-6D31-BF84EA2CF9D6}"/>
              </a:ext>
            </a:extLst>
          </p:cNvPr>
          <p:cNvSpPr>
            <a:spLocks noGrp="1"/>
          </p:cNvSpPr>
          <p:nvPr>
            <p:ph type="title" hasCustomPrompt="1"/>
          </p:nvPr>
        </p:nvSpPr>
        <p:spPr bwMode="gray">
          <a:xfrm>
            <a:off x="467543" y="900000"/>
            <a:ext cx="8208913" cy="720000"/>
          </a:xfrm>
        </p:spPr>
        <p:txBody>
          <a:bodyPr/>
          <a:lstStyle>
            <a:lvl1pPr>
              <a:defRPr>
                <a:solidFill>
                  <a:schemeClr val="tx1"/>
                </a:solidFill>
              </a:defRPr>
            </a:lvl1pPr>
          </a:lstStyle>
          <a:p>
            <a:r>
              <a:rPr lang="fr-FR" dirty="0"/>
              <a:t>Titre</a:t>
            </a:r>
          </a:p>
        </p:txBody>
      </p:sp>
      <p:sp>
        <p:nvSpPr>
          <p:cNvPr id="5" name="Espace réservé du texte 11">
            <a:extLst>
              <a:ext uri="{FF2B5EF4-FFF2-40B4-BE49-F238E27FC236}">
                <a16:creationId xmlns:a16="http://schemas.microsoft.com/office/drawing/2014/main" id="{CE9E1EE3-B96E-FEEE-9B11-160E25A960C5}"/>
              </a:ext>
            </a:extLst>
          </p:cNvPr>
          <p:cNvSpPr>
            <a:spLocks noGrp="1"/>
          </p:cNvSpPr>
          <p:nvPr>
            <p:ph type="body" sz="quarter" idx="14" hasCustomPrompt="1"/>
          </p:nvPr>
        </p:nvSpPr>
        <p:spPr bwMode="gray">
          <a:xfrm>
            <a:off x="467543" y="1836000"/>
            <a:ext cx="2520000" cy="2574000"/>
          </a:xfrm>
        </p:spPr>
        <p:txBody>
          <a:bodyPr/>
          <a:lstStyle>
            <a:lvl1pPr>
              <a:defRPr>
                <a:solidFill>
                  <a:schemeClr val="tx1"/>
                </a:solidFill>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6" name="Espace réservé du texte 11">
            <a:extLst>
              <a:ext uri="{FF2B5EF4-FFF2-40B4-BE49-F238E27FC236}">
                <a16:creationId xmlns:a16="http://schemas.microsoft.com/office/drawing/2014/main" id="{0623D511-8F3A-BC6C-8B9A-4A61EB517828}"/>
              </a:ext>
            </a:extLst>
          </p:cNvPr>
          <p:cNvSpPr>
            <a:spLocks noGrp="1"/>
          </p:cNvSpPr>
          <p:nvPr>
            <p:ph type="body" sz="quarter" idx="15" hasCustomPrompt="1"/>
          </p:nvPr>
        </p:nvSpPr>
        <p:spPr bwMode="gray">
          <a:xfrm>
            <a:off x="3312000" y="1836000"/>
            <a:ext cx="2520000" cy="2574000"/>
          </a:xfrm>
        </p:spPr>
        <p:txBody>
          <a:bodyPr/>
          <a:lstStyle>
            <a:lvl1pPr>
              <a:defRPr>
                <a:solidFill>
                  <a:schemeClr val="tx1"/>
                </a:solidFill>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7" name="Espace réservé du texte 11">
            <a:extLst>
              <a:ext uri="{FF2B5EF4-FFF2-40B4-BE49-F238E27FC236}">
                <a16:creationId xmlns:a16="http://schemas.microsoft.com/office/drawing/2014/main" id="{F86BDA20-4BE9-39FB-F411-8371EDBFAA68}"/>
              </a:ext>
            </a:extLst>
          </p:cNvPr>
          <p:cNvSpPr>
            <a:spLocks noGrp="1"/>
          </p:cNvSpPr>
          <p:nvPr>
            <p:ph type="body" sz="quarter" idx="16" hasCustomPrompt="1"/>
          </p:nvPr>
        </p:nvSpPr>
        <p:spPr bwMode="gray">
          <a:xfrm>
            <a:off x="6156456" y="1836000"/>
            <a:ext cx="2520000" cy="2574000"/>
          </a:xfrm>
        </p:spPr>
        <p:txBody>
          <a:bodyPr/>
          <a:lstStyle>
            <a:lvl1pPr>
              <a:defRPr>
                <a:solidFill>
                  <a:schemeClr val="tx1"/>
                </a:solidFill>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8" name="Espace réservé du texte 9">
            <a:extLst>
              <a:ext uri="{FF2B5EF4-FFF2-40B4-BE49-F238E27FC236}">
                <a16:creationId xmlns:a16="http://schemas.microsoft.com/office/drawing/2014/main" id="{40D48E26-A627-507B-7D1B-FCA789939791}"/>
              </a:ext>
            </a:extLst>
          </p:cNvPr>
          <p:cNvSpPr>
            <a:spLocks noGrp="1"/>
          </p:cNvSpPr>
          <p:nvPr>
            <p:ph type="body" sz="quarter" idx="13" hasCustomPrompt="1"/>
          </p:nvPr>
        </p:nvSpPr>
        <p:spPr bwMode="gray">
          <a:xfrm>
            <a:off x="3312000" y="180000"/>
            <a:ext cx="5364456" cy="360000"/>
          </a:xfrm>
        </p:spPr>
        <p:txBody>
          <a:bodyPr/>
          <a:lstStyle>
            <a:lvl1pPr marL="108000" indent="-108000" algn="r">
              <a:spcAft>
                <a:spcPts val="0"/>
              </a:spcAft>
              <a:buFont typeface="+mj-lt"/>
              <a:buAutoNum type="arabicPeriod"/>
              <a:defRPr sz="750" b="1">
                <a:solidFill>
                  <a:schemeClr val="tx1"/>
                </a:solidFill>
              </a:defRPr>
            </a:lvl1pPr>
            <a:lvl2pPr marL="108000" indent="-108000" algn="r">
              <a:spcBef>
                <a:spcPts val="0"/>
              </a:spcBef>
              <a:spcAft>
                <a:spcPts val="0"/>
              </a:spcAft>
              <a:buFont typeface="+mj-lt"/>
              <a:buAutoNum type="alphaLcPeriod"/>
              <a:defRPr sz="750">
                <a:solidFill>
                  <a:schemeClr val="tx1"/>
                </a:solidFill>
              </a:defRPr>
            </a:lvl2pPr>
          </a:lstStyle>
          <a:p>
            <a:pPr lvl="0"/>
            <a:r>
              <a:rPr lang="fr-FR" dirty="0"/>
              <a:t>Titre</a:t>
            </a:r>
          </a:p>
          <a:p>
            <a:pPr lvl="1"/>
            <a:r>
              <a:rPr lang="fr-FR" dirty="0"/>
              <a:t>Sous-titre</a:t>
            </a:r>
          </a:p>
        </p:txBody>
      </p:sp>
    </p:spTree>
    <p:extLst>
      <p:ext uri="{BB962C8B-B14F-4D97-AF65-F5344CB8AC3E}">
        <p14:creationId xmlns:p14="http://schemas.microsoft.com/office/powerpoint/2010/main" val="24706898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4_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CD35FC20-8278-49B4-BAA7-5618786AC5BB}" type="datetime1">
              <a:rPr lang="fr-FR" smtClean="0"/>
              <a:t>21/07/2026</a:t>
            </a:fld>
            <a:endParaRPr lang="fr-FR" dirty="0"/>
          </a:p>
        </p:txBody>
      </p:sp>
      <p:sp>
        <p:nvSpPr>
          <p:cNvPr id="5" name="Espace réservé du pied de page 4"/>
          <p:cNvSpPr>
            <a:spLocks noGrp="1"/>
          </p:cNvSpPr>
          <p:nvPr>
            <p:ph type="ftr" sz="quarter" idx="11"/>
          </p:nvPr>
        </p:nvSpPr>
        <p:spPr bwMode="gray">
          <a:xfrm>
            <a:off x="720000" y="3919897"/>
            <a:ext cx="3240000" cy="900000"/>
          </a:xfrm>
          <a:prstGeom prst="rect">
            <a:avLst/>
          </a:prstGeom>
        </p:spPr>
        <p:txBody>
          <a:bodyPr anchor="b" anchorCtr="0"/>
          <a:lstStyle>
            <a:lvl1pPr>
              <a:defRPr sz="1150"/>
            </a:lvl1pPr>
          </a:lstStyle>
          <a:p>
            <a:r>
              <a:rPr lang="fr-FR" dirty="0"/>
              <a:t>Intitulé de la direction/service interministérielle</a:t>
            </a:r>
          </a:p>
        </p:txBody>
      </p:sp>
      <p:sp>
        <p:nvSpPr>
          <p:cNvPr id="6" name="Espace réservé du numéro de diapositive 5"/>
          <p:cNvSpPr>
            <a:spLocks noGrp="1"/>
          </p:cNvSpPr>
          <p:nvPr>
            <p:ph type="sldNum" sz="quarter" idx="12"/>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298788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a:xfrm>
            <a:off x="6426336" y="4783500"/>
            <a:ext cx="1170000" cy="360000"/>
          </a:xfrm>
          <a:prstGeom prst="rect">
            <a:avLst/>
          </a:prstGeom>
        </p:spPr>
        <p:txBody>
          <a:bodyPr/>
          <a:lstStyle>
            <a:lvl1pPr>
              <a:defRPr/>
            </a:lvl1pPr>
          </a:lstStyle>
          <a:p>
            <a:pPr algn="r"/>
            <a:fld id="{4840C8CD-47A6-46D1-834E-8B717424291A}" type="datetime1">
              <a:rPr lang="fr-FR" cap="all" smtClean="0"/>
              <a:t>21/07/2026</a:t>
            </a:fld>
            <a:endParaRPr lang="fr-FR" cap="all" dirty="0"/>
          </a:p>
        </p:txBody>
      </p:sp>
      <p:sp>
        <p:nvSpPr>
          <p:cNvPr id="8" name="Espace réservé du numéro de diapositive 7"/>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
        <p:nvSpPr>
          <p:cNvPr id="11" name="Espace réservé du texte 10"/>
          <p:cNvSpPr>
            <a:spLocks noGrp="1"/>
          </p:cNvSpPr>
          <p:nvPr>
            <p:ph type="body" sz="quarter" idx="13" hasCustomPrompt="1"/>
          </p:nvPr>
        </p:nvSpPr>
        <p:spPr bwMode="gray">
          <a:xfrm>
            <a:off x="467544" y="2346046"/>
            <a:ext cx="8208912" cy="2077200"/>
          </a:xfrm>
        </p:spPr>
        <p:txBody>
          <a:bodyPr/>
          <a:lstStyle>
            <a:lvl1pPr>
              <a:lnSpc>
                <a:spcPct val="90000"/>
              </a:lnSpc>
              <a:spcAft>
                <a:spcPts val="0"/>
              </a:spcAft>
              <a:defRPr sz="3200" b="1" cap="none" baseline="0">
                <a:solidFill>
                  <a:schemeClr val="tx1"/>
                </a:solidFill>
              </a:defRPr>
            </a:lvl1pPr>
            <a:lvl2pPr marL="0" indent="0">
              <a:spcBef>
                <a:spcPts val="500"/>
              </a:spcBef>
              <a:spcAft>
                <a:spcPts val="0"/>
              </a:spcAft>
              <a:buNone/>
              <a:defRPr sz="1800"/>
            </a:lvl2pPr>
          </a:lstStyle>
          <a:p>
            <a:pPr lvl="0"/>
            <a:r>
              <a:rPr lang="fr-FR" dirty="0"/>
              <a:t>Titre</a:t>
            </a:r>
          </a:p>
          <a:p>
            <a:pPr lvl="1"/>
            <a:r>
              <a:rPr lang="fr-FR" dirty="0"/>
              <a:t>Sous-titre</a:t>
            </a:r>
          </a:p>
        </p:txBody>
      </p:sp>
    </p:spTree>
    <p:extLst>
      <p:ext uri="{BB962C8B-B14F-4D97-AF65-F5344CB8AC3E}">
        <p14:creationId xmlns:p14="http://schemas.microsoft.com/office/powerpoint/2010/main" val="34839045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_Titre et contenu">
    <p:spTree>
      <p:nvGrpSpPr>
        <p:cNvPr id="1" name=""/>
        <p:cNvGrpSpPr/>
        <p:nvPr/>
      </p:nvGrpSpPr>
      <p:grpSpPr>
        <a:xfrm>
          <a:off x="0" y="0"/>
          <a:ext cx="0" cy="0"/>
          <a:chOff x="0" y="0"/>
          <a:chExt cx="0" cy="0"/>
        </a:xfrm>
      </p:grpSpPr>
      <p:sp>
        <p:nvSpPr>
          <p:cNvPr id="8" name="Espace réservé de la date 1">
            <a:extLst>
              <a:ext uri="{FF2B5EF4-FFF2-40B4-BE49-F238E27FC236}">
                <a16:creationId xmlns:a16="http://schemas.microsoft.com/office/drawing/2014/main" id="{48DF368D-0C4B-2743-8FE5-01F96D2C1253}"/>
              </a:ext>
            </a:extLst>
          </p:cNvPr>
          <p:cNvSpPr>
            <a:spLocks noGrp="1"/>
          </p:cNvSpPr>
          <p:nvPr>
            <p:ph type="dt" sz="half" idx="10"/>
          </p:nvPr>
        </p:nvSpPr>
        <p:spPr bwMode="gray">
          <a:xfrm>
            <a:off x="6426336" y="4783500"/>
            <a:ext cx="1170000" cy="360000"/>
          </a:xfrm>
          <a:prstGeom prst="rect">
            <a:avLst/>
          </a:prstGeom>
        </p:spPr>
        <p:txBody>
          <a:bodyPr/>
          <a:lstStyle/>
          <a:p>
            <a:pPr algn="r"/>
            <a:fld id="{6F42726C-76A3-45BB-9E3B-0F2EB6320166}" type="datetime1">
              <a:rPr lang="fr-FR" cap="all" smtClean="0"/>
              <a:t>21/07/2026</a:t>
            </a:fld>
            <a:endParaRPr lang="fr-FR" cap="all" dirty="0"/>
          </a:p>
        </p:txBody>
      </p:sp>
      <p:sp>
        <p:nvSpPr>
          <p:cNvPr id="2" name="Espace réservé du numéro de diapositive 7">
            <a:extLst>
              <a:ext uri="{FF2B5EF4-FFF2-40B4-BE49-F238E27FC236}">
                <a16:creationId xmlns:a16="http://schemas.microsoft.com/office/drawing/2014/main" id="{D3D6716E-35E6-9A46-3401-322FD6C560B3}"/>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
        <p:nvSpPr>
          <p:cNvPr id="3" name="Titre 3">
            <a:extLst>
              <a:ext uri="{FF2B5EF4-FFF2-40B4-BE49-F238E27FC236}">
                <a16:creationId xmlns:a16="http://schemas.microsoft.com/office/drawing/2014/main" id="{DDB6F684-FFF0-9BFF-F28E-73B95625953A}"/>
              </a:ext>
            </a:extLst>
          </p:cNvPr>
          <p:cNvSpPr>
            <a:spLocks noGrp="1"/>
          </p:cNvSpPr>
          <p:nvPr>
            <p:ph type="title" hasCustomPrompt="1"/>
          </p:nvPr>
        </p:nvSpPr>
        <p:spPr bwMode="gray">
          <a:xfrm>
            <a:off x="467543" y="900000"/>
            <a:ext cx="8208913" cy="720000"/>
          </a:xfrm>
        </p:spPr>
        <p:txBody>
          <a:bodyPr/>
          <a:lstStyle>
            <a:lvl1pPr>
              <a:defRPr>
                <a:solidFill>
                  <a:schemeClr val="tx1"/>
                </a:solidFill>
              </a:defRPr>
            </a:lvl1pPr>
          </a:lstStyle>
          <a:p>
            <a:r>
              <a:rPr lang="fr-FR" noProof="0" dirty="0"/>
              <a:t>Titre</a:t>
            </a:r>
            <a:endParaRPr lang="fr-FR" dirty="0"/>
          </a:p>
        </p:txBody>
      </p:sp>
      <p:sp>
        <p:nvSpPr>
          <p:cNvPr id="5" name="Espace réservé du contenu 8">
            <a:extLst>
              <a:ext uri="{FF2B5EF4-FFF2-40B4-BE49-F238E27FC236}">
                <a16:creationId xmlns:a16="http://schemas.microsoft.com/office/drawing/2014/main" id="{D4B03BF3-C378-2FE2-8D59-9E342E83CE0E}"/>
              </a:ext>
            </a:extLst>
          </p:cNvPr>
          <p:cNvSpPr>
            <a:spLocks noGrp="1"/>
          </p:cNvSpPr>
          <p:nvPr>
            <p:ph sz="quarter" idx="14" hasCustomPrompt="1"/>
          </p:nvPr>
        </p:nvSpPr>
        <p:spPr bwMode="gray">
          <a:xfrm>
            <a:off x="467543" y="1836000"/>
            <a:ext cx="8208914" cy="2574000"/>
          </a:xfrm>
        </p:spPr>
        <p:txBody>
          <a:bodyPr/>
          <a:lstStyle>
            <a:lvl1pPr>
              <a:defRPr>
                <a:solidFill>
                  <a:schemeClr val="tx1"/>
                </a:solidFill>
              </a:defRPr>
            </a:lvl1pPr>
            <a:lvl2pPr>
              <a:defRPr/>
            </a:lvl2pPr>
            <a:lvl3pPr>
              <a:defRPr/>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6" name="Espace réservé du texte 9">
            <a:extLst>
              <a:ext uri="{FF2B5EF4-FFF2-40B4-BE49-F238E27FC236}">
                <a16:creationId xmlns:a16="http://schemas.microsoft.com/office/drawing/2014/main" id="{372358B2-A1B9-F1AD-6A34-48FD17F0F3CB}"/>
              </a:ext>
            </a:extLst>
          </p:cNvPr>
          <p:cNvSpPr>
            <a:spLocks noGrp="1"/>
          </p:cNvSpPr>
          <p:nvPr>
            <p:ph type="body" sz="quarter" idx="13" hasCustomPrompt="1"/>
          </p:nvPr>
        </p:nvSpPr>
        <p:spPr bwMode="gray">
          <a:xfrm>
            <a:off x="3312000" y="180000"/>
            <a:ext cx="5364456" cy="360000"/>
          </a:xfrm>
        </p:spPr>
        <p:txBody>
          <a:bodyPr/>
          <a:lstStyle>
            <a:lvl1pPr marL="108000" indent="-108000" algn="r">
              <a:spcAft>
                <a:spcPts val="0"/>
              </a:spcAft>
              <a:buFont typeface="+mj-lt"/>
              <a:buAutoNum type="arabicPeriod"/>
              <a:defRPr sz="750" b="1">
                <a:solidFill>
                  <a:schemeClr val="tx1"/>
                </a:solidFill>
              </a:defRPr>
            </a:lvl1pPr>
            <a:lvl2pPr marL="108000" indent="-108000" algn="r">
              <a:spcBef>
                <a:spcPts val="0"/>
              </a:spcBef>
              <a:spcAft>
                <a:spcPts val="0"/>
              </a:spcAft>
              <a:buFont typeface="+mj-lt"/>
              <a:buAutoNum type="alphaLcPeriod"/>
              <a:defRPr sz="750">
                <a:solidFill>
                  <a:schemeClr val="tx1"/>
                </a:solidFill>
              </a:defRPr>
            </a:lvl2pPr>
          </a:lstStyle>
          <a:p>
            <a:pPr lvl="0"/>
            <a:r>
              <a:rPr lang="fr-FR" dirty="0"/>
              <a:t>Titre</a:t>
            </a:r>
          </a:p>
          <a:p>
            <a:pPr lvl="1"/>
            <a:r>
              <a:rPr lang="fr-FR" dirty="0"/>
              <a:t>Sous-titre</a:t>
            </a:r>
          </a:p>
        </p:txBody>
      </p:sp>
    </p:spTree>
    <p:extLst>
      <p:ext uri="{BB962C8B-B14F-4D97-AF65-F5344CB8AC3E}">
        <p14:creationId xmlns:p14="http://schemas.microsoft.com/office/powerpoint/2010/main" val="19476435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4_Chapitre">
    <p:spTree>
      <p:nvGrpSpPr>
        <p:cNvPr id="1" name=""/>
        <p:cNvGrpSpPr/>
        <p:nvPr/>
      </p:nvGrpSpPr>
      <p:grpSpPr>
        <a:xfrm>
          <a:off x="0" y="0"/>
          <a:ext cx="0" cy="0"/>
          <a:chOff x="0" y="0"/>
          <a:chExt cx="0" cy="0"/>
        </a:xfrm>
      </p:grpSpPr>
      <p:sp>
        <p:nvSpPr>
          <p:cNvPr id="7" name="Espace réservé de la date 1">
            <a:extLst>
              <a:ext uri="{FF2B5EF4-FFF2-40B4-BE49-F238E27FC236}">
                <a16:creationId xmlns:a16="http://schemas.microsoft.com/office/drawing/2014/main" id="{9748505C-3D2A-D74D-9CDB-23720A2BFF18}"/>
              </a:ext>
            </a:extLst>
          </p:cNvPr>
          <p:cNvSpPr>
            <a:spLocks noGrp="1"/>
          </p:cNvSpPr>
          <p:nvPr>
            <p:ph type="dt" sz="half" idx="10"/>
          </p:nvPr>
        </p:nvSpPr>
        <p:spPr bwMode="gray">
          <a:xfrm>
            <a:off x="6419323" y="4783500"/>
            <a:ext cx="1170000" cy="360000"/>
          </a:xfrm>
          <a:prstGeom prst="rect">
            <a:avLst/>
          </a:prstGeom>
        </p:spPr>
        <p:txBody>
          <a:bodyPr/>
          <a:lstStyle/>
          <a:p>
            <a:pPr algn="r"/>
            <a:fld id="{80708A47-EF35-45C3-8BF0-5C29E8226EDF}" type="datetime1">
              <a:rPr lang="fr-FR" cap="all" smtClean="0"/>
              <a:t>21/07/2026</a:t>
            </a:fld>
            <a:endParaRPr lang="fr-FR" cap="all" dirty="0"/>
          </a:p>
        </p:txBody>
      </p:sp>
      <p:sp>
        <p:nvSpPr>
          <p:cNvPr id="3" name="Espace réservé du numéro de diapositive 7">
            <a:extLst>
              <a:ext uri="{FF2B5EF4-FFF2-40B4-BE49-F238E27FC236}">
                <a16:creationId xmlns:a16="http://schemas.microsoft.com/office/drawing/2014/main" id="{D2261B49-61BC-08FD-F4D5-755ADDBDF97D}"/>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
        <p:nvSpPr>
          <p:cNvPr id="4" name="Espace réservé pour une image  7">
            <a:extLst>
              <a:ext uri="{FF2B5EF4-FFF2-40B4-BE49-F238E27FC236}">
                <a16:creationId xmlns:a16="http://schemas.microsoft.com/office/drawing/2014/main" id="{19FE17F8-3961-56C2-F560-271C7C130BC7}"/>
              </a:ext>
            </a:extLst>
          </p:cNvPr>
          <p:cNvSpPr>
            <a:spLocks noGrp="1"/>
          </p:cNvSpPr>
          <p:nvPr>
            <p:ph type="pic" sz="quarter" idx="13" hasCustomPrompt="1"/>
          </p:nvPr>
        </p:nvSpPr>
        <p:spPr bwMode="gray">
          <a:xfrm>
            <a:off x="467544" y="915566"/>
            <a:ext cx="8208912" cy="3672408"/>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5" name="Titre 1">
            <a:extLst>
              <a:ext uri="{FF2B5EF4-FFF2-40B4-BE49-F238E27FC236}">
                <a16:creationId xmlns:a16="http://schemas.microsoft.com/office/drawing/2014/main" id="{FAD2F008-B2DE-BF59-0EF6-5FE51C2BB01C}"/>
              </a:ext>
            </a:extLst>
          </p:cNvPr>
          <p:cNvSpPr>
            <a:spLocks noGrp="1"/>
          </p:cNvSpPr>
          <p:nvPr>
            <p:ph type="title" hasCustomPrompt="1"/>
          </p:nvPr>
        </p:nvSpPr>
        <p:spPr bwMode="gray">
          <a:xfrm>
            <a:off x="827585" y="915566"/>
            <a:ext cx="7560840" cy="3672408"/>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noFill/>
          </a:ln>
        </p:spPr>
        <p:txBody>
          <a:bodyPr lIns="0" bIns="360000" anchor="ctr" anchorCtr="0"/>
          <a:lstStyle>
            <a:lvl1pPr marL="396000" indent="-396000">
              <a:buFont typeface="+mj-lt"/>
              <a:buAutoNum type="arabicPeriod"/>
              <a:defRPr sz="3250">
                <a:solidFill>
                  <a:schemeClr val="tx1"/>
                </a:solidFill>
              </a:defRPr>
            </a:lvl1pPr>
          </a:lstStyle>
          <a:p>
            <a:r>
              <a:rPr lang="fr-FR" dirty="0"/>
              <a:t>Titre</a:t>
            </a:r>
          </a:p>
        </p:txBody>
      </p:sp>
    </p:spTree>
    <p:extLst>
      <p:ext uri="{BB962C8B-B14F-4D97-AF65-F5344CB8AC3E}">
        <p14:creationId xmlns:p14="http://schemas.microsoft.com/office/powerpoint/2010/main" val="20066238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4_Titre et textes 3 colonnes">
    <p:spTree>
      <p:nvGrpSpPr>
        <p:cNvPr id="1" name=""/>
        <p:cNvGrpSpPr/>
        <p:nvPr/>
      </p:nvGrpSpPr>
      <p:grpSpPr>
        <a:xfrm>
          <a:off x="0" y="0"/>
          <a:ext cx="0" cy="0"/>
          <a:chOff x="0" y="0"/>
          <a:chExt cx="0" cy="0"/>
        </a:xfrm>
      </p:grpSpPr>
      <p:sp>
        <p:nvSpPr>
          <p:cNvPr id="11" name="Espace réservé de la date 1">
            <a:extLst>
              <a:ext uri="{FF2B5EF4-FFF2-40B4-BE49-F238E27FC236}">
                <a16:creationId xmlns:a16="http://schemas.microsoft.com/office/drawing/2014/main" id="{9F5F8F36-9414-6946-BDAE-0A76E569CDF2}"/>
              </a:ext>
            </a:extLst>
          </p:cNvPr>
          <p:cNvSpPr>
            <a:spLocks noGrp="1"/>
          </p:cNvSpPr>
          <p:nvPr>
            <p:ph type="dt" sz="half" idx="10"/>
          </p:nvPr>
        </p:nvSpPr>
        <p:spPr bwMode="gray">
          <a:xfrm>
            <a:off x="6426336" y="4783500"/>
            <a:ext cx="1170000" cy="360000"/>
          </a:xfrm>
          <a:prstGeom prst="rect">
            <a:avLst/>
          </a:prstGeom>
        </p:spPr>
        <p:txBody>
          <a:bodyPr/>
          <a:lstStyle/>
          <a:p>
            <a:pPr algn="r"/>
            <a:fld id="{74A03300-A62F-4DF5-966E-3CB9D38AC02B}" type="datetime1">
              <a:rPr lang="fr-FR" cap="all" smtClean="0"/>
              <a:t>21/07/2026</a:t>
            </a:fld>
            <a:endParaRPr lang="fr-FR" cap="all" dirty="0"/>
          </a:p>
        </p:txBody>
      </p:sp>
      <p:sp>
        <p:nvSpPr>
          <p:cNvPr id="3" name="Espace réservé du numéro de diapositive 7">
            <a:extLst>
              <a:ext uri="{FF2B5EF4-FFF2-40B4-BE49-F238E27FC236}">
                <a16:creationId xmlns:a16="http://schemas.microsoft.com/office/drawing/2014/main" id="{B90D4875-6211-D712-5823-AC28DCEDD361}"/>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
        <p:nvSpPr>
          <p:cNvPr id="4" name="Titre 1">
            <a:extLst>
              <a:ext uri="{FF2B5EF4-FFF2-40B4-BE49-F238E27FC236}">
                <a16:creationId xmlns:a16="http://schemas.microsoft.com/office/drawing/2014/main" id="{C3E13540-A18A-96B0-6A60-14EAD0037620}"/>
              </a:ext>
            </a:extLst>
          </p:cNvPr>
          <p:cNvSpPr>
            <a:spLocks noGrp="1"/>
          </p:cNvSpPr>
          <p:nvPr>
            <p:ph type="title" hasCustomPrompt="1"/>
          </p:nvPr>
        </p:nvSpPr>
        <p:spPr bwMode="gray">
          <a:xfrm>
            <a:off x="467543" y="900000"/>
            <a:ext cx="8208913" cy="720000"/>
          </a:xfrm>
        </p:spPr>
        <p:txBody>
          <a:bodyPr/>
          <a:lstStyle>
            <a:lvl1pPr>
              <a:defRPr>
                <a:solidFill>
                  <a:schemeClr val="tx1"/>
                </a:solidFill>
              </a:defRPr>
            </a:lvl1pPr>
          </a:lstStyle>
          <a:p>
            <a:r>
              <a:rPr lang="fr-FR" dirty="0"/>
              <a:t>Titre</a:t>
            </a:r>
          </a:p>
        </p:txBody>
      </p:sp>
      <p:sp>
        <p:nvSpPr>
          <p:cNvPr id="5" name="Espace réservé du texte 11">
            <a:extLst>
              <a:ext uri="{FF2B5EF4-FFF2-40B4-BE49-F238E27FC236}">
                <a16:creationId xmlns:a16="http://schemas.microsoft.com/office/drawing/2014/main" id="{FD8B63AE-DF04-8B65-882C-7D2998FF32C1}"/>
              </a:ext>
            </a:extLst>
          </p:cNvPr>
          <p:cNvSpPr>
            <a:spLocks noGrp="1"/>
          </p:cNvSpPr>
          <p:nvPr>
            <p:ph type="body" sz="quarter" idx="14" hasCustomPrompt="1"/>
          </p:nvPr>
        </p:nvSpPr>
        <p:spPr bwMode="gray">
          <a:xfrm>
            <a:off x="467543" y="1836000"/>
            <a:ext cx="2520000" cy="2574000"/>
          </a:xfrm>
        </p:spPr>
        <p:txBody>
          <a:bodyPr/>
          <a:lstStyle>
            <a:lvl1pPr>
              <a:defRPr>
                <a:solidFill>
                  <a:schemeClr val="tx1"/>
                </a:solidFill>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6" name="Espace réservé du texte 11">
            <a:extLst>
              <a:ext uri="{FF2B5EF4-FFF2-40B4-BE49-F238E27FC236}">
                <a16:creationId xmlns:a16="http://schemas.microsoft.com/office/drawing/2014/main" id="{60733CAB-28DE-FA77-DF74-BC7D5FD70951}"/>
              </a:ext>
            </a:extLst>
          </p:cNvPr>
          <p:cNvSpPr>
            <a:spLocks noGrp="1"/>
          </p:cNvSpPr>
          <p:nvPr>
            <p:ph type="body" sz="quarter" idx="15" hasCustomPrompt="1"/>
          </p:nvPr>
        </p:nvSpPr>
        <p:spPr bwMode="gray">
          <a:xfrm>
            <a:off x="3312000" y="1836000"/>
            <a:ext cx="2520000" cy="2574000"/>
          </a:xfrm>
        </p:spPr>
        <p:txBody>
          <a:bodyPr/>
          <a:lstStyle>
            <a:lvl1pPr>
              <a:defRPr>
                <a:solidFill>
                  <a:schemeClr val="tx1"/>
                </a:solidFill>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7" name="Espace réservé du texte 11">
            <a:extLst>
              <a:ext uri="{FF2B5EF4-FFF2-40B4-BE49-F238E27FC236}">
                <a16:creationId xmlns:a16="http://schemas.microsoft.com/office/drawing/2014/main" id="{C77177D9-F143-9BEF-8488-7BDBDDA84EBB}"/>
              </a:ext>
            </a:extLst>
          </p:cNvPr>
          <p:cNvSpPr>
            <a:spLocks noGrp="1"/>
          </p:cNvSpPr>
          <p:nvPr>
            <p:ph type="body" sz="quarter" idx="16" hasCustomPrompt="1"/>
          </p:nvPr>
        </p:nvSpPr>
        <p:spPr bwMode="gray">
          <a:xfrm>
            <a:off x="6156456" y="1836000"/>
            <a:ext cx="2520000" cy="2574000"/>
          </a:xfrm>
        </p:spPr>
        <p:txBody>
          <a:bodyPr/>
          <a:lstStyle>
            <a:lvl1pPr>
              <a:defRPr>
                <a:solidFill>
                  <a:schemeClr val="tx1"/>
                </a:solidFill>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8" name="Espace réservé du texte 9">
            <a:extLst>
              <a:ext uri="{FF2B5EF4-FFF2-40B4-BE49-F238E27FC236}">
                <a16:creationId xmlns:a16="http://schemas.microsoft.com/office/drawing/2014/main" id="{C50B2D90-1933-7507-D820-8E312EB3B786}"/>
              </a:ext>
            </a:extLst>
          </p:cNvPr>
          <p:cNvSpPr>
            <a:spLocks noGrp="1"/>
          </p:cNvSpPr>
          <p:nvPr>
            <p:ph type="body" sz="quarter" idx="13" hasCustomPrompt="1"/>
          </p:nvPr>
        </p:nvSpPr>
        <p:spPr bwMode="gray">
          <a:xfrm>
            <a:off x="3312000" y="180000"/>
            <a:ext cx="5364456" cy="360000"/>
          </a:xfrm>
        </p:spPr>
        <p:txBody>
          <a:bodyPr/>
          <a:lstStyle>
            <a:lvl1pPr marL="108000" indent="-108000" algn="r">
              <a:spcAft>
                <a:spcPts val="0"/>
              </a:spcAft>
              <a:buFont typeface="+mj-lt"/>
              <a:buAutoNum type="arabicPeriod"/>
              <a:defRPr sz="750" b="1">
                <a:solidFill>
                  <a:schemeClr val="tx1"/>
                </a:solidFill>
              </a:defRPr>
            </a:lvl1pPr>
            <a:lvl2pPr marL="108000" indent="-108000" algn="r">
              <a:spcBef>
                <a:spcPts val="0"/>
              </a:spcBef>
              <a:spcAft>
                <a:spcPts val="0"/>
              </a:spcAft>
              <a:buFont typeface="+mj-lt"/>
              <a:buAutoNum type="alphaLcPeriod"/>
              <a:defRPr sz="750">
                <a:solidFill>
                  <a:schemeClr val="tx1"/>
                </a:solidFill>
              </a:defRPr>
            </a:lvl2pPr>
          </a:lstStyle>
          <a:p>
            <a:pPr lvl="0"/>
            <a:r>
              <a:rPr lang="fr-FR" dirty="0"/>
              <a:t>Titre</a:t>
            </a:r>
          </a:p>
          <a:p>
            <a:pPr lvl="1"/>
            <a:r>
              <a:rPr lang="fr-FR" dirty="0"/>
              <a:t>Sous-titre</a:t>
            </a:r>
          </a:p>
        </p:txBody>
      </p:sp>
    </p:spTree>
    <p:extLst>
      <p:ext uri="{BB962C8B-B14F-4D97-AF65-F5344CB8AC3E}">
        <p14:creationId xmlns:p14="http://schemas.microsoft.com/office/powerpoint/2010/main" val="38383347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fr-FR"/>
              <a:t>Modifiez le style du titre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64C5EB25-BD10-4BF4-9669-D0B0E5277D63}" type="datetimeFigureOut">
              <a:rPr lang="fr-FR" smtClean="0"/>
              <a:t>21/07/2026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D7C094EF-F36D-4328-B5F8-65868AEB8B37}" type="slidenum">
              <a:rPr lang="fr-FR" smtClean="0"/>
              <a:t>‹N°›</a:t>
            </a:fld>
            <a:endParaRPr lang="fr-FR" dirty="0"/>
          </a:p>
        </p:txBody>
      </p:sp>
    </p:spTree>
    <p:extLst>
      <p:ext uri="{BB962C8B-B14F-4D97-AF65-F5344CB8AC3E}">
        <p14:creationId xmlns:p14="http://schemas.microsoft.com/office/powerpoint/2010/main" val="1981866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467543" y="900000"/>
            <a:ext cx="8208913" cy="720000"/>
          </a:xfrm>
        </p:spPr>
        <p:txBody>
          <a:bodyPr/>
          <a:lstStyle>
            <a:lvl1pPr>
              <a:defRPr sz="2500">
                <a:solidFill>
                  <a:schemeClr val="tx1"/>
                </a:solidFill>
              </a:defRPr>
            </a:lvl1pPr>
          </a:lstStyle>
          <a:p>
            <a:r>
              <a:rPr lang="fr-FR" dirty="0"/>
              <a:t>Titre</a:t>
            </a:r>
          </a:p>
        </p:txBody>
      </p:sp>
      <p:sp>
        <p:nvSpPr>
          <p:cNvPr id="8" name="Espace réservé du texte 7"/>
          <p:cNvSpPr>
            <a:spLocks noGrp="1"/>
          </p:cNvSpPr>
          <p:nvPr>
            <p:ph type="body" sz="quarter" idx="13" hasCustomPrompt="1"/>
          </p:nvPr>
        </p:nvSpPr>
        <p:spPr bwMode="gray">
          <a:xfrm>
            <a:off x="467543" y="1891968"/>
            <a:ext cx="2520000" cy="2530800"/>
          </a:xfrm>
        </p:spPr>
        <p:txBody>
          <a:bodyPr/>
          <a:lstStyle>
            <a:lvl1pPr marL="144000" indent="-144000">
              <a:spcBef>
                <a:spcPts val="400"/>
              </a:spcBef>
              <a:spcAft>
                <a:spcPts val="800"/>
              </a:spcAft>
              <a:buFont typeface="+mj-lt"/>
              <a:buAutoNum type="arabicPeriod"/>
              <a:defRPr b="1">
                <a:solidFill>
                  <a:schemeClr val="tx1"/>
                </a:solidFill>
              </a:defRPr>
            </a:lvl1pPr>
            <a:lvl2pPr marL="324000" indent="-144000">
              <a:spcBef>
                <a:spcPts val="600"/>
              </a:spcBef>
              <a:spcAft>
                <a:spcPts val="800"/>
              </a:spcAft>
              <a:buFont typeface="+mj-lt"/>
              <a:buAutoNum type="alphaLcPeriod"/>
              <a:defRPr>
                <a:solidFill>
                  <a:srgbClr val="EC130E"/>
                </a:solidFill>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312000" y="1893600"/>
            <a:ext cx="2520000" cy="2530800"/>
          </a:xfrm>
        </p:spPr>
        <p:txBody>
          <a:bodyPr/>
          <a:lstStyle>
            <a:lvl1pPr marL="144000" indent="-144000">
              <a:spcBef>
                <a:spcPts val="400"/>
              </a:spcBef>
              <a:spcAft>
                <a:spcPts val="800"/>
              </a:spcAft>
              <a:buFont typeface="+mj-lt"/>
              <a:buAutoNum type="arabicPeriod"/>
              <a:defRPr b="1">
                <a:solidFill>
                  <a:schemeClr val="tx1"/>
                </a:solidFill>
              </a:defRPr>
            </a:lvl1pPr>
            <a:lvl2pPr marL="324000" indent="-144000">
              <a:spcBef>
                <a:spcPts val="600"/>
              </a:spcBef>
              <a:spcAft>
                <a:spcPts val="800"/>
              </a:spcAft>
              <a:buFont typeface="+mj-lt"/>
              <a:buAutoNum type="alphaLcPeriod"/>
              <a:defRPr>
                <a:solidFill>
                  <a:srgbClr val="EC130E"/>
                </a:solidFill>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156456" y="1893600"/>
            <a:ext cx="2520000" cy="2530800"/>
          </a:xfrm>
        </p:spPr>
        <p:txBody>
          <a:bodyPr/>
          <a:lstStyle>
            <a:lvl1pPr marL="144000" indent="-144000">
              <a:spcBef>
                <a:spcPts val="400"/>
              </a:spcBef>
              <a:spcAft>
                <a:spcPts val="800"/>
              </a:spcAft>
              <a:buFont typeface="+mj-lt"/>
              <a:buAutoNum type="arabicPeriod"/>
              <a:defRPr b="1">
                <a:solidFill>
                  <a:schemeClr val="tx1"/>
                </a:solidFill>
              </a:defRPr>
            </a:lvl1pPr>
            <a:lvl2pPr marL="324000" indent="-144000">
              <a:spcBef>
                <a:spcPts val="600"/>
              </a:spcBef>
              <a:spcAft>
                <a:spcPts val="800"/>
              </a:spcAft>
              <a:buFont typeface="+mj-lt"/>
              <a:buAutoNum type="alphaLcPeriod"/>
              <a:defRPr>
                <a:solidFill>
                  <a:srgbClr val="EC130E"/>
                </a:solidFill>
              </a:defRPr>
            </a:lvl2pPr>
          </a:lstStyle>
          <a:p>
            <a:pPr lvl="0"/>
            <a:r>
              <a:rPr lang="fr-FR" dirty="0"/>
              <a:t>Titre de la partie</a:t>
            </a:r>
          </a:p>
          <a:p>
            <a:pPr lvl="1"/>
            <a:r>
              <a:rPr lang="fr-FR" dirty="0"/>
              <a:t>Deuxième niveau</a:t>
            </a:r>
          </a:p>
        </p:txBody>
      </p:sp>
      <p:sp>
        <p:nvSpPr>
          <p:cNvPr id="11" name="Espace réservé de la date 1">
            <a:extLst>
              <a:ext uri="{FF2B5EF4-FFF2-40B4-BE49-F238E27FC236}">
                <a16:creationId xmlns:a16="http://schemas.microsoft.com/office/drawing/2014/main" id="{FB55AB75-56F3-004E-8A4E-57EB4CAB795F}"/>
              </a:ext>
            </a:extLst>
          </p:cNvPr>
          <p:cNvSpPr>
            <a:spLocks noGrp="1"/>
          </p:cNvSpPr>
          <p:nvPr>
            <p:ph type="dt" sz="half" idx="10"/>
          </p:nvPr>
        </p:nvSpPr>
        <p:spPr bwMode="gray">
          <a:xfrm>
            <a:off x="6426336" y="4783500"/>
            <a:ext cx="1170000" cy="360000"/>
          </a:xfrm>
          <a:prstGeom prst="rect">
            <a:avLst/>
          </a:prstGeom>
        </p:spPr>
        <p:txBody>
          <a:bodyPr/>
          <a:lstStyle/>
          <a:p>
            <a:pPr algn="r"/>
            <a:fld id="{48A1FCF9-6FFD-4635-A651-75F724D18F81}" type="datetime1">
              <a:rPr lang="fr-FR" cap="all" smtClean="0"/>
              <a:t>21/07/2026</a:t>
            </a:fld>
            <a:endParaRPr lang="fr-FR" cap="all" dirty="0"/>
          </a:p>
        </p:txBody>
      </p:sp>
      <p:sp>
        <p:nvSpPr>
          <p:cNvPr id="12" name="Espace réservé du numéro de diapositive 7">
            <a:extLst>
              <a:ext uri="{FF2B5EF4-FFF2-40B4-BE49-F238E27FC236}">
                <a16:creationId xmlns:a16="http://schemas.microsoft.com/office/drawing/2014/main" id="{4527032A-C74F-2941-8AD5-E7F64BD5B044}"/>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641030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7" name="Espace réservé de la date 1">
            <a:extLst>
              <a:ext uri="{FF2B5EF4-FFF2-40B4-BE49-F238E27FC236}">
                <a16:creationId xmlns:a16="http://schemas.microsoft.com/office/drawing/2014/main" id="{9748505C-3D2A-D74D-9CDB-23720A2BFF18}"/>
              </a:ext>
            </a:extLst>
          </p:cNvPr>
          <p:cNvSpPr>
            <a:spLocks noGrp="1"/>
          </p:cNvSpPr>
          <p:nvPr>
            <p:ph type="dt" sz="half" idx="10"/>
          </p:nvPr>
        </p:nvSpPr>
        <p:spPr bwMode="gray">
          <a:xfrm>
            <a:off x="6419323" y="4783500"/>
            <a:ext cx="1170000" cy="360000"/>
          </a:xfrm>
          <a:prstGeom prst="rect">
            <a:avLst/>
          </a:prstGeom>
        </p:spPr>
        <p:txBody>
          <a:bodyPr/>
          <a:lstStyle/>
          <a:p>
            <a:pPr algn="r"/>
            <a:fld id="{80708A47-EF35-45C3-8BF0-5C29E8226EDF}" type="datetime1">
              <a:rPr lang="fr-FR" cap="all" smtClean="0"/>
              <a:t>21/07/2026</a:t>
            </a:fld>
            <a:endParaRPr lang="fr-FR" cap="all" dirty="0"/>
          </a:p>
        </p:txBody>
      </p:sp>
      <p:sp>
        <p:nvSpPr>
          <p:cNvPr id="3" name="Espace réservé pour une image  7">
            <a:extLst>
              <a:ext uri="{FF2B5EF4-FFF2-40B4-BE49-F238E27FC236}">
                <a16:creationId xmlns:a16="http://schemas.microsoft.com/office/drawing/2014/main" id="{55E8919A-91DF-308C-6983-D0C2960095CE}"/>
              </a:ext>
            </a:extLst>
          </p:cNvPr>
          <p:cNvSpPr>
            <a:spLocks noGrp="1"/>
          </p:cNvSpPr>
          <p:nvPr>
            <p:ph type="pic" sz="quarter" idx="13" hasCustomPrompt="1"/>
          </p:nvPr>
        </p:nvSpPr>
        <p:spPr bwMode="gray">
          <a:xfrm>
            <a:off x="467544" y="915566"/>
            <a:ext cx="8208912" cy="3672408"/>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4" name="Titre 1">
            <a:extLst>
              <a:ext uri="{FF2B5EF4-FFF2-40B4-BE49-F238E27FC236}">
                <a16:creationId xmlns:a16="http://schemas.microsoft.com/office/drawing/2014/main" id="{A3279743-2313-328C-9CAD-4BCAC0AD9A4A}"/>
              </a:ext>
            </a:extLst>
          </p:cNvPr>
          <p:cNvSpPr>
            <a:spLocks noGrp="1"/>
          </p:cNvSpPr>
          <p:nvPr>
            <p:ph type="title" hasCustomPrompt="1"/>
          </p:nvPr>
        </p:nvSpPr>
        <p:spPr bwMode="gray">
          <a:xfrm>
            <a:off x="827585" y="915566"/>
            <a:ext cx="7560840" cy="3672408"/>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noFill/>
          </a:ln>
        </p:spPr>
        <p:txBody>
          <a:bodyPr lIns="0" bIns="360000" anchor="ctr" anchorCtr="0"/>
          <a:lstStyle>
            <a:lvl1pPr marL="396000" indent="-396000">
              <a:buFont typeface="+mj-lt"/>
              <a:buAutoNum type="arabicPeriod"/>
              <a:defRPr sz="3250">
                <a:solidFill>
                  <a:schemeClr val="tx1"/>
                </a:solidFill>
              </a:defRPr>
            </a:lvl1pPr>
          </a:lstStyle>
          <a:p>
            <a:r>
              <a:rPr lang="fr-FR" dirty="0"/>
              <a:t>Titre</a:t>
            </a:r>
          </a:p>
        </p:txBody>
      </p:sp>
      <p:sp>
        <p:nvSpPr>
          <p:cNvPr id="5" name="Espace réservé du numéro de diapositive 7">
            <a:extLst>
              <a:ext uri="{FF2B5EF4-FFF2-40B4-BE49-F238E27FC236}">
                <a16:creationId xmlns:a16="http://schemas.microsoft.com/office/drawing/2014/main" id="{E23B90F1-215F-7EF3-5D58-DC5482A30459}"/>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908596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467543" y="900000"/>
            <a:ext cx="8208913" cy="720000"/>
          </a:xfrm>
        </p:spPr>
        <p:txBody>
          <a:bodyPr/>
          <a:lstStyle>
            <a:lvl1pPr>
              <a:defRPr>
                <a:solidFill>
                  <a:schemeClr val="tx1"/>
                </a:solidFill>
              </a:defRPr>
            </a:lvl1pPr>
          </a:lstStyle>
          <a:p>
            <a:r>
              <a:rPr lang="fr-FR" dirty="0"/>
              <a:t>Titre</a:t>
            </a:r>
          </a:p>
        </p:txBody>
      </p:sp>
      <p:sp>
        <p:nvSpPr>
          <p:cNvPr id="10" name="Espace réservé du texte 9"/>
          <p:cNvSpPr>
            <a:spLocks noGrp="1"/>
          </p:cNvSpPr>
          <p:nvPr>
            <p:ph type="body" sz="quarter" idx="13" hasCustomPrompt="1"/>
          </p:nvPr>
        </p:nvSpPr>
        <p:spPr bwMode="gray">
          <a:xfrm>
            <a:off x="3312000" y="180000"/>
            <a:ext cx="5364456" cy="360000"/>
          </a:xfrm>
        </p:spPr>
        <p:txBody>
          <a:bodyPr/>
          <a:lstStyle>
            <a:lvl1pPr marL="108000" indent="-108000" algn="r">
              <a:spcAft>
                <a:spcPts val="0"/>
              </a:spcAft>
              <a:buFont typeface="+mj-lt"/>
              <a:buAutoNum type="arabicPeriod"/>
              <a:defRPr sz="750" b="1">
                <a:solidFill>
                  <a:schemeClr val="tx1"/>
                </a:solidFill>
              </a:defRPr>
            </a:lvl1pPr>
            <a:lvl2pPr marL="108000" indent="-108000" algn="r">
              <a:spcBef>
                <a:spcPts val="0"/>
              </a:spcBef>
              <a:spcAft>
                <a:spcPts val="0"/>
              </a:spcAft>
              <a:buFont typeface="+mj-lt"/>
              <a:buAutoNum type="alphaLcPeriod"/>
              <a:defRPr sz="750">
                <a:solidFill>
                  <a:schemeClr val="tx1"/>
                </a:solidFill>
              </a:defRPr>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467543" y="1836000"/>
            <a:ext cx="2520000" cy="2574000"/>
          </a:xfrm>
        </p:spPr>
        <p:txBody>
          <a:bodyPr/>
          <a:lstStyle>
            <a:lvl1pPr>
              <a:defRPr>
                <a:solidFill>
                  <a:schemeClr val="tx1"/>
                </a:solidFill>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312000" y="1836000"/>
            <a:ext cx="2520000" cy="2574000"/>
          </a:xfrm>
        </p:spPr>
        <p:txBody>
          <a:bodyPr/>
          <a:lstStyle>
            <a:lvl1pPr>
              <a:defRPr>
                <a:solidFill>
                  <a:schemeClr val="tx1"/>
                </a:solidFill>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156456" y="1836000"/>
            <a:ext cx="2520000" cy="2574000"/>
          </a:xfrm>
        </p:spPr>
        <p:txBody>
          <a:bodyPr/>
          <a:lstStyle>
            <a:lvl1pPr>
              <a:defRPr>
                <a:solidFill>
                  <a:schemeClr val="tx1"/>
                </a:solidFill>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1" name="Espace réservé de la date 1">
            <a:extLst>
              <a:ext uri="{FF2B5EF4-FFF2-40B4-BE49-F238E27FC236}">
                <a16:creationId xmlns:a16="http://schemas.microsoft.com/office/drawing/2014/main" id="{9F5F8F36-9414-6946-BDAE-0A76E569CDF2}"/>
              </a:ext>
            </a:extLst>
          </p:cNvPr>
          <p:cNvSpPr>
            <a:spLocks noGrp="1"/>
          </p:cNvSpPr>
          <p:nvPr>
            <p:ph type="dt" sz="half" idx="10"/>
          </p:nvPr>
        </p:nvSpPr>
        <p:spPr bwMode="gray">
          <a:xfrm>
            <a:off x="6426336" y="4783500"/>
            <a:ext cx="1170000" cy="360000"/>
          </a:xfrm>
          <a:prstGeom prst="rect">
            <a:avLst/>
          </a:prstGeom>
        </p:spPr>
        <p:txBody>
          <a:bodyPr/>
          <a:lstStyle/>
          <a:p>
            <a:pPr algn="r"/>
            <a:fld id="{74A03300-A62F-4DF5-966E-3CB9D38AC02B}" type="datetime1">
              <a:rPr lang="fr-FR" cap="all" smtClean="0"/>
              <a:t>21/07/2026</a:t>
            </a:fld>
            <a:endParaRPr lang="fr-FR" cap="all" dirty="0"/>
          </a:p>
        </p:txBody>
      </p:sp>
      <p:sp>
        <p:nvSpPr>
          <p:cNvPr id="15" name="Espace réservé du numéro de diapositive 7">
            <a:extLst>
              <a:ext uri="{FF2B5EF4-FFF2-40B4-BE49-F238E27FC236}">
                <a16:creationId xmlns:a16="http://schemas.microsoft.com/office/drawing/2014/main" id="{39B13F4C-6D78-BF47-94DF-EE7823417253}"/>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840454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4" name="Titre 3"/>
          <p:cNvSpPr>
            <a:spLocks noGrp="1"/>
          </p:cNvSpPr>
          <p:nvPr>
            <p:ph type="title" hasCustomPrompt="1"/>
          </p:nvPr>
        </p:nvSpPr>
        <p:spPr bwMode="gray">
          <a:xfrm>
            <a:off x="467543" y="900000"/>
            <a:ext cx="8208913" cy="720000"/>
          </a:xfrm>
        </p:spPr>
        <p:txBody>
          <a:bodyPr/>
          <a:lstStyle>
            <a:lvl1pPr>
              <a:defRPr>
                <a:solidFill>
                  <a:schemeClr val="tx1"/>
                </a:solidFill>
              </a:defRPr>
            </a:lvl1pPr>
          </a:lstStyle>
          <a:p>
            <a:r>
              <a:rPr lang="fr-FR" noProof="0" dirty="0"/>
              <a:t>Titre</a:t>
            </a:r>
            <a:endParaRPr lang="fr-FR" dirty="0"/>
          </a:p>
        </p:txBody>
      </p:sp>
      <p:sp>
        <p:nvSpPr>
          <p:cNvPr id="9" name="Espace réservé du contenu 8"/>
          <p:cNvSpPr>
            <a:spLocks noGrp="1"/>
          </p:cNvSpPr>
          <p:nvPr>
            <p:ph sz="quarter" idx="14" hasCustomPrompt="1"/>
          </p:nvPr>
        </p:nvSpPr>
        <p:spPr bwMode="gray">
          <a:xfrm>
            <a:off x="467543" y="1836000"/>
            <a:ext cx="8208914" cy="2574000"/>
          </a:xfrm>
        </p:spPr>
        <p:txBody>
          <a:bodyPr/>
          <a:lstStyle>
            <a:lvl1pPr>
              <a:defRPr>
                <a:solidFill>
                  <a:schemeClr val="tx1"/>
                </a:solidFill>
              </a:defRPr>
            </a:lvl1pPr>
            <a:lvl2pPr>
              <a:defRPr/>
            </a:lvl2pPr>
            <a:lvl3pPr>
              <a:defRPr/>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5" name="Espace réservé du texte 9"/>
          <p:cNvSpPr>
            <a:spLocks noGrp="1"/>
          </p:cNvSpPr>
          <p:nvPr>
            <p:ph type="body" sz="quarter" idx="13" hasCustomPrompt="1"/>
          </p:nvPr>
        </p:nvSpPr>
        <p:spPr bwMode="gray">
          <a:xfrm>
            <a:off x="3312000" y="180000"/>
            <a:ext cx="5364456" cy="360000"/>
          </a:xfrm>
        </p:spPr>
        <p:txBody>
          <a:bodyPr/>
          <a:lstStyle>
            <a:lvl1pPr marL="108000" indent="-108000" algn="r">
              <a:spcAft>
                <a:spcPts val="0"/>
              </a:spcAft>
              <a:buFont typeface="+mj-lt"/>
              <a:buAutoNum type="arabicPeriod"/>
              <a:defRPr sz="750" b="1">
                <a:solidFill>
                  <a:schemeClr val="tx1"/>
                </a:solidFill>
              </a:defRPr>
            </a:lvl1pPr>
            <a:lvl2pPr marL="108000" indent="-108000" algn="r">
              <a:spcBef>
                <a:spcPts val="0"/>
              </a:spcBef>
              <a:spcAft>
                <a:spcPts val="0"/>
              </a:spcAft>
              <a:buFont typeface="+mj-lt"/>
              <a:buAutoNum type="alphaLcPeriod"/>
              <a:defRPr sz="750">
                <a:solidFill>
                  <a:schemeClr val="tx1"/>
                </a:solidFill>
              </a:defRPr>
            </a:lvl2pPr>
          </a:lstStyle>
          <a:p>
            <a:pPr lvl="0"/>
            <a:r>
              <a:rPr lang="fr-FR" dirty="0"/>
              <a:t>Titre</a:t>
            </a:r>
          </a:p>
          <a:p>
            <a:pPr lvl="1"/>
            <a:r>
              <a:rPr lang="fr-FR" dirty="0"/>
              <a:t>Sous-titre</a:t>
            </a:r>
          </a:p>
        </p:txBody>
      </p:sp>
      <p:sp>
        <p:nvSpPr>
          <p:cNvPr id="8" name="Espace réservé de la date 1">
            <a:extLst>
              <a:ext uri="{FF2B5EF4-FFF2-40B4-BE49-F238E27FC236}">
                <a16:creationId xmlns:a16="http://schemas.microsoft.com/office/drawing/2014/main" id="{48DF368D-0C4B-2743-8FE5-01F96D2C1253}"/>
              </a:ext>
            </a:extLst>
          </p:cNvPr>
          <p:cNvSpPr>
            <a:spLocks noGrp="1"/>
          </p:cNvSpPr>
          <p:nvPr>
            <p:ph type="dt" sz="half" idx="10"/>
          </p:nvPr>
        </p:nvSpPr>
        <p:spPr bwMode="gray">
          <a:xfrm>
            <a:off x="6426336" y="4783500"/>
            <a:ext cx="1170000" cy="360000"/>
          </a:xfrm>
          <a:prstGeom prst="rect">
            <a:avLst/>
          </a:prstGeom>
        </p:spPr>
        <p:txBody>
          <a:bodyPr/>
          <a:lstStyle/>
          <a:p>
            <a:pPr algn="r"/>
            <a:fld id="{6F42726C-76A3-45BB-9E3B-0F2EB6320166}" type="datetime1">
              <a:rPr lang="fr-FR" cap="all" smtClean="0"/>
              <a:t>21/07/2026</a:t>
            </a:fld>
            <a:endParaRPr lang="fr-FR" cap="all" dirty="0"/>
          </a:p>
        </p:txBody>
      </p:sp>
      <p:sp>
        <p:nvSpPr>
          <p:cNvPr id="2" name="Espace réservé du numéro de diapositive 7">
            <a:extLst>
              <a:ext uri="{FF2B5EF4-FFF2-40B4-BE49-F238E27FC236}">
                <a16:creationId xmlns:a16="http://schemas.microsoft.com/office/drawing/2014/main" id="{941CB1A8-BC18-0DA8-0320-F9B87D50D1D8}"/>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1_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CD35FC20-8278-49B4-BAA7-5618786AC5BB}" type="datetime1">
              <a:rPr lang="fr-FR" smtClean="0"/>
              <a:t>21/07/2026</a:t>
            </a:fld>
            <a:endParaRPr lang="fr-FR" dirty="0"/>
          </a:p>
        </p:txBody>
      </p:sp>
      <p:sp>
        <p:nvSpPr>
          <p:cNvPr id="5" name="Espace réservé du pied de page 4"/>
          <p:cNvSpPr>
            <a:spLocks noGrp="1"/>
          </p:cNvSpPr>
          <p:nvPr>
            <p:ph type="ftr" sz="quarter" idx="11"/>
          </p:nvPr>
        </p:nvSpPr>
        <p:spPr bwMode="gray">
          <a:xfrm>
            <a:off x="720000" y="3919897"/>
            <a:ext cx="3240000" cy="900000"/>
          </a:xfrm>
          <a:prstGeom prst="rect">
            <a:avLst/>
          </a:prstGeom>
        </p:spPr>
        <p:txBody>
          <a:bodyPr anchor="b" anchorCtr="0"/>
          <a:lstStyle>
            <a:lvl1pPr>
              <a:defRPr sz="1150"/>
            </a:lvl1pPr>
          </a:lstStyle>
          <a:p>
            <a:r>
              <a:rPr lang="fr-FR" dirty="0"/>
              <a:t>Intitulé de la direction/service interministérielle</a:t>
            </a:r>
          </a:p>
        </p:txBody>
      </p:sp>
      <p:sp>
        <p:nvSpPr>
          <p:cNvPr id="6" name="Espace réservé du numéro de diapositive 5"/>
          <p:cNvSpPr>
            <a:spLocks noGrp="1"/>
          </p:cNvSpPr>
          <p:nvPr>
            <p:ph type="sldNum" sz="quarter" idx="12"/>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030172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
        <p:nvSpPr>
          <p:cNvPr id="8" name="Espace réservé de la date 1">
            <a:extLst>
              <a:ext uri="{FF2B5EF4-FFF2-40B4-BE49-F238E27FC236}">
                <a16:creationId xmlns:a16="http://schemas.microsoft.com/office/drawing/2014/main" id="{48DF368D-0C4B-2743-8FE5-01F96D2C1253}"/>
              </a:ext>
            </a:extLst>
          </p:cNvPr>
          <p:cNvSpPr>
            <a:spLocks noGrp="1"/>
          </p:cNvSpPr>
          <p:nvPr>
            <p:ph type="dt" sz="half" idx="10"/>
          </p:nvPr>
        </p:nvSpPr>
        <p:spPr bwMode="gray">
          <a:xfrm>
            <a:off x="6426336" y="4783500"/>
            <a:ext cx="1170000" cy="360000"/>
          </a:xfrm>
          <a:prstGeom prst="rect">
            <a:avLst/>
          </a:prstGeom>
        </p:spPr>
        <p:txBody>
          <a:bodyPr/>
          <a:lstStyle/>
          <a:p>
            <a:pPr algn="r"/>
            <a:fld id="{6F42726C-76A3-45BB-9E3B-0F2EB6320166}" type="datetime1">
              <a:rPr lang="fr-FR" cap="all" smtClean="0"/>
              <a:t>21/07/2026</a:t>
            </a:fld>
            <a:endParaRPr lang="fr-FR" cap="all" dirty="0"/>
          </a:p>
        </p:txBody>
      </p:sp>
      <p:sp>
        <p:nvSpPr>
          <p:cNvPr id="2" name="Espace réservé du numéro de diapositive 7">
            <a:extLst>
              <a:ext uri="{FF2B5EF4-FFF2-40B4-BE49-F238E27FC236}">
                <a16:creationId xmlns:a16="http://schemas.microsoft.com/office/drawing/2014/main" id="{612AD668-5605-0B84-EA9A-52941CBBB539}"/>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
        <p:nvSpPr>
          <p:cNvPr id="3" name="Titre 3">
            <a:extLst>
              <a:ext uri="{FF2B5EF4-FFF2-40B4-BE49-F238E27FC236}">
                <a16:creationId xmlns:a16="http://schemas.microsoft.com/office/drawing/2014/main" id="{B48BACCF-B43B-FD48-8507-2AE58579F486}"/>
              </a:ext>
            </a:extLst>
          </p:cNvPr>
          <p:cNvSpPr>
            <a:spLocks noGrp="1"/>
          </p:cNvSpPr>
          <p:nvPr>
            <p:ph type="title" hasCustomPrompt="1"/>
          </p:nvPr>
        </p:nvSpPr>
        <p:spPr bwMode="gray">
          <a:xfrm>
            <a:off x="467543" y="900000"/>
            <a:ext cx="8208913" cy="720000"/>
          </a:xfrm>
        </p:spPr>
        <p:txBody>
          <a:bodyPr/>
          <a:lstStyle>
            <a:lvl1pPr>
              <a:defRPr>
                <a:solidFill>
                  <a:schemeClr val="tx1"/>
                </a:solidFill>
              </a:defRPr>
            </a:lvl1pPr>
          </a:lstStyle>
          <a:p>
            <a:r>
              <a:rPr lang="fr-FR" noProof="0" dirty="0"/>
              <a:t>Titre</a:t>
            </a:r>
            <a:endParaRPr lang="fr-FR" dirty="0"/>
          </a:p>
        </p:txBody>
      </p:sp>
      <p:sp>
        <p:nvSpPr>
          <p:cNvPr id="5" name="Espace réservé du contenu 8">
            <a:extLst>
              <a:ext uri="{FF2B5EF4-FFF2-40B4-BE49-F238E27FC236}">
                <a16:creationId xmlns:a16="http://schemas.microsoft.com/office/drawing/2014/main" id="{CD5C58DF-C09C-D6BD-75E3-7222C9048AEE}"/>
              </a:ext>
            </a:extLst>
          </p:cNvPr>
          <p:cNvSpPr>
            <a:spLocks noGrp="1"/>
          </p:cNvSpPr>
          <p:nvPr>
            <p:ph sz="quarter" idx="14" hasCustomPrompt="1"/>
          </p:nvPr>
        </p:nvSpPr>
        <p:spPr bwMode="gray">
          <a:xfrm>
            <a:off x="467543" y="1836000"/>
            <a:ext cx="8208914" cy="2574000"/>
          </a:xfrm>
        </p:spPr>
        <p:txBody>
          <a:bodyPr/>
          <a:lstStyle>
            <a:lvl1pPr>
              <a:defRPr>
                <a:solidFill>
                  <a:schemeClr val="tx1"/>
                </a:solidFill>
              </a:defRPr>
            </a:lvl1pPr>
            <a:lvl2pPr>
              <a:defRPr/>
            </a:lvl2pPr>
            <a:lvl3pPr>
              <a:defRPr/>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6" name="Espace réservé du texte 9">
            <a:extLst>
              <a:ext uri="{FF2B5EF4-FFF2-40B4-BE49-F238E27FC236}">
                <a16:creationId xmlns:a16="http://schemas.microsoft.com/office/drawing/2014/main" id="{17705B73-EB86-1315-9143-5893B3935B33}"/>
              </a:ext>
            </a:extLst>
          </p:cNvPr>
          <p:cNvSpPr>
            <a:spLocks noGrp="1"/>
          </p:cNvSpPr>
          <p:nvPr>
            <p:ph type="body" sz="quarter" idx="13" hasCustomPrompt="1"/>
          </p:nvPr>
        </p:nvSpPr>
        <p:spPr bwMode="gray">
          <a:xfrm>
            <a:off x="3312000" y="180000"/>
            <a:ext cx="5364456" cy="360000"/>
          </a:xfrm>
        </p:spPr>
        <p:txBody>
          <a:bodyPr/>
          <a:lstStyle>
            <a:lvl1pPr marL="108000" indent="-108000" algn="r">
              <a:spcAft>
                <a:spcPts val="0"/>
              </a:spcAft>
              <a:buFont typeface="+mj-lt"/>
              <a:buAutoNum type="arabicPeriod"/>
              <a:defRPr sz="750" b="1">
                <a:solidFill>
                  <a:schemeClr val="tx1"/>
                </a:solidFill>
              </a:defRPr>
            </a:lvl1pPr>
            <a:lvl2pPr marL="108000" indent="-108000" algn="r">
              <a:spcBef>
                <a:spcPts val="0"/>
              </a:spcBef>
              <a:spcAft>
                <a:spcPts val="0"/>
              </a:spcAft>
              <a:buFont typeface="+mj-lt"/>
              <a:buAutoNum type="alphaLcPeriod"/>
              <a:defRPr sz="750">
                <a:solidFill>
                  <a:schemeClr val="tx1"/>
                </a:solidFill>
              </a:defRPr>
            </a:lvl2pPr>
          </a:lstStyle>
          <a:p>
            <a:pPr lvl="0"/>
            <a:r>
              <a:rPr lang="fr-FR" dirty="0"/>
              <a:t>Titre</a:t>
            </a:r>
          </a:p>
          <a:p>
            <a:pPr lvl="1"/>
            <a:r>
              <a:rPr lang="fr-FR" dirty="0"/>
              <a:t>Sous-titre</a:t>
            </a:r>
          </a:p>
        </p:txBody>
      </p:sp>
    </p:spTree>
    <p:extLst>
      <p:ext uri="{BB962C8B-B14F-4D97-AF65-F5344CB8AC3E}">
        <p14:creationId xmlns:p14="http://schemas.microsoft.com/office/powerpoint/2010/main" val="1066612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467544" y="915566"/>
            <a:ext cx="8208912" cy="3672408"/>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hasCustomPrompt="1"/>
          </p:nvPr>
        </p:nvSpPr>
        <p:spPr bwMode="gray">
          <a:xfrm>
            <a:off x="827585" y="915566"/>
            <a:ext cx="7560840" cy="3672408"/>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noFill/>
          </a:ln>
        </p:spPr>
        <p:txBody>
          <a:bodyPr lIns="0" bIns="360000" anchor="ctr" anchorCtr="0"/>
          <a:lstStyle>
            <a:lvl1pPr marL="396000" indent="-396000">
              <a:buFont typeface="+mj-lt"/>
              <a:buAutoNum type="arabicPeriod"/>
              <a:defRPr sz="3250">
                <a:solidFill>
                  <a:schemeClr val="tx1"/>
                </a:solidFill>
              </a:defRPr>
            </a:lvl1pPr>
          </a:lstStyle>
          <a:p>
            <a:r>
              <a:rPr lang="fr-FR" dirty="0"/>
              <a:t>Titre</a:t>
            </a:r>
          </a:p>
        </p:txBody>
      </p:sp>
      <p:sp>
        <p:nvSpPr>
          <p:cNvPr id="7" name="Espace réservé de la date 1">
            <a:extLst>
              <a:ext uri="{FF2B5EF4-FFF2-40B4-BE49-F238E27FC236}">
                <a16:creationId xmlns:a16="http://schemas.microsoft.com/office/drawing/2014/main" id="{9748505C-3D2A-D74D-9CDB-23720A2BFF18}"/>
              </a:ext>
            </a:extLst>
          </p:cNvPr>
          <p:cNvSpPr>
            <a:spLocks noGrp="1"/>
          </p:cNvSpPr>
          <p:nvPr>
            <p:ph type="dt" sz="half" idx="10"/>
          </p:nvPr>
        </p:nvSpPr>
        <p:spPr bwMode="gray">
          <a:xfrm>
            <a:off x="6419323" y="4783500"/>
            <a:ext cx="1170000" cy="360000"/>
          </a:xfrm>
          <a:prstGeom prst="rect">
            <a:avLst/>
          </a:prstGeom>
        </p:spPr>
        <p:txBody>
          <a:bodyPr/>
          <a:lstStyle/>
          <a:p>
            <a:pPr algn="r"/>
            <a:fld id="{80708A47-EF35-45C3-8BF0-5C29E8226EDF}" type="datetime1">
              <a:rPr lang="fr-FR" cap="all" smtClean="0"/>
              <a:t>21/07/2026</a:t>
            </a:fld>
            <a:endParaRPr lang="fr-FR" cap="all" dirty="0"/>
          </a:p>
        </p:txBody>
      </p:sp>
      <p:sp>
        <p:nvSpPr>
          <p:cNvPr id="3" name="Espace réservé du numéro de diapositive 7">
            <a:extLst>
              <a:ext uri="{FF2B5EF4-FFF2-40B4-BE49-F238E27FC236}">
                <a16:creationId xmlns:a16="http://schemas.microsoft.com/office/drawing/2014/main" id="{1940E8B4-C46B-0CD5-4E5C-AC62375365F3}"/>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2078028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59999" y="900000"/>
            <a:ext cx="8424000" cy="72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59999" y="1836000"/>
            <a:ext cx="8424000" cy="2574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5" name="Espace réservé de la date 1">
            <a:extLst>
              <a:ext uri="{FF2B5EF4-FFF2-40B4-BE49-F238E27FC236}">
                <a16:creationId xmlns:a16="http://schemas.microsoft.com/office/drawing/2014/main" id="{516EDC64-47E8-C044-91BA-F715A5EFFEFD}"/>
              </a:ext>
            </a:extLst>
          </p:cNvPr>
          <p:cNvSpPr>
            <a:spLocks noGrp="1"/>
          </p:cNvSpPr>
          <p:nvPr>
            <p:ph type="dt" sz="half" idx="2"/>
          </p:nvPr>
        </p:nvSpPr>
        <p:spPr bwMode="gray">
          <a:xfrm>
            <a:off x="6426336" y="4783500"/>
            <a:ext cx="1170000" cy="360000"/>
          </a:xfrm>
          <a:prstGeom prst="rect">
            <a:avLst/>
          </a:prstGeom>
        </p:spPr>
        <p:txBody>
          <a:bodyPr/>
          <a:lstStyle>
            <a:lvl1pPr>
              <a:defRPr sz="750"/>
            </a:lvl1pPr>
          </a:lstStyle>
          <a:p>
            <a:pPr algn="r"/>
            <a:fld id="{8A1DF097-7559-4E94-9B57-B932F2611400}" type="datetime1">
              <a:rPr lang="fr-FR" cap="all" smtClean="0"/>
              <a:t>21/07/2026</a:t>
            </a:fld>
            <a:endParaRPr lang="fr-FR" cap="all" dirty="0"/>
          </a:p>
        </p:txBody>
      </p:sp>
      <p:sp>
        <p:nvSpPr>
          <p:cNvPr id="16" name="Espace réservé du numéro de diapositive 7">
            <a:extLst>
              <a:ext uri="{FF2B5EF4-FFF2-40B4-BE49-F238E27FC236}">
                <a16:creationId xmlns:a16="http://schemas.microsoft.com/office/drawing/2014/main" id="{C6D56E85-7DD2-5140-A94B-D4C7F30901C6}"/>
              </a:ext>
            </a:extLst>
          </p:cNvPr>
          <p:cNvSpPr>
            <a:spLocks noGrp="1"/>
          </p:cNvSpPr>
          <p:nvPr>
            <p:ph type="sldNum" sz="quarter" idx="4"/>
          </p:nvPr>
        </p:nvSpPr>
        <p:spPr bwMode="gray">
          <a:xfrm>
            <a:off x="7596336" y="4783500"/>
            <a:ext cx="1170000" cy="360000"/>
          </a:xfrm>
          <a:prstGeom prst="rect">
            <a:avLst/>
          </a:prstGeom>
        </p:spPr>
        <p:txBody>
          <a:bodyPr/>
          <a:lstStyle>
            <a:lvl1pPr algn="r">
              <a:defRPr sz="1600">
                <a:solidFill>
                  <a:srgbClr val="FF0000"/>
                </a:solidFill>
              </a:defRPr>
            </a:lvl1pPr>
          </a:lstStyle>
          <a:p>
            <a:fld id="{733122C9-A0B9-462F-8757-0847AD287B63}" type="slidenum">
              <a:rPr lang="fr-FR" smtClean="0"/>
              <a:pPr/>
              <a:t>‹N°›</a:t>
            </a:fld>
            <a:endParaRPr lang="fr-FR" dirty="0"/>
          </a:p>
        </p:txBody>
      </p:sp>
      <p:pic>
        <p:nvPicPr>
          <p:cNvPr id="4" name="Image 3"/>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cSld>
  <p:clrMap bg1="lt1" tx1="dk1" bg2="lt2" tx2="dk2" accent1="accent1" accent2="accent2" accent3="accent3" accent4="accent4" accent5="accent5" accent6="accent6" hlink="hlink" folHlink="folHlink"/>
  <p:sldLayoutIdLst>
    <p:sldLayoutId id="2147483808" r:id="rId1"/>
    <p:sldLayoutId id="2147483812" r:id="rId2"/>
    <p:sldLayoutId id="2147483810" r:id="rId3"/>
    <p:sldLayoutId id="2147483811" r:id="rId4"/>
    <p:sldLayoutId id="2147483809" r:id="rId5"/>
    <p:sldLayoutId id="2147483798" r:id="rId6"/>
    <p:sldLayoutId id="2147483831" r:id="rId7"/>
    <p:sldLayoutId id="2147483832" r:id="rId8"/>
    <p:sldLayoutId id="2147483833" r:id="rId9"/>
    <p:sldLayoutId id="2147483834" r:id="rId10"/>
    <p:sldLayoutId id="2147483847" r:id="rId11"/>
    <p:sldLayoutId id="2147483848" r:id="rId12"/>
    <p:sldLayoutId id="2147483849" r:id="rId13"/>
    <p:sldLayoutId id="2147483850" r:id="rId14"/>
    <p:sldLayoutId id="2147483891" r:id="rId15"/>
    <p:sldLayoutId id="2147483892" r:id="rId16"/>
    <p:sldLayoutId id="2147483893" r:id="rId17"/>
    <p:sldLayoutId id="2147483894" r:id="rId18"/>
    <p:sldLayoutId id="2147483907" r:id="rId19"/>
    <p:sldLayoutId id="2147483908" r:id="rId20"/>
    <p:sldLayoutId id="2147483909" r:id="rId21"/>
    <p:sldLayoutId id="2147483910" r:id="rId22"/>
    <p:sldLayoutId id="2147483911" r:id="rId23"/>
  </p:sldLayoutIdLst>
  <p:hf hdr="0"/>
  <p:txStyles>
    <p:titleStyle>
      <a:lvl1pPr algn="l" defTabSz="914400" rtl="0" eaLnBrk="1" latinLnBrk="0" hangingPunct="1">
        <a:lnSpc>
          <a:spcPct val="90000"/>
        </a:lnSpc>
        <a:spcBef>
          <a:spcPct val="0"/>
        </a:spcBef>
        <a:buNone/>
        <a:defRPr sz="2550" b="1" kern="1200">
          <a:solidFill>
            <a:srgbClr val="0C5076"/>
          </a:solidFill>
          <a:latin typeface="+mj-lt"/>
          <a:ea typeface="+mj-ea"/>
          <a:cs typeface="+mj-cs"/>
        </a:defRPr>
      </a:lvl1pPr>
    </p:titleStyle>
    <p:bodyStyle>
      <a:lvl1pPr marL="0" indent="0" algn="l" defTabSz="914400" rtl="0" eaLnBrk="1" latinLnBrk="0" hangingPunct="1">
        <a:lnSpc>
          <a:spcPct val="100000"/>
        </a:lnSpc>
        <a:spcBef>
          <a:spcPts val="0"/>
        </a:spcBef>
        <a:spcAft>
          <a:spcPts val="500"/>
        </a:spcAft>
        <a:buFont typeface="Arial" pitchFamily="34" charset="0"/>
        <a:buNone/>
        <a:defRPr sz="1050" b="0" kern="1200">
          <a:solidFill>
            <a:srgbClr val="0C5076"/>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6.jpeg"/><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png"/><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8.png"/><Relationship Id="rId1" Type="http://schemas.openxmlformats.org/officeDocument/2006/relationships/slideLayout" Target="../slideLayouts/slideLayout6.xml"/><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pn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3.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png"/><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s://www.lescrous.fr/nos-services/simulateur-de-bourse/" TargetMode="External"/><Relationship Id="rId7" Type="http://schemas.openxmlformats.org/officeDocument/2006/relationships/hyperlink" Target="https://www.maisondeletudiant.nc/" TargetMode="External"/><Relationship Id="rId2" Type="http://schemas.openxmlformats.org/officeDocument/2006/relationships/hyperlink" Target="https://messervices.etudiant.gouv.fr/" TargetMode="External"/><Relationship Id="rId1" Type="http://schemas.openxmlformats.org/officeDocument/2006/relationships/slideLayout" Target="../slideLayouts/slideLayout8.xml"/><Relationship Id="rId6" Type="http://schemas.openxmlformats.org/officeDocument/2006/relationships/hyperlink" Target="https://www.province-sud.nc/aides-etudes-sup" TargetMode="External"/><Relationship Id="rId5" Type="http://schemas.openxmlformats.org/officeDocument/2006/relationships/hyperlink" Target="https://bourses.province-nord.nc/" TargetMode="External"/><Relationship Id="rId4" Type="http://schemas.openxmlformats.org/officeDocument/2006/relationships/hyperlink" Target="https://www.province-iles.nc/page/bourses-et-aides-scolaires"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mailto:cio@ac-noumea.nc"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931632" y="860454"/>
            <a:ext cx="7272808" cy="2325450"/>
          </a:xfrm>
        </p:spPr>
        <p:txBody>
          <a:bodyPr/>
          <a:lstStyle/>
          <a:p>
            <a:pPr marL="0" indent="0" algn="ctr">
              <a:buNone/>
            </a:pPr>
            <a:r>
              <a:rPr lang="fr-FR" sz="2800" dirty="0" err="1">
                <a:solidFill>
                  <a:schemeClr val="accent1"/>
                </a:solidFill>
                <a:latin typeface="Cambria" panose="02040503050406030204" pitchFamily="18" charset="0"/>
                <a:ea typeface="Cambria" panose="02040503050406030204" pitchFamily="18" charset="0"/>
              </a:rPr>
              <a:t>Parcoursup</a:t>
            </a:r>
            <a:r>
              <a:rPr lang="fr-FR" sz="2800" dirty="0">
                <a:solidFill>
                  <a:schemeClr val="accent1"/>
                </a:solidFill>
                <a:latin typeface="Cambria" panose="02040503050406030204" pitchFamily="18" charset="0"/>
                <a:ea typeface="Cambria" panose="02040503050406030204" pitchFamily="18" charset="0"/>
              </a:rPr>
              <a:t> Nouvelle-Calédonie</a:t>
            </a:r>
            <a:br>
              <a:rPr lang="fr-FR" sz="2800" dirty="0">
                <a:solidFill>
                  <a:srgbClr val="000092"/>
                </a:solidFill>
                <a:latin typeface="Cambria" panose="02040503050406030204" pitchFamily="18" charset="0"/>
                <a:ea typeface="Cambria" panose="02040503050406030204" pitchFamily="18" charset="0"/>
              </a:rPr>
            </a:br>
            <a:r>
              <a:rPr lang="fr-FR" sz="2800" dirty="0">
                <a:solidFill>
                  <a:srgbClr val="000092"/>
                </a:solidFill>
                <a:latin typeface="Cambria" panose="02040503050406030204" pitchFamily="18" charset="0"/>
                <a:ea typeface="Cambria" panose="02040503050406030204" pitchFamily="18" charset="0"/>
              </a:rPr>
              <a:t> session 2026</a:t>
            </a:r>
            <a:endParaRPr lang="fr-FR" sz="2800" dirty="0">
              <a:latin typeface="Cambria" panose="02040503050406030204" pitchFamily="18" charset="0"/>
              <a:ea typeface="Cambria" panose="02040503050406030204" pitchFamily="18" charset="0"/>
            </a:endParaRPr>
          </a:p>
        </p:txBody>
      </p:sp>
      <p:pic>
        <p:nvPicPr>
          <p:cNvPr id="3" name="Image 2"/>
          <p:cNvPicPr>
            <a:picLocks noChangeAspect="1"/>
          </p:cNvPicPr>
          <p:nvPr/>
        </p:nvPicPr>
        <p:blipFill>
          <a:blip r:embed="rId2"/>
          <a:stretch>
            <a:fillRect/>
          </a:stretch>
        </p:blipFill>
        <p:spPr>
          <a:xfrm>
            <a:off x="104778" y="76178"/>
            <a:ext cx="8715694" cy="1078913"/>
          </a:xfrm>
          <a:prstGeom prst="rect">
            <a:avLst/>
          </a:prstGeom>
        </p:spPr>
      </p:pic>
      <p:sp>
        <p:nvSpPr>
          <p:cNvPr id="8" name="ZoneTexte 7"/>
          <p:cNvSpPr txBox="1"/>
          <p:nvPr/>
        </p:nvSpPr>
        <p:spPr>
          <a:xfrm>
            <a:off x="2738163" y="3257998"/>
            <a:ext cx="4608512" cy="369332"/>
          </a:xfrm>
          <a:prstGeom prst="rect">
            <a:avLst/>
          </a:prstGeom>
          <a:noFill/>
        </p:spPr>
        <p:txBody>
          <a:bodyPr wrap="square" rtlCol="0">
            <a:spAutoFit/>
          </a:bodyPr>
          <a:lstStyle/>
          <a:p>
            <a:r>
              <a:rPr lang="fr-FR" b="1" dirty="0">
                <a:solidFill>
                  <a:schemeClr val="accent1"/>
                </a:solidFill>
                <a:latin typeface="+mj-lt"/>
                <a:ea typeface="+mj-ea"/>
                <a:cs typeface="+mj-cs"/>
              </a:rPr>
              <a:t>Parcoursup-nouvelle-caledonie.fr</a:t>
            </a:r>
          </a:p>
        </p:txBody>
      </p:sp>
      <p:pic>
        <p:nvPicPr>
          <p:cNvPr id="10" name="Image 9">
            <a:extLst>
              <a:ext uri="{FF2B5EF4-FFF2-40B4-BE49-F238E27FC236}">
                <a16:creationId xmlns:a16="http://schemas.microsoft.com/office/drawing/2014/main" id="{D0A0FDB3-692D-4849-AFFD-154B2088E594}"/>
              </a:ext>
            </a:extLst>
          </p:cNvPr>
          <p:cNvPicPr>
            <a:picLocks noChangeAspect="1"/>
          </p:cNvPicPr>
          <p:nvPr/>
        </p:nvPicPr>
        <p:blipFill>
          <a:blip r:embed="rId3"/>
          <a:stretch>
            <a:fillRect/>
          </a:stretch>
        </p:blipFill>
        <p:spPr>
          <a:xfrm>
            <a:off x="323528" y="30254"/>
            <a:ext cx="2414635" cy="1078914"/>
          </a:xfrm>
          <a:prstGeom prst="rect">
            <a:avLst/>
          </a:prstGeom>
        </p:spPr>
      </p:pic>
      <p:pic>
        <p:nvPicPr>
          <p:cNvPr id="13" name="Image 12">
            <a:extLst>
              <a:ext uri="{FF2B5EF4-FFF2-40B4-BE49-F238E27FC236}">
                <a16:creationId xmlns:a16="http://schemas.microsoft.com/office/drawing/2014/main" id="{CE93A4AD-6991-472C-9B34-AA85E4D485E2}"/>
              </a:ext>
            </a:extLst>
          </p:cNvPr>
          <p:cNvPicPr>
            <a:picLocks noChangeAspect="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7927" y="4201669"/>
            <a:ext cx="9151927" cy="960338"/>
          </a:xfrm>
          <a:prstGeom prst="rect">
            <a:avLst/>
          </a:prstGeom>
        </p:spPr>
      </p:pic>
      <p:pic>
        <p:nvPicPr>
          <p:cNvPr id="14" name="Image 13">
            <a:extLst>
              <a:ext uri="{FF2B5EF4-FFF2-40B4-BE49-F238E27FC236}">
                <a16:creationId xmlns:a16="http://schemas.microsoft.com/office/drawing/2014/main" id="{FB08AB43-E46A-40A2-B702-152580805963}"/>
              </a:ext>
            </a:extLst>
          </p:cNvPr>
          <p:cNvPicPr>
            <a:picLocks noChangeAspect="1"/>
          </p:cNvPicPr>
          <p:nvPr/>
        </p:nvPicPr>
        <p:blipFill rotWithShape="1">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l="8566" r="11474"/>
          <a:stretch/>
        </p:blipFill>
        <p:spPr>
          <a:xfrm>
            <a:off x="6911752" y="3382688"/>
            <a:ext cx="2232248" cy="837507"/>
          </a:xfrm>
          <a:prstGeom prst="rect">
            <a:avLst/>
          </a:prstGeom>
        </p:spPr>
      </p:pic>
    </p:spTree>
    <p:extLst>
      <p:ext uri="{BB962C8B-B14F-4D97-AF65-F5344CB8AC3E}">
        <p14:creationId xmlns:p14="http://schemas.microsoft.com/office/powerpoint/2010/main" val="36389981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fld id="{733122C9-A0B9-462F-8757-0847AD287B63}" type="slidenum">
              <a:rPr lang="fr-FR" smtClean="0">
                <a:solidFill>
                  <a:schemeClr val="accent2"/>
                </a:solidFill>
              </a:rPr>
              <a:pPr/>
              <a:t>10</a:t>
            </a:fld>
            <a:endParaRPr lang="fr-FR" dirty="0">
              <a:solidFill>
                <a:schemeClr val="accent2"/>
              </a:solidFill>
            </a:endParaRPr>
          </a:p>
        </p:txBody>
      </p:sp>
      <p:sp>
        <p:nvSpPr>
          <p:cNvPr id="9" name="Espace réservé du contenu 2"/>
          <p:cNvSpPr txBox="1">
            <a:spLocks/>
          </p:cNvSpPr>
          <p:nvPr/>
        </p:nvSpPr>
        <p:spPr bwMode="gray">
          <a:xfrm>
            <a:off x="755576" y="987574"/>
            <a:ext cx="8064896" cy="3887380"/>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rgbClr val="0C5076"/>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baseline="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buClr>
                <a:schemeClr val="bg2"/>
              </a:buClr>
            </a:pPr>
            <a:r>
              <a:rPr lang="fr-FR" sz="1400" b="1" dirty="0">
                <a:solidFill>
                  <a:schemeClr val="bg1"/>
                </a:solidFill>
                <a:highlight>
                  <a:srgbClr val="34BAB5"/>
                </a:highlight>
                <a:latin typeface="Calibri" panose="020F0502020204030204" pitchFamily="34" charset="0"/>
                <a:cs typeface="Calibri" panose="020F0502020204030204" pitchFamily="34" charset="0"/>
              </a:rPr>
              <a:t>Carte d’identité de la formation</a:t>
            </a:r>
            <a:endParaRPr lang="fr-FR" sz="1400" b="1" dirty="0">
              <a:solidFill>
                <a:schemeClr val="tx1"/>
              </a:solidFill>
              <a:latin typeface="Calibri" panose="020F0502020204030204" pitchFamily="34" charset="0"/>
              <a:cs typeface="Calibri" panose="020F0502020204030204" pitchFamily="34" charset="0"/>
            </a:endParaRPr>
          </a:p>
          <a:p>
            <a:pPr algn="just">
              <a:buClr>
                <a:schemeClr val="bg2"/>
              </a:buClr>
            </a:pPr>
            <a:r>
              <a:rPr lang="fr-FR" sz="1100" dirty="0">
                <a:solidFill>
                  <a:schemeClr val="accent1"/>
                </a:solidFill>
              </a:rPr>
              <a:t>Vérifier en un coup d’œil </a:t>
            </a:r>
          </a:p>
          <a:p>
            <a:pPr marL="285750" indent="-285750" algn="just">
              <a:buClr>
                <a:schemeClr val="bg2"/>
              </a:buClr>
              <a:buFont typeface="Wingdings" panose="05000000000000000000" pitchFamily="2" charset="2"/>
              <a:buChar char="ü"/>
            </a:pPr>
            <a:r>
              <a:rPr lang="fr-FR" sz="1100" dirty="0">
                <a:solidFill>
                  <a:schemeClr val="accent1"/>
                </a:solidFill>
              </a:rPr>
              <a:t>le statut de l’établissement (public/privé en contrat</a:t>
            </a:r>
          </a:p>
          <a:p>
            <a:pPr algn="just">
              <a:buClr>
                <a:schemeClr val="bg2"/>
              </a:buClr>
            </a:pPr>
            <a:r>
              <a:rPr lang="fr-FR" sz="1100" dirty="0">
                <a:solidFill>
                  <a:schemeClr val="accent1"/>
                </a:solidFill>
              </a:rPr>
              <a:t>      avec l’Etat/privé)</a:t>
            </a:r>
          </a:p>
          <a:p>
            <a:pPr marL="285750" indent="-285750" algn="just">
              <a:buClr>
                <a:schemeClr val="bg2"/>
              </a:buClr>
              <a:buFont typeface="Wingdings" panose="05000000000000000000" pitchFamily="2" charset="2"/>
              <a:buChar char="ü"/>
            </a:pPr>
            <a:r>
              <a:rPr lang="fr-FR" sz="1100" dirty="0">
                <a:solidFill>
                  <a:schemeClr val="accent1"/>
                </a:solidFill>
              </a:rPr>
              <a:t>Le caractère sélectif/non sélectif, la capacité d’accueil,</a:t>
            </a:r>
          </a:p>
          <a:p>
            <a:pPr marL="285750" indent="-285750" algn="just">
              <a:buClr>
                <a:schemeClr val="bg2"/>
              </a:buClr>
              <a:buFont typeface="Wingdings" panose="05000000000000000000" pitchFamily="2" charset="2"/>
              <a:buChar char="ü"/>
            </a:pPr>
            <a:r>
              <a:rPr lang="fr-FR" sz="1100" dirty="0">
                <a:solidFill>
                  <a:schemeClr val="accent1"/>
                </a:solidFill>
              </a:rPr>
              <a:t>Le label MESRE</a:t>
            </a:r>
          </a:p>
          <a:p>
            <a:pPr marL="285750" indent="-285750" algn="just">
              <a:buClr>
                <a:schemeClr val="bg2"/>
              </a:buClr>
              <a:buFont typeface="Wingdings" panose="05000000000000000000" pitchFamily="2" charset="2"/>
              <a:buChar char="ü"/>
            </a:pPr>
            <a:r>
              <a:rPr lang="fr-FR" sz="1100" dirty="0">
                <a:solidFill>
                  <a:schemeClr val="accent1"/>
                </a:solidFill>
              </a:rPr>
              <a:t>Ou encore l’éligibilité aux bourses et l’information sur les</a:t>
            </a:r>
          </a:p>
          <a:p>
            <a:pPr algn="just">
              <a:buClr>
                <a:schemeClr val="bg2"/>
              </a:buClr>
            </a:pPr>
            <a:r>
              <a:rPr lang="fr-FR" sz="1100" dirty="0">
                <a:solidFill>
                  <a:schemeClr val="accent1"/>
                </a:solidFill>
              </a:rPr>
              <a:t>      frais de scolarité</a:t>
            </a:r>
          </a:p>
          <a:p>
            <a:pPr algn="just">
              <a:buClr>
                <a:schemeClr val="bg2"/>
              </a:buClr>
            </a:pPr>
            <a:endParaRPr lang="fr-FR" sz="1400" dirty="0">
              <a:solidFill>
                <a:schemeClr val="accent1"/>
              </a:solidFill>
            </a:endParaRPr>
          </a:p>
          <a:p>
            <a:pPr marL="719138" algn="just">
              <a:buClr>
                <a:schemeClr val="bg2"/>
              </a:buClr>
            </a:pPr>
            <a:endParaRPr lang="fr-FR" sz="1400" dirty="0">
              <a:solidFill>
                <a:schemeClr val="accent1"/>
              </a:solidFill>
            </a:endParaRPr>
          </a:p>
        </p:txBody>
      </p:sp>
      <p:sp>
        <p:nvSpPr>
          <p:cNvPr id="3" name="Rectangle à coins arrondis 6">
            <a:extLst>
              <a:ext uri="{FF2B5EF4-FFF2-40B4-BE49-F238E27FC236}">
                <a16:creationId xmlns:a16="http://schemas.microsoft.com/office/drawing/2014/main" id="{07A093B3-CFE8-FC7E-D86F-C26AD3B48FA9}"/>
              </a:ext>
            </a:extLst>
          </p:cNvPr>
          <p:cNvSpPr/>
          <p:nvPr/>
        </p:nvSpPr>
        <p:spPr>
          <a:xfrm>
            <a:off x="4104297" y="160670"/>
            <a:ext cx="4570257" cy="406111"/>
          </a:xfrm>
          <a:prstGeom prst="roundRect">
            <a:avLst/>
          </a:prstGeom>
          <a:solidFill>
            <a:schemeClr val="tx1">
              <a:alpha val="69804"/>
            </a:schemeClr>
          </a:solidFill>
          <a:ln w="12700">
            <a:solidFill>
              <a:srgbClr val="2E2E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FFFF00"/>
                </a:solidFill>
              </a:rPr>
              <a:t>Répondre à l’attente des familles </a:t>
            </a:r>
            <a:br>
              <a:rPr lang="fr-FR" sz="1400" b="1" dirty="0">
                <a:solidFill>
                  <a:srgbClr val="FFFF00"/>
                </a:solidFill>
              </a:rPr>
            </a:br>
            <a:r>
              <a:rPr lang="fr-FR" sz="1400" b="1" dirty="0">
                <a:solidFill>
                  <a:srgbClr val="FFFF00"/>
                </a:solidFill>
              </a:rPr>
              <a:t>sur l’offre de formation</a:t>
            </a:r>
          </a:p>
        </p:txBody>
      </p:sp>
      <p:pic>
        <p:nvPicPr>
          <p:cNvPr id="13" name="Image 12">
            <a:extLst>
              <a:ext uri="{FF2B5EF4-FFF2-40B4-BE49-F238E27FC236}">
                <a16:creationId xmlns:a16="http://schemas.microsoft.com/office/drawing/2014/main" id="{7B040C66-A718-41B4-A3A6-A3B3244E198B}"/>
              </a:ext>
            </a:extLst>
          </p:cNvPr>
          <p:cNvPicPr>
            <a:picLocks noChangeAspect="1"/>
          </p:cNvPicPr>
          <p:nvPr/>
        </p:nvPicPr>
        <p:blipFill>
          <a:blip r:embed="rId2"/>
          <a:stretch>
            <a:fillRect/>
          </a:stretch>
        </p:blipFill>
        <p:spPr>
          <a:xfrm>
            <a:off x="7191872" y="3347085"/>
            <a:ext cx="808927" cy="1134730"/>
          </a:xfrm>
          <a:prstGeom prst="rect">
            <a:avLst/>
          </a:prstGeom>
        </p:spPr>
      </p:pic>
      <p:pic>
        <p:nvPicPr>
          <p:cNvPr id="11" name="Image 10">
            <a:extLst>
              <a:ext uri="{FF2B5EF4-FFF2-40B4-BE49-F238E27FC236}">
                <a16:creationId xmlns:a16="http://schemas.microsoft.com/office/drawing/2014/main" id="{B4ACFB7E-C025-4C41-A1CA-702C6F2DB118}"/>
              </a:ext>
            </a:extLst>
          </p:cNvPr>
          <p:cNvPicPr>
            <a:picLocks noChangeAspect="1"/>
          </p:cNvPicPr>
          <p:nvPr/>
        </p:nvPicPr>
        <p:blipFill>
          <a:blip r:embed="rId3"/>
          <a:stretch>
            <a:fillRect/>
          </a:stretch>
        </p:blipFill>
        <p:spPr>
          <a:xfrm>
            <a:off x="315934" y="160670"/>
            <a:ext cx="3172935" cy="467212"/>
          </a:xfrm>
          <a:prstGeom prst="rect">
            <a:avLst/>
          </a:prstGeom>
        </p:spPr>
      </p:pic>
      <p:pic>
        <p:nvPicPr>
          <p:cNvPr id="4" name="Image 3">
            <a:extLst>
              <a:ext uri="{FF2B5EF4-FFF2-40B4-BE49-F238E27FC236}">
                <a16:creationId xmlns:a16="http://schemas.microsoft.com/office/drawing/2014/main" id="{F3DAD288-3DAF-45A7-BA78-059C7CFE662A}"/>
              </a:ext>
            </a:extLst>
          </p:cNvPr>
          <p:cNvPicPr>
            <a:picLocks noChangeAspect="1"/>
          </p:cNvPicPr>
          <p:nvPr/>
        </p:nvPicPr>
        <p:blipFill>
          <a:blip r:embed="rId4"/>
          <a:stretch>
            <a:fillRect/>
          </a:stretch>
        </p:blipFill>
        <p:spPr>
          <a:xfrm>
            <a:off x="4938408" y="980676"/>
            <a:ext cx="3587664" cy="2222393"/>
          </a:xfrm>
          <a:prstGeom prst="rect">
            <a:avLst/>
          </a:prstGeom>
        </p:spPr>
      </p:pic>
      <p:sp>
        <p:nvSpPr>
          <p:cNvPr id="12" name="Espace réservé du contenu 2">
            <a:extLst>
              <a:ext uri="{FF2B5EF4-FFF2-40B4-BE49-F238E27FC236}">
                <a16:creationId xmlns:a16="http://schemas.microsoft.com/office/drawing/2014/main" id="{526728A4-ECAE-456E-8256-16620D7B2148}"/>
              </a:ext>
            </a:extLst>
          </p:cNvPr>
          <p:cNvSpPr txBox="1">
            <a:spLocks/>
          </p:cNvSpPr>
          <p:nvPr/>
        </p:nvSpPr>
        <p:spPr bwMode="gray">
          <a:xfrm>
            <a:off x="755576" y="3291830"/>
            <a:ext cx="5976664" cy="2607794"/>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rgbClr val="0C5076"/>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baseline="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buClr>
                <a:schemeClr val="bg2"/>
              </a:buClr>
            </a:pPr>
            <a:r>
              <a:rPr lang="fr-FR" sz="1400" b="1" dirty="0">
                <a:solidFill>
                  <a:schemeClr val="bg1"/>
                </a:solidFill>
                <a:highlight>
                  <a:srgbClr val="34BAB5"/>
                </a:highlight>
                <a:latin typeface="Calibri" panose="020F0502020204030204" pitchFamily="34" charset="0"/>
                <a:cs typeface="Calibri" panose="020F0502020204030204" pitchFamily="34" charset="0"/>
              </a:rPr>
              <a:t>Les bons réflexes pour choisir un établissement</a:t>
            </a:r>
            <a:endParaRPr lang="fr-FR" sz="1400" b="1" dirty="0">
              <a:solidFill>
                <a:schemeClr val="tx1"/>
              </a:solidFill>
              <a:latin typeface="Calibri" panose="020F0502020204030204" pitchFamily="34" charset="0"/>
              <a:cs typeface="Calibri" panose="020F0502020204030204" pitchFamily="34" charset="0"/>
            </a:endParaRPr>
          </a:p>
          <a:p>
            <a:pPr algn="just">
              <a:buClr>
                <a:schemeClr val="bg2"/>
              </a:buClr>
            </a:pPr>
            <a:r>
              <a:rPr lang="fr-FR" sz="1100" dirty="0">
                <a:solidFill>
                  <a:schemeClr val="accent1"/>
                </a:solidFill>
              </a:rPr>
              <a:t>Sur le site parcoursup-nouvelle-caledonie.fr, un livret « choisir sa formation </a:t>
            </a:r>
            <a:r>
              <a:rPr lang="fr-FR" sz="1100" dirty="0" err="1">
                <a:solidFill>
                  <a:schemeClr val="accent1"/>
                </a:solidFill>
              </a:rPr>
              <a:t>post-bac</a:t>
            </a:r>
            <a:r>
              <a:rPr lang="fr-FR" sz="1100" dirty="0">
                <a:solidFill>
                  <a:schemeClr val="accent1"/>
                </a:solidFill>
              </a:rPr>
              <a:t> : les bons réflexes » aide les lycéens et parents à se repérer, à poser les bonnes questions pour choisir un établissement de formation.</a:t>
            </a:r>
          </a:p>
          <a:p>
            <a:pPr marL="719138" algn="just">
              <a:buClr>
                <a:schemeClr val="bg2"/>
              </a:buClr>
            </a:pPr>
            <a:endParaRPr lang="fr-FR" sz="1400" dirty="0">
              <a:solidFill>
                <a:schemeClr val="accent1"/>
              </a:solidFill>
            </a:endParaRPr>
          </a:p>
        </p:txBody>
      </p:sp>
      <p:cxnSp>
        <p:nvCxnSpPr>
          <p:cNvPr id="5" name="Connecteur droit avec flèche 4">
            <a:extLst>
              <a:ext uri="{FF2B5EF4-FFF2-40B4-BE49-F238E27FC236}">
                <a16:creationId xmlns:a16="http://schemas.microsoft.com/office/drawing/2014/main" id="{7B6E68B2-502B-411C-803B-5EE690FFF80D}"/>
              </a:ext>
            </a:extLst>
          </p:cNvPr>
          <p:cNvCxnSpPr>
            <a:cxnSpLocks/>
          </p:cNvCxnSpPr>
          <p:nvPr/>
        </p:nvCxnSpPr>
        <p:spPr>
          <a:xfrm>
            <a:off x="3131840" y="1131590"/>
            <a:ext cx="4176464" cy="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165219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1600" dirty="0">
                <a:solidFill>
                  <a:srgbClr val="34BAB5"/>
                </a:solidFill>
                <a:latin typeface="+mn-lt"/>
                <a:ea typeface="+mn-ea"/>
                <a:cs typeface="+mn-cs"/>
              </a:rPr>
              <a:t>Des informations claires, riches et utiles</a:t>
            </a:r>
          </a:p>
        </p:txBody>
      </p:sp>
      <p:sp>
        <p:nvSpPr>
          <p:cNvPr id="4" name="Espace réservé du texte 3"/>
          <p:cNvSpPr>
            <a:spLocks noGrp="1"/>
          </p:cNvSpPr>
          <p:nvPr>
            <p:ph type="body" sz="quarter" idx="14"/>
          </p:nvPr>
        </p:nvSpPr>
        <p:spPr>
          <a:xfrm>
            <a:off x="467542" y="1275606"/>
            <a:ext cx="8208913" cy="3384376"/>
          </a:xfrm>
        </p:spPr>
        <p:txBody>
          <a:bodyPr/>
          <a:lstStyle/>
          <a:p>
            <a:pPr marL="171450" indent="-171450">
              <a:buFont typeface="Arial" panose="020B0604020202020204" pitchFamily="34" charset="0"/>
              <a:buChar char="•"/>
            </a:pPr>
            <a:r>
              <a:rPr lang="fr-FR" sz="1200" b="1" dirty="0">
                <a:solidFill>
                  <a:schemeClr val="bg1"/>
                </a:solidFill>
                <a:highlight>
                  <a:srgbClr val="34BAB5"/>
                </a:highlight>
              </a:rPr>
              <a:t>Des informations sur le contenu et les débouchés de la formation </a:t>
            </a:r>
            <a:r>
              <a:rPr lang="fr-FR" sz="1200" dirty="0">
                <a:solidFill>
                  <a:schemeClr val="accent1"/>
                </a:solidFill>
              </a:rPr>
              <a:t>: les enseignements et les options proposés, le nombre de places disponibles, des informations pour les candidats en situation de handicap, des contacts avec les responsables de la formation</a:t>
            </a:r>
          </a:p>
          <a:p>
            <a:pPr marL="177800"/>
            <a:r>
              <a:rPr lang="fr-FR" sz="1200" dirty="0">
                <a:solidFill>
                  <a:schemeClr val="accent1"/>
                </a:solidFill>
              </a:rPr>
              <a:t>des informations plus riches sur les taux de réussite et d’insertion professionnelle, les débouchés et les possibilités de poursuite d’études</a:t>
            </a:r>
            <a:br>
              <a:rPr lang="fr-FR" sz="1200" dirty="0">
                <a:solidFill>
                  <a:schemeClr val="accent1"/>
                </a:solidFill>
              </a:rPr>
            </a:br>
            <a:endParaRPr lang="fr-FR" sz="1200" dirty="0">
              <a:solidFill>
                <a:schemeClr val="accent1"/>
              </a:solidFill>
            </a:endParaRPr>
          </a:p>
          <a:p>
            <a:pPr marL="171450" indent="-171450">
              <a:buFont typeface="Arial" panose="020B0604020202020204" pitchFamily="34" charset="0"/>
              <a:buChar char="•"/>
            </a:pPr>
            <a:r>
              <a:rPr lang="fr-FR" sz="1200" b="1" dirty="0">
                <a:solidFill>
                  <a:schemeClr val="bg1"/>
                </a:solidFill>
                <a:highlight>
                  <a:srgbClr val="34BAB5"/>
                </a:highlight>
              </a:rPr>
              <a:t>Des informations sur les critères et les modalités de candidature </a:t>
            </a:r>
            <a:r>
              <a:rPr lang="fr-FR" sz="1200" dirty="0">
                <a:solidFill>
                  <a:schemeClr val="accent1"/>
                </a:solidFill>
              </a:rPr>
              <a:t>: la liste détaillée des critères d’analyse des candidatures et leur niveau d’importance, les modalités et le calendrier des éventuelles épreuves de sélection (écrit/oral), des conseils des enseignants du supérieur sur la manière d’élaborer sa candidature</a:t>
            </a:r>
            <a:br>
              <a:rPr lang="fr-FR" sz="1200" dirty="0">
                <a:solidFill>
                  <a:schemeClr val="accent1"/>
                </a:solidFill>
              </a:rPr>
            </a:br>
            <a:br>
              <a:rPr lang="fr-FR" sz="1200" dirty="0"/>
            </a:br>
            <a:r>
              <a:rPr lang="fr-FR" sz="1200" b="1" dirty="0">
                <a:solidFill>
                  <a:srgbClr val="FFFFFF"/>
                </a:solidFill>
                <a:highlight>
                  <a:srgbClr val="34BAB5"/>
                </a:highlight>
              </a:rPr>
              <a:t>D</a:t>
            </a:r>
            <a:r>
              <a:rPr lang="fr-FR" sz="1200" b="1" dirty="0">
                <a:solidFill>
                  <a:schemeClr val="bg1"/>
                </a:solidFill>
                <a:highlight>
                  <a:srgbClr val="34BAB5"/>
                </a:highlight>
              </a:rPr>
              <a:t>es informations plus riches pour réfléchir avant de faire vos vœux </a:t>
            </a:r>
            <a:r>
              <a:rPr lang="fr-FR" sz="1200" dirty="0">
                <a:solidFill>
                  <a:schemeClr val="accent1"/>
                </a:solidFill>
              </a:rPr>
              <a:t>: le taux d’accès de la formation en 2025 (pour savoir si la formation est très demandée) et des informations sur le profil des lycéens de terminale admis les années précédentes (série de bac, niveau scolaire, choix de parcours au lycée)</a:t>
            </a:r>
          </a:p>
          <a:p>
            <a:pPr marL="177800">
              <a:spcBef>
                <a:spcPts val="600"/>
              </a:spcBef>
            </a:pPr>
            <a:r>
              <a:rPr lang="fr-FR" sz="1200" b="1" dirty="0">
                <a:solidFill>
                  <a:schemeClr val="accent1"/>
                </a:solidFill>
              </a:rPr>
              <a:t>Pour chaque formation </a:t>
            </a:r>
            <a:r>
              <a:rPr lang="fr-FR" sz="1200" dirty="0">
                <a:solidFill>
                  <a:schemeClr val="accent1"/>
                </a:solidFill>
              </a:rPr>
              <a:t>: un rapport détaillé sur les critères et le profil des admis en 2025</a:t>
            </a:r>
          </a:p>
          <a:p>
            <a:pPr marL="177800"/>
            <a:endParaRPr lang="fr-FR" dirty="0"/>
          </a:p>
        </p:txBody>
      </p:sp>
      <p:sp>
        <p:nvSpPr>
          <p:cNvPr id="8" name="Espace réservé du numéro de diapositive 7"/>
          <p:cNvSpPr>
            <a:spLocks noGrp="1"/>
          </p:cNvSpPr>
          <p:nvPr>
            <p:ph type="sldNum" sz="quarter" idx="12"/>
          </p:nvPr>
        </p:nvSpPr>
        <p:spPr/>
        <p:txBody>
          <a:bodyPr/>
          <a:lstStyle/>
          <a:p>
            <a:fld id="{733122C9-A0B9-462F-8757-0847AD287B63}" type="slidenum">
              <a:rPr lang="fr-FR" smtClean="0">
                <a:solidFill>
                  <a:srgbClr val="34BAB5"/>
                </a:solidFill>
              </a:rPr>
              <a:pPr/>
              <a:t>11</a:t>
            </a:fld>
            <a:endParaRPr lang="fr-FR" dirty="0">
              <a:solidFill>
                <a:srgbClr val="34BAB5"/>
              </a:solidFill>
            </a:endParaRPr>
          </a:p>
        </p:txBody>
      </p:sp>
      <p:sp>
        <p:nvSpPr>
          <p:cNvPr id="9" name="Rectangle à coins arrondis 6">
            <a:extLst>
              <a:ext uri="{FF2B5EF4-FFF2-40B4-BE49-F238E27FC236}">
                <a16:creationId xmlns:a16="http://schemas.microsoft.com/office/drawing/2014/main" id="{D6B32044-2777-BA50-5830-243AE6AF7D20}"/>
              </a:ext>
            </a:extLst>
          </p:cNvPr>
          <p:cNvSpPr>
            <a:spLocks noGrp="1"/>
          </p:cNvSpPr>
          <p:nvPr>
            <p:ph type="body" sz="quarter" idx="13"/>
          </p:nvPr>
        </p:nvSpPr>
        <p:spPr>
          <a:xfrm>
            <a:off x="4716015" y="151718"/>
            <a:ext cx="3960440" cy="432048"/>
          </a:xfrm>
          <a:prstGeom prst="roundRect">
            <a:avLst/>
          </a:prstGeom>
          <a:solidFill>
            <a:schemeClr val="tx1">
              <a:alpha val="69804"/>
            </a:schemeClr>
          </a:solidFill>
          <a:ln w="12700">
            <a:solidFill>
              <a:srgbClr val="2E2E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fr-FR" sz="1400" b="1" dirty="0">
                <a:solidFill>
                  <a:srgbClr val="FFFF00"/>
                </a:solidFill>
              </a:rPr>
              <a:t>La fiche de formation : </a:t>
            </a:r>
            <a:br>
              <a:rPr lang="fr-FR" sz="1400" b="1" dirty="0">
                <a:solidFill>
                  <a:srgbClr val="FFFF00"/>
                </a:solidFill>
              </a:rPr>
            </a:br>
            <a:r>
              <a:rPr lang="fr-FR" sz="1400" dirty="0">
                <a:solidFill>
                  <a:srgbClr val="FFFF00"/>
                </a:solidFill>
              </a:rPr>
              <a:t>l’essentiel</a:t>
            </a:r>
            <a:r>
              <a:rPr lang="fr-FR" sz="1400" b="1" dirty="0">
                <a:solidFill>
                  <a:srgbClr val="FFFF00"/>
                </a:solidFill>
              </a:rPr>
              <a:t> pour vous aider à choisir</a:t>
            </a:r>
          </a:p>
        </p:txBody>
      </p:sp>
      <p:pic>
        <p:nvPicPr>
          <p:cNvPr id="6" name="Image 5">
            <a:extLst>
              <a:ext uri="{FF2B5EF4-FFF2-40B4-BE49-F238E27FC236}">
                <a16:creationId xmlns:a16="http://schemas.microsoft.com/office/drawing/2014/main" id="{A5E7ED03-1EDE-4688-9C2B-A1C5E778D126}"/>
              </a:ext>
            </a:extLst>
          </p:cNvPr>
          <p:cNvPicPr>
            <a:picLocks noChangeAspect="1"/>
          </p:cNvPicPr>
          <p:nvPr/>
        </p:nvPicPr>
        <p:blipFill>
          <a:blip r:embed="rId2"/>
          <a:stretch>
            <a:fillRect/>
          </a:stretch>
        </p:blipFill>
        <p:spPr>
          <a:xfrm>
            <a:off x="323528" y="61532"/>
            <a:ext cx="4159080" cy="612421"/>
          </a:xfrm>
          <a:prstGeom prst="rect">
            <a:avLst/>
          </a:prstGeom>
        </p:spPr>
      </p:pic>
    </p:spTree>
    <p:extLst>
      <p:ext uri="{BB962C8B-B14F-4D97-AF65-F5344CB8AC3E}">
        <p14:creationId xmlns:p14="http://schemas.microsoft.com/office/powerpoint/2010/main" val="566215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733122C9-A0B9-462F-8757-0847AD287B63}" type="slidenum">
              <a:rPr lang="fr-FR" smtClean="0">
                <a:solidFill>
                  <a:srgbClr val="34BAB5"/>
                </a:solidFill>
              </a:rPr>
              <a:pPr/>
              <a:t>12</a:t>
            </a:fld>
            <a:endParaRPr lang="fr-FR" dirty="0">
              <a:solidFill>
                <a:srgbClr val="34BAB5"/>
              </a:solidFill>
            </a:endParaRPr>
          </a:p>
        </p:txBody>
      </p:sp>
      <p:sp>
        <p:nvSpPr>
          <p:cNvPr id="12" name="Rectangle à coins arrondis 11"/>
          <p:cNvSpPr/>
          <p:nvPr/>
        </p:nvSpPr>
        <p:spPr>
          <a:xfrm>
            <a:off x="4693373" y="195486"/>
            <a:ext cx="4159080" cy="432048"/>
          </a:xfrm>
          <a:prstGeom prst="roundRect">
            <a:avLst/>
          </a:prstGeom>
          <a:solidFill>
            <a:schemeClr val="tx1">
              <a:alpha val="69804"/>
            </a:schemeClr>
          </a:solidFill>
          <a:ln w="12700" cap="flat" cmpd="sng" algn="ctr">
            <a:solidFill>
              <a:srgbClr val="2E2EA6"/>
            </a:solidFill>
            <a:prstDash val="solid"/>
          </a:ln>
          <a:effectLst/>
        </p:spPr>
        <p:txBody>
          <a:bodyPr rtlCol="0" anchor="ctr"/>
          <a:lstStyle/>
          <a:p>
            <a:pPr algn="ctr"/>
            <a:r>
              <a:rPr lang="fr-FR" sz="1400" b="1" dirty="0">
                <a:solidFill>
                  <a:srgbClr val="FFFF00"/>
                </a:solidFill>
              </a:rPr>
              <a:t>Assurer la visibilité des critères de candidatures</a:t>
            </a:r>
          </a:p>
        </p:txBody>
      </p:sp>
      <p:sp>
        <p:nvSpPr>
          <p:cNvPr id="7" name="Titre 1"/>
          <p:cNvSpPr>
            <a:spLocks noGrp="1"/>
          </p:cNvSpPr>
          <p:nvPr>
            <p:ph type="title"/>
          </p:nvPr>
        </p:nvSpPr>
        <p:spPr>
          <a:xfrm>
            <a:off x="5004048" y="1131590"/>
            <a:ext cx="3859524" cy="3456384"/>
          </a:xfrm>
        </p:spPr>
        <p:txBody>
          <a:bodyPr/>
          <a:lstStyle/>
          <a:p>
            <a:r>
              <a:rPr lang="fr-FR" sz="1400" dirty="0">
                <a:solidFill>
                  <a:schemeClr val="accent1"/>
                </a:solidFill>
              </a:rPr>
              <a:t>&gt;&gt; une rubrique dédiée aux </a:t>
            </a:r>
            <a:r>
              <a:rPr lang="fr-FR" sz="1400" dirty="0">
                <a:solidFill>
                  <a:srgbClr val="FF0000"/>
                </a:solidFill>
              </a:rPr>
              <a:t>critères d’analyse des candidatures </a:t>
            </a:r>
            <a:r>
              <a:rPr lang="fr-FR" sz="1400" dirty="0">
                <a:solidFill>
                  <a:schemeClr val="accent1"/>
                </a:solidFill>
              </a:rPr>
              <a:t>avec une présentation globale et détaillée</a:t>
            </a:r>
            <a:br>
              <a:rPr lang="fr-FR" sz="1400" dirty="0"/>
            </a:br>
            <a:br>
              <a:rPr lang="fr-FR" sz="1400" dirty="0"/>
            </a:br>
            <a:br>
              <a:rPr lang="fr-FR" sz="1400" dirty="0"/>
            </a:br>
            <a:br>
              <a:rPr lang="fr-FR" sz="1400" dirty="0"/>
            </a:br>
            <a:br>
              <a:rPr lang="fr-FR" sz="1400" dirty="0"/>
            </a:br>
            <a:r>
              <a:rPr lang="fr-FR" sz="1400" dirty="0">
                <a:solidFill>
                  <a:schemeClr val="accent1"/>
                </a:solidFill>
              </a:rPr>
              <a:t>&gt;&gt; la rubrique </a:t>
            </a:r>
            <a:r>
              <a:rPr lang="fr-FR" sz="1400" dirty="0">
                <a:solidFill>
                  <a:srgbClr val="FF0000"/>
                </a:solidFill>
              </a:rPr>
              <a:t>Conseils</a:t>
            </a:r>
            <a:r>
              <a:rPr lang="fr-FR" sz="1400" dirty="0"/>
              <a:t> </a:t>
            </a:r>
            <a:r>
              <a:rPr lang="fr-FR" sz="1400" dirty="0">
                <a:solidFill>
                  <a:schemeClr val="accent1"/>
                </a:solidFill>
              </a:rPr>
              <a:t>pour faire passer des messages aux candidats </a:t>
            </a:r>
            <a:br>
              <a:rPr lang="fr-FR" sz="1400" dirty="0">
                <a:solidFill>
                  <a:schemeClr val="accent1"/>
                </a:solidFill>
              </a:rPr>
            </a:br>
            <a:br>
              <a:rPr lang="fr-FR" sz="1400" dirty="0">
                <a:solidFill>
                  <a:schemeClr val="accent1"/>
                </a:solidFill>
              </a:rPr>
            </a:br>
            <a:br>
              <a:rPr lang="fr-FR" sz="1400" dirty="0">
                <a:solidFill>
                  <a:schemeClr val="accent1"/>
                </a:solidFill>
              </a:rPr>
            </a:br>
            <a:br>
              <a:rPr lang="fr-FR" sz="1400" dirty="0">
                <a:solidFill>
                  <a:schemeClr val="accent1"/>
                </a:solidFill>
              </a:rPr>
            </a:br>
            <a:br>
              <a:rPr lang="fr-FR" sz="1400" dirty="0">
                <a:solidFill>
                  <a:schemeClr val="accent1"/>
                </a:solidFill>
              </a:rPr>
            </a:br>
            <a:r>
              <a:rPr lang="fr-FR" sz="1400" dirty="0">
                <a:solidFill>
                  <a:schemeClr val="accent1"/>
                </a:solidFill>
              </a:rPr>
              <a:t>&gt;&gt; des </a:t>
            </a:r>
            <a:r>
              <a:rPr lang="fr-FR" sz="1400" dirty="0">
                <a:solidFill>
                  <a:srgbClr val="FF0000"/>
                </a:solidFill>
              </a:rPr>
              <a:t>rapports d’analyse des candidatures </a:t>
            </a:r>
            <a:r>
              <a:rPr lang="fr-FR" sz="1400" dirty="0">
                <a:solidFill>
                  <a:schemeClr val="accent1"/>
                </a:solidFill>
              </a:rPr>
              <a:t>de l’année riches en données pour réfléchir</a:t>
            </a:r>
            <a:br>
              <a:rPr lang="fr-FR" sz="1400" dirty="0"/>
            </a:br>
            <a:br>
              <a:rPr lang="fr-FR" sz="1400" dirty="0"/>
            </a:br>
            <a:br>
              <a:rPr lang="fr-FR" sz="1400" dirty="0"/>
            </a:br>
            <a:br>
              <a:rPr lang="fr-FR" sz="1400" dirty="0"/>
            </a:br>
            <a:endParaRPr lang="fr-FR" sz="1400" b="0" dirty="0"/>
          </a:p>
        </p:txBody>
      </p:sp>
      <p:pic>
        <p:nvPicPr>
          <p:cNvPr id="9" name="Image 8">
            <a:extLst>
              <a:ext uri="{FF2B5EF4-FFF2-40B4-BE49-F238E27FC236}">
                <a16:creationId xmlns:a16="http://schemas.microsoft.com/office/drawing/2014/main" id="{BAD01739-D75B-4F11-9990-028892701B36}"/>
              </a:ext>
            </a:extLst>
          </p:cNvPr>
          <p:cNvPicPr>
            <a:picLocks noChangeAspect="1"/>
          </p:cNvPicPr>
          <p:nvPr/>
        </p:nvPicPr>
        <p:blipFill>
          <a:blip r:embed="rId2"/>
          <a:stretch>
            <a:fillRect/>
          </a:stretch>
        </p:blipFill>
        <p:spPr>
          <a:xfrm>
            <a:off x="323528" y="61532"/>
            <a:ext cx="4159080" cy="612421"/>
          </a:xfrm>
          <a:prstGeom prst="rect">
            <a:avLst/>
          </a:prstGeom>
        </p:spPr>
      </p:pic>
      <p:pic>
        <p:nvPicPr>
          <p:cNvPr id="4" name="Image 3">
            <a:extLst>
              <a:ext uri="{FF2B5EF4-FFF2-40B4-BE49-F238E27FC236}">
                <a16:creationId xmlns:a16="http://schemas.microsoft.com/office/drawing/2014/main" id="{CD5D43ED-1748-4BEB-B7D2-5A0EAB2410AB}"/>
              </a:ext>
            </a:extLst>
          </p:cNvPr>
          <p:cNvPicPr>
            <a:picLocks noChangeAspect="1"/>
          </p:cNvPicPr>
          <p:nvPr/>
        </p:nvPicPr>
        <p:blipFill>
          <a:blip r:embed="rId3"/>
          <a:stretch>
            <a:fillRect/>
          </a:stretch>
        </p:blipFill>
        <p:spPr>
          <a:xfrm>
            <a:off x="237693" y="833329"/>
            <a:ext cx="4652934" cy="3950171"/>
          </a:xfrm>
          <a:prstGeom prst="rect">
            <a:avLst/>
          </a:prstGeom>
        </p:spPr>
      </p:pic>
      <p:sp>
        <p:nvSpPr>
          <p:cNvPr id="2" name="Rectangle 1">
            <a:extLst>
              <a:ext uri="{FF2B5EF4-FFF2-40B4-BE49-F238E27FC236}">
                <a16:creationId xmlns:a16="http://schemas.microsoft.com/office/drawing/2014/main" id="{F04D250B-4583-4A07-B93B-1D6B6F01AF50}"/>
              </a:ext>
            </a:extLst>
          </p:cNvPr>
          <p:cNvSpPr/>
          <p:nvPr/>
        </p:nvSpPr>
        <p:spPr>
          <a:xfrm>
            <a:off x="2411760" y="2787774"/>
            <a:ext cx="2160240" cy="720080"/>
          </a:xfrm>
          <a:prstGeom prst="rect">
            <a:avLst/>
          </a:prstGeom>
          <a:noFill/>
          <a:ln>
            <a:solidFill>
              <a:schemeClr val="bg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1809A48E-13C4-40C2-882B-436786157BEC}"/>
              </a:ext>
            </a:extLst>
          </p:cNvPr>
          <p:cNvSpPr/>
          <p:nvPr/>
        </p:nvSpPr>
        <p:spPr>
          <a:xfrm>
            <a:off x="395536" y="3939902"/>
            <a:ext cx="2736304" cy="216024"/>
          </a:xfrm>
          <a:prstGeom prst="rect">
            <a:avLst/>
          </a:prstGeom>
          <a:noFill/>
          <a:ln>
            <a:solidFill>
              <a:schemeClr val="bg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4" name="Rectangle 13">
            <a:extLst>
              <a:ext uri="{FF2B5EF4-FFF2-40B4-BE49-F238E27FC236}">
                <a16:creationId xmlns:a16="http://schemas.microsoft.com/office/drawing/2014/main" id="{E3F69EE1-0280-49AD-ADCA-D2F4B57CA543}"/>
              </a:ext>
            </a:extLst>
          </p:cNvPr>
          <p:cNvSpPr/>
          <p:nvPr/>
        </p:nvSpPr>
        <p:spPr>
          <a:xfrm>
            <a:off x="971600" y="792048"/>
            <a:ext cx="864096" cy="915606"/>
          </a:xfrm>
          <a:prstGeom prst="rect">
            <a:avLst/>
          </a:prstGeom>
          <a:noFill/>
          <a:ln>
            <a:solidFill>
              <a:schemeClr val="bg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2385663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99992" y="843558"/>
            <a:ext cx="4363580" cy="780303"/>
          </a:xfrm>
        </p:spPr>
        <p:txBody>
          <a:bodyPr/>
          <a:lstStyle/>
          <a:p>
            <a:r>
              <a:rPr lang="fr-FR" sz="1000" dirty="0"/>
              <a:t>&gt;&gt; des </a:t>
            </a:r>
            <a:r>
              <a:rPr lang="fr-FR" sz="1000" dirty="0">
                <a:solidFill>
                  <a:srgbClr val="FF0000"/>
                </a:solidFill>
              </a:rPr>
              <a:t>chiffres globaux d’accès à la formation </a:t>
            </a:r>
            <a:r>
              <a:rPr lang="fr-FR" sz="1000" dirty="0"/>
              <a:t>calculés à la fin de la phase principale 2025</a:t>
            </a:r>
            <a:br>
              <a:rPr lang="fr-FR" sz="1000" dirty="0"/>
            </a:br>
            <a:br>
              <a:rPr lang="fr-FR" sz="1000" dirty="0"/>
            </a:br>
            <a:r>
              <a:rPr lang="fr-FR" sz="1000" dirty="0"/>
              <a:t>&gt;&gt; des chiffres déclinables pour chaque type de baccalauréat français : générale, technologique, professionnelle</a:t>
            </a:r>
            <a:br>
              <a:rPr lang="fr-FR" sz="1000" dirty="0"/>
            </a:br>
            <a:endParaRPr lang="fr-FR" sz="1000" dirty="0"/>
          </a:p>
        </p:txBody>
      </p:sp>
      <p:sp>
        <p:nvSpPr>
          <p:cNvPr id="6" name="Espace réservé du numéro de diapositive 5"/>
          <p:cNvSpPr>
            <a:spLocks noGrp="1"/>
          </p:cNvSpPr>
          <p:nvPr>
            <p:ph type="sldNum" sz="quarter" idx="12"/>
          </p:nvPr>
        </p:nvSpPr>
        <p:spPr/>
        <p:txBody>
          <a:bodyPr/>
          <a:lstStyle/>
          <a:p>
            <a:fld id="{733122C9-A0B9-462F-8757-0847AD287B63}" type="slidenum">
              <a:rPr lang="fr-FR" smtClean="0">
                <a:solidFill>
                  <a:srgbClr val="34BAB5"/>
                </a:solidFill>
              </a:rPr>
              <a:pPr/>
              <a:t>13</a:t>
            </a:fld>
            <a:endParaRPr lang="fr-FR" dirty="0">
              <a:solidFill>
                <a:srgbClr val="34BAB5"/>
              </a:solidFill>
            </a:endParaRPr>
          </a:p>
        </p:txBody>
      </p:sp>
      <p:sp>
        <p:nvSpPr>
          <p:cNvPr id="7" name="Rectangle à coins arrondis 6"/>
          <p:cNvSpPr/>
          <p:nvPr/>
        </p:nvSpPr>
        <p:spPr>
          <a:xfrm>
            <a:off x="4527394" y="195486"/>
            <a:ext cx="4325059" cy="432048"/>
          </a:xfrm>
          <a:prstGeom prst="roundRect">
            <a:avLst/>
          </a:prstGeom>
          <a:solidFill>
            <a:schemeClr val="tx1">
              <a:alpha val="69804"/>
            </a:schemeClr>
          </a:solidFill>
          <a:ln w="12700" cap="flat" cmpd="sng" algn="ctr">
            <a:solidFill>
              <a:srgbClr val="2E2EA6"/>
            </a:solidFill>
            <a:prstDash val="solid"/>
          </a:ln>
          <a:effectLst/>
        </p:spPr>
        <p:txBody>
          <a:bodyPr rtlCol="0" anchor="ctr"/>
          <a:lstStyle/>
          <a:p>
            <a:pPr algn="ctr"/>
            <a:r>
              <a:rPr lang="fr-FR" sz="1400" b="1" kern="0" dirty="0">
                <a:solidFill>
                  <a:srgbClr val="FFFF00"/>
                </a:solidFill>
                <a:latin typeface="Arial"/>
              </a:rPr>
              <a:t>Des données claires, riches, utiles</a:t>
            </a:r>
          </a:p>
        </p:txBody>
      </p:sp>
      <p:sp>
        <p:nvSpPr>
          <p:cNvPr id="11" name="Titre 1"/>
          <p:cNvSpPr txBox="1">
            <a:spLocks/>
          </p:cNvSpPr>
          <p:nvPr/>
        </p:nvSpPr>
        <p:spPr bwMode="gray">
          <a:xfrm>
            <a:off x="164261" y="3831536"/>
            <a:ext cx="5127820" cy="61242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endParaRPr lang="fr-FR" sz="1000" dirty="0"/>
          </a:p>
          <a:p>
            <a:r>
              <a:rPr lang="fr-FR" sz="1000" dirty="0"/>
              <a:t>&gt;&gt; une visibilité du </a:t>
            </a:r>
            <a:r>
              <a:rPr lang="fr-FR" sz="1000" dirty="0">
                <a:solidFill>
                  <a:srgbClr val="FF0000"/>
                </a:solidFill>
              </a:rPr>
              <a:t>taux d’accès par type de baccalauréat </a:t>
            </a:r>
            <a:r>
              <a:rPr lang="fr-FR" sz="1000" dirty="0"/>
              <a:t>dans chaque formation pour voir si la formation était très demandée ou si elle a accueilli tous les candidats</a:t>
            </a:r>
            <a:br>
              <a:rPr lang="fr-FR" sz="1000" dirty="0"/>
            </a:br>
            <a:br>
              <a:rPr lang="fr-FR" sz="1000" dirty="0"/>
            </a:br>
            <a:endParaRPr lang="fr-FR" sz="1000" dirty="0"/>
          </a:p>
        </p:txBody>
      </p:sp>
      <p:pic>
        <p:nvPicPr>
          <p:cNvPr id="3" name="Image 2">
            <a:extLst>
              <a:ext uri="{FF2B5EF4-FFF2-40B4-BE49-F238E27FC236}">
                <a16:creationId xmlns:a16="http://schemas.microsoft.com/office/drawing/2014/main" id="{BBFED163-7FB8-4BA0-9CFB-11EF374E71A9}"/>
              </a:ext>
            </a:extLst>
          </p:cNvPr>
          <p:cNvPicPr>
            <a:picLocks noChangeAspect="1"/>
          </p:cNvPicPr>
          <p:nvPr/>
        </p:nvPicPr>
        <p:blipFill>
          <a:blip r:embed="rId2"/>
          <a:srcRect/>
          <a:stretch/>
        </p:blipFill>
        <p:spPr>
          <a:xfrm>
            <a:off x="224395" y="843558"/>
            <a:ext cx="4077882" cy="2787774"/>
          </a:xfrm>
          <a:prstGeom prst="rect">
            <a:avLst/>
          </a:prstGeom>
        </p:spPr>
      </p:pic>
      <p:pic>
        <p:nvPicPr>
          <p:cNvPr id="4" name="Image 3">
            <a:extLst>
              <a:ext uri="{FF2B5EF4-FFF2-40B4-BE49-F238E27FC236}">
                <a16:creationId xmlns:a16="http://schemas.microsoft.com/office/drawing/2014/main" id="{9C911696-89C6-4428-A506-9CC04A4F8696}"/>
              </a:ext>
            </a:extLst>
          </p:cNvPr>
          <p:cNvPicPr>
            <a:picLocks noChangeAspect="1"/>
          </p:cNvPicPr>
          <p:nvPr/>
        </p:nvPicPr>
        <p:blipFill>
          <a:blip r:embed="rId3"/>
          <a:stretch>
            <a:fillRect/>
          </a:stretch>
        </p:blipFill>
        <p:spPr>
          <a:xfrm>
            <a:off x="5292080" y="1673989"/>
            <a:ext cx="3669592" cy="2697961"/>
          </a:xfrm>
          <a:prstGeom prst="rect">
            <a:avLst/>
          </a:prstGeom>
        </p:spPr>
      </p:pic>
      <p:pic>
        <p:nvPicPr>
          <p:cNvPr id="8" name="Image 7">
            <a:extLst>
              <a:ext uri="{FF2B5EF4-FFF2-40B4-BE49-F238E27FC236}">
                <a16:creationId xmlns:a16="http://schemas.microsoft.com/office/drawing/2014/main" id="{84ED4D15-0D26-4B85-8834-0C4696313F38}"/>
              </a:ext>
            </a:extLst>
          </p:cNvPr>
          <p:cNvPicPr>
            <a:picLocks noChangeAspect="1"/>
          </p:cNvPicPr>
          <p:nvPr/>
        </p:nvPicPr>
        <p:blipFill>
          <a:blip r:embed="rId4"/>
          <a:stretch>
            <a:fillRect/>
          </a:stretch>
        </p:blipFill>
        <p:spPr>
          <a:xfrm>
            <a:off x="356163" y="87121"/>
            <a:ext cx="4159080" cy="612421"/>
          </a:xfrm>
          <a:prstGeom prst="rect">
            <a:avLst/>
          </a:prstGeom>
        </p:spPr>
      </p:pic>
    </p:spTree>
    <p:extLst>
      <p:ext uri="{BB962C8B-B14F-4D97-AF65-F5344CB8AC3E}">
        <p14:creationId xmlns:p14="http://schemas.microsoft.com/office/powerpoint/2010/main" val="2440802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733122C9-A0B9-462F-8757-0847AD287B63}" type="slidenum">
              <a:rPr lang="fr-FR" smtClean="0">
                <a:solidFill>
                  <a:srgbClr val="34BAB5"/>
                </a:solidFill>
              </a:rPr>
              <a:pPr/>
              <a:t>14</a:t>
            </a:fld>
            <a:endParaRPr lang="fr-FR" dirty="0">
              <a:solidFill>
                <a:srgbClr val="34BAB5"/>
              </a:solidFill>
            </a:endParaRPr>
          </a:p>
        </p:txBody>
      </p:sp>
      <p:sp>
        <p:nvSpPr>
          <p:cNvPr id="7" name="Rectangle à coins arrondis 6"/>
          <p:cNvSpPr/>
          <p:nvPr/>
        </p:nvSpPr>
        <p:spPr>
          <a:xfrm>
            <a:off x="4527394" y="195486"/>
            <a:ext cx="4325059" cy="432048"/>
          </a:xfrm>
          <a:prstGeom prst="roundRect">
            <a:avLst/>
          </a:prstGeom>
          <a:solidFill>
            <a:schemeClr val="tx1">
              <a:alpha val="69804"/>
            </a:schemeClr>
          </a:solidFill>
          <a:ln w="12700" cap="flat" cmpd="sng" algn="ctr">
            <a:solidFill>
              <a:srgbClr val="2E2EA6"/>
            </a:solidFill>
            <a:prstDash val="solid"/>
          </a:ln>
          <a:effectLst/>
        </p:spPr>
        <p:txBody>
          <a:bodyPr rtlCol="0" anchor="ctr"/>
          <a:lstStyle/>
          <a:p>
            <a:pPr algn="ctr"/>
            <a:r>
              <a:rPr lang="fr-FR" sz="1400" b="1" kern="0" dirty="0">
                <a:solidFill>
                  <a:srgbClr val="FFFF00"/>
                </a:solidFill>
                <a:latin typeface="Arial"/>
              </a:rPr>
              <a:t>Des données claires, riches, utiles</a:t>
            </a:r>
          </a:p>
        </p:txBody>
      </p:sp>
      <p:pic>
        <p:nvPicPr>
          <p:cNvPr id="8" name="Image 7">
            <a:extLst>
              <a:ext uri="{FF2B5EF4-FFF2-40B4-BE49-F238E27FC236}">
                <a16:creationId xmlns:a16="http://schemas.microsoft.com/office/drawing/2014/main" id="{84ED4D15-0D26-4B85-8834-0C4696313F38}"/>
              </a:ext>
            </a:extLst>
          </p:cNvPr>
          <p:cNvPicPr>
            <a:picLocks noChangeAspect="1"/>
          </p:cNvPicPr>
          <p:nvPr/>
        </p:nvPicPr>
        <p:blipFill>
          <a:blip r:embed="rId2"/>
          <a:stretch>
            <a:fillRect/>
          </a:stretch>
        </p:blipFill>
        <p:spPr>
          <a:xfrm>
            <a:off x="356163" y="87121"/>
            <a:ext cx="4159080" cy="612421"/>
          </a:xfrm>
          <a:prstGeom prst="rect">
            <a:avLst/>
          </a:prstGeom>
        </p:spPr>
      </p:pic>
      <p:pic>
        <p:nvPicPr>
          <p:cNvPr id="9" name="Image 8">
            <a:extLst>
              <a:ext uri="{FF2B5EF4-FFF2-40B4-BE49-F238E27FC236}">
                <a16:creationId xmlns:a16="http://schemas.microsoft.com/office/drawing/2014/main" id="{EBA652F7-59C1-47FE-9598-E8888AC31194}"/>
              </a:ext>
            </a:extLst>
          </p:cNvPr>
          <p:cNvPicPr>
            <a:picLocks noChangeAspect="1"/>
          </p:cNvPicPr>
          <p:nvPr/>
        </p:nvPicPr>
        <p:blipFill>
          <a:blip r:embed="rId3"/>
          <a:stretch>
            <a:fillRect/>
          </a:stretch>
        </p:blipFill>
        <p:spPr>
          <a:xfrm>
            <a:off x="395537" y="1549004"/>
            <a:ext cx="2658570" cy="1931907"/>
          </a:xfrm>
          <a:prstGeom prst="rect">
            <a:avLst/>
          </a:prstGeom>
        </p:spPr>
      </p:pic>
      <p:pic>
        <p:nvPicPr>
          <p:cNvPr id="10" name="Image 9">
            <a:extLst>
              <a:ext uri="{FF2B5EF4-FFF2-40B4-BE49-F238E27FC236}">
                <a16:creationId xmlns:a16="http://schemas.microsoft.com/office/drawing/2014/main" id="{D7A71385-F062-489C-A971-20E1DA0D0D20}"/>
              </a:ext>
            </a:extLst>
          </p:cNvPr>
          <p:cNvPicPr>
            <a:picLocks noChangeAspect="1"/>
          </p:cNvPicPr>
          <p:nvPr/>
        </p:nvPicPr>
        <p:blipFill>
          <a:blip r:embed="rId4"/>
          <a:stretch>
            <a:fillRect/>
          </a:stretch>
        </p:blipFill>
        <p:spPr>
          <a:xfrm>
            <a:off x="3126925" y="1535717"/>
            <a:ext cx="2886012" cy="2211710"/>
          </a:xfrm>
          <a:prstGeom prst="rect">
            <a:avLst/>
          </a:prstGeom>
        </p:spPr>
      </p:pic>
      <p:pic>
        <p:nvPicPr>
          <p:cNvPr id="13" name="Image 12">
            <a:extLst>
              <a:ext uri="{FF2B5EF4-FFF2-40B4-BE49-F238E27FC236}">
                <a16:creationId xmlns:a16="http://schemas.microsoft.com/office/drawing/2014/main" id="{0B2F5C35-5853-4195-8933-323C870ED740}"/>
              </a:ext>
            </a:extLst>
          </p:cNvPr>
          <p:cNvPicPr>
            <a:picLocks noChangeAspect="1"/>
          </p:cNvPicPr>
          <p:nvPr/>
        </p:nvPicPr>
        <p:blipFill>
          <a:blip r:embed="rId5"/>
          <a:stretch>
            <a:fillRect/>
          </a:stretch>
        </p:blipFill>
        <p:spPr>
          <a:xfrm>
            <a:off x="6112904" y="1406119"/>
            <a:ext cx="2582328" cy="2579979"/>
          </a:xfrm>
          <a:prstGeom prst="rect">
            <a:avLst/>
          </a:prstGeom>
        </p:spPr>
      </p:pic>
      <p:sp>
        <p:nvSpPr>
          <p:cNvPr id="14" name="Titre 1">
            <a:extLst>
              <a:ext uri="{FF2B5EF4-FFF2-40B4-BE49-F238E27FC236}">
                <a16:creationId xmlns:a16="http://schemas.microsoft.com/office/drawing/2014/main" id="{A9D16AB4-6301-469E-955D-F09A026B7D75}"/>
              </a:ext>
            </a:extLst>
          </p:cNvPr>
          <p:cNvSpPr>
            <a:spLocks noGrp="1"/>
          </p:cNvSpPr>
          <p:nvPr>
            <p:ph type="title"/>
          </p:nvPr>
        </p:nvSpPr>
        <p:spPr>
          <a:xfrm>
            <a:off x="272858" y="4017853"/>
            <a:ext cx="8484769" cy="656977"/>
          </a:xfrm>
        </p:spPr>
        <p:txBody>
          <a:bodyPr/>
          <a:lstStyle/>
          <a:p>
            <a:pPr>
              <a:buClr>
                <a:schemeClr val="tx2"/>
              </a:buClr>
            </a:pPr>
            <a:r>
              <a:rPr lang="fr-FR" sz="1600" dirty="0">
                <a:solidFill>
                  <a:schemeClr val="bg1"/>
                </a:solidFill>
                <a:highlight>
                  <a:srgbClr val="34BAB5"/>
                </a:highlight>
                <a:latin typeface="+mn-lt"/>
                <a:ea typeface="+mn-ea"/>
                <a:cs typeface="+mn-cs"/>
              </a:rPr>
              <a:t>Des conseils personnalisés pour vous aider </a:t>
            </a:r>
            <a:r>
              <a:rPr lang="fr-FR" sz="1400" b="0" dirty="0">
                <a:highlight>
                  <a:srgbClr val="34BAB5"/>
                </a:highlight>
                <a:latin typeface="+mn-lt"/>
              </a:rPr>
              <a:t> </a:t>
            </a:r>
            <a:r>
              <a:rPr lang="fr-FR" sz="1400" b="0" dirty="0">
                <a:latin typeface="+mn-lt"/>
              </a:rPr>
              <a:t>: consultez les critères spécifiques de la formation </a:t>
            </a:r>
            <a:br>
              <a:rPr lang="fr-FR" sz="1400" b="0" dirty="0">
                <a:latin typeface="+mn-lt"/>
              </a:rPr>
            </a:br>
            <a:r>
              <a:rPr lang="fr-FR" sz="1400" b="0" dirty="0">
                <a:latin typeface="+mn-lt"/>
              </a:rPr>
              <a:t>diversifiez vos vœux en alternant vœux d’ambition, de raison, de précaution</a:t>
            </a:r>
          </a:p>
        </p:txBody>
      </p:sp>
      <p:sp>
        <p:nvSpPr>
          <p:cNvPr id="15" name="Titre 1">
            <a:extLst>
              <a:ext uri="{FF2B5EF4-FFF2-40B4-BE49-F238E27FC236}">
                <a16:creationId xmlns:a16="http://schemas.microsoft.com/office/drawing/2014/main" id="{568CBA22-0A70-4EC9-8569-40CFBEDDABF1}"/>
              </a:ext>
            </a:extLst>
          </p:cNvPr>
          <p:cNvSpPr txBox="1">
            <a:spLocks/>
          </p:cNvSpPr>
          <p:nvPr/>
        </p:nvSpPr>
        <p:spPr bwMode="gray">
          <a:xfrm>
            <a:off x="395537" y="895597"/>
            <a:ext cx="8496258" cy="23599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2"/>
                </a:solidFill>
                <a:latin typeface="+mj-lt"/>
                <a:ea typeface="+mj-ea"/>
                <a:cs typeface="+mj-cs"/>
              </a:defRPr>
            </a:lvl1pPr>
          </a:lstStyle>
          <a:p>
            <a:r>
              <a:rPr lang="fr-FR" sz="1600" dirty="0">
                <a:solidFill>
                  <a:schemeClr val="bg1"/>
                </a:solidFill>
                <a:highlight>
                  <a:srgbClr val="34BAB5"/>
                </a:highlight>
                <a:latin typeface="+mn-lt"/>
                <a:ea typeface="+mn-ea"/>
                <a:cs typeface="+mn-cs"/>
              </a:rPr>
              <a:t>Une visibilité sur l’accès dans la formation </a:t>
            </a:r>
          </a:p>
          <a:p>
            <a:r>
              <a:rPr lang="fr-FR" sz="1600" dirty="0">
                <a:solidFill>
                  <a:schemeClr val="bg1"/>
                </a:solidFill>
                <a:highlight>
                  <a:srgbClr val="34BAB5"/>
                </a:highlight>
                <a:latin typeface="+mn-lt"/>
                <a:ea typeface="+mn-ea"/>
                <a:cs typeface="+mn-cs"/>
              </a:rPr>
              <a:t>pour les lycéens des 3 types de bac au cours des 3 dernières années </a:t>
            </a:r>
          </a:p>
        </p:txBody>
      </p:sp>
    </p:spTree>
    <p:extLst>
      <p:ext uri="{BB962C8B-B14F-4D97-AF65-F5344CB8AC3E}">
        <p14:creationId xmlns:p14="http://schemas.microsoft.com/office/powerpoint/2010/main" val="7240574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4294967295"/>
          </p:nvPr>
        </p:nvSpPr>
        <p:spPr>
          <a:xfrm>
            <a:off x="467545" y="843558"/>
            <a:ext cx="8496943" cy="4104456"/>
          </a:xfrm>
        </p:spPr>
        <p:txBody>
          <a:bodyPr>
            <a:noAutofit/>
          </a:bodyPr>
          <a:lstStyle/>
          <a:p>
            <a:pPr marL="285750" indent="-285750">
              <a:buClr>
                <a:schemeClr val="bg2"/>
              </a:buClr>
              <a:buFont typeface="Courier New" panose="02070309020205020404" pitchFamily="49" charset="0"/>
              <a:buChar char="o"/>
            </a:pPr>
            <a:endParaRPr lang="fr-FR" sz="1300" dirty="0">
              <a:solidFill>
                <a:schemeClr val="accent1"/>
              </a:solidFill>
            </a:endParaRPr>
          </a:p>
          <a:p>
            <a:pPr marL="285750" indent="-285750">
              <a:spcAft>
                <a:spcPts val="1200"/>
              </a:spcAft>
              <a:buClr>
                <a:srgbClr val="34BAB5"/>
              </a:buClr>
              <a:buFont typeface="Courier New" panose="02070309020205020404" pitchFamily="49" charset="0"/>
              <a:buChar char="o"/>
            </a:pPr>
            <a:r>
              <a:rPr lang="fr-FR" sz="1300" dirty="0">
                <a:solidFill>
                  <a:schemeClr val="accent1"/>
                </a:solidFill>
              </a:rPr>
              <a:t>Jusqu’à </a:t>
            </a:r>
            <a:r>
              <a:rPr lang="fr-FR" sz="1300" b="1" dirty="0">
                <a:solidFill>
                  <a:schemeClr val="bg1"/>
                </a:solidFill>
                <a:highlight>
                  <a:srgbClr val="34BAB5"/>
                </a:highlight>
              </a:rPr>
              <a:t>10 vœux et 10 vœux supplémentaires</a:t>
            </a:r>
            <a:r>
              <a:rPr lang="fr-FR" sz="1300" dirty="0">
                <a:solidFill>
                  <a:schemeClr val="accent1"/>
                </a:solidFill>
                <a:highlight>
                  <a:srgbClr val="34BAB5"/>
                </a:highlight>
              </a:rPr>
              <a:t> </a:t>
            </a:r>
            <a:r>
              <a:rPr lang="fr-FR" sz="1300" dirty="0">
                <a:solidFill>
                  <a:schemeClr val="accent1"/>
                </a:solidFill>
              </a:rPr>
              <a:t>pour des formations en alternance</a:t>
            </a:r>
          </a:p>
          <a:p>
            <a:pPr marL="285750" indent="-285750">
              <a:spcAft>
                <a:spcPts val="1200"/>
              </a:spcAft>
              <a:buClr>
                <a:srgbClr val="34BAB5"/>
              </a:buClr>
              <a:buFont typeface="Courier New" panose="02070309020205020404" pitchFamily="49" charset="0"/>
              <a:buChar char="o"/>
            </a:pPr>
            <a:r>
              <a:rPr lang="fr-FR" sz="1300" dirty="0">
                <a:solidFill>
                  <a:schemeClr val="accent1"/>
                </a:solidFill>
              </a:rPr>
              <a:t>Possibilité de faire </a:t>
            </a:r>
            <a:r>
              <a:rPr lang="fr-FR" sz="1300" b="1" dirty="0">
                <a:solidFill>
                  <a:schemeClr val="bg1"/>
                </a:solidFill>
                <a:highlight>
                  <a:srgbClr val="34BAB5"/>
                </a:highlight>
              </a:rPr>
              <a:t>des sous-vœux pour certaines filières sélectives </a:t>
            </a:r>
            <a:r>
              <a:rPr lang="fr-FR" sz="1300" dirty="0">
                <a:solidFill>
                  <a:schemeClr val="accent1"/>
                </a:solidFill>
                <a:highlight>
                  <a:srgbClr val="34BAB5"/>
                </a:highlight>
              </a:rPr>
              <a:t> </a:t>
            </a:r>
            <a:r>
              <a:rPr lang="fr-FR" sz="1300" dirty="0">
                <a:solidFill>
                  <a:schemeClr val="accent1"/>
                </a:solidFill>
              </a:rPr>
              <a:t>(Classes prépa, BTS, BUT) </a:t>
            </a:r>
          </a:p>
          <a:p>
            <a:pPr marL="285750" indent="-285750">
              <a:spcAft>
                <a:spcPts val="1200"/>
              </a:spcAft>
              <a:buClr>
                <a:srgbClr val="34BAB5"/>
              </a:buClr>
              <a:buFont typeface="Courier New" panose="02070309020205020404" pitchFamily="49" charset="0"/>
              <a:buChar char="o"/>
            </a:pPr>
            <a:r>
              <a:rPr lang="fr-FR" sz="1300" b="1" dirty="0">
                <a:solidFill>
                  <a:schemeClr val="bg1"/>
                </a:solidFill>
                <a:highlight>
                  <a:srgbClr val="34BAB5"/>
                </a:highlight>
              </a:rPr>
              <a:t>Les vœux sont formulés librement par les candidats (pas de classement par ordre de priorité) </a:t>
            </a:r>
            <a:r>
              <a:rPr lang="fr-FR" sz="1300" dirty="0">
                <a:solidFill>
                  <a:schemeClr val="accent1"/>
                </a:solidFill>
              </a:rPr>
              <a:t>: une réponse sera apportée pour chaque vœu formulé à compter du 3 décembre 2026</a:t>
            </a:r>
          </a:p>
          <a:p>
            <a:pPr marL="285750" indent="-285750">
              <a:spcAft>
                <a:spcPts val="1200"/>
              </a:spcAft>
              <a:buClr>
                <a:srgbClr val="34BAB5"/>
              </a:buClr>
              <a:buFont typeface="Courier New" panose="02070309020205020404" pitchFamily="49" charset="0"/>
              <a:buChar char="o"/>
            </a:pPr>
            <a:r>
              <a:rPr lang="fr-FR" sz="1300" b="1" dirty="0">
                <a:solidFill>
                  <a:schemeClr val="bg1"/>
                </a:solidFill>
                <a:highlight>
                  <a:srgbClr val="34BAB5"/>
                </a:highlight>
              </a:rPr>
              <a:t>La date de formulation du vœu n’est pas prise en compte </a:t>
            </a:r>
            <a:r>
              <a:rPr lang="fr-FR" sz="1300" dirty="0">
                <a:solidFill>
                  <a:schemeClr val="accent1"/>
                </a:solidFill>
              </a:rPr>
              <a:t>pour l’examen du dossier </a:t>
            </a:r>
          </a:p>
          <a:p>
            <a:pPr marL="285750" indent="-285750">
              <a:spcAft>
                <a:spcPts val="1200"/>
              </a:spcAft>
              <a:buClr>
                <a:srgbClr val="34BAB5"/>
              </a:buClr>
              <a:buFont typeface="Courier New" panose="02070309020205020404" pitchFamily="49" charset="0"/>
              <a:buChar char="o"/>
            </a:pPr>
            <a:r>
              <a:rPr lang="fr-FR" sz="1300" b="1" dirty="0">
                <a:solidFill>
                  <a:schemeClr val="bg1"/>
                </a:solidFill>
                <a:highlight>
                  <a:srgbClr val="34BAB5"/>
                </a:highlight>
              </a:rPr>
              <a:t>Chaque formation n’a connaissance que des vœux formulés pour elle </a:t>
            </a:r>
            <a:r>
              <a:rPr lang="fr-FR" sz="1300" b="1" dirty="0">
                <a:solidFill>
                  <a:schemeClr val="accent1"/>
                </a:solidFill>
              </a:rPr>
              <a:t>:</a:t>
            </a:r>
            <a:r>
              <a:rPr lang="fr-FR" sz="1300" dirty="0">
                <a:solidFill>
                  <a:schemeClr val="accent1"/>
                </a:solidFill>
              </a:rPr>
              <a:t> elle ne connait pas les autres vœux formulés  par les candidats</a:t>
            </a:r>
          </a:p>
          <a:p>
            <a:pPr marL="285750" indent="-285750">
              <a:spcAft>
                <a:spcPts val="1200"/>
              </a:spcAft>
              <a:buClr>
                <a:srgbClr val="34BAB5"/>
              </a:buClr>
              <a:buFont typeface="Courier New" panose="02070309020205020404" pitchFamily="49" charset="0"/>
              <a:buChar char="o"/>
            </a:pPr>
            <a:r>
              <a:rPr lang="fr-FR" sz="1300" b="1" dirty="0">
                <a:solidFill>
                  <a:schemeClr val="bg1"/>
                </a:solidFill>
                <a:highlight>
                  <a:srgbClr val="34BAB5"/>
                </a:highlight>
              </a:rPr>
              <a:t>Quand un candidat accepte une formation, il a toujours la possibilité de conserver des vœux pour lesquels il est en liste d’attente</a:t>
            </a:r>
            <a:r>
              <a:rPr lang="fr-FR" sz="1300" dirty="0">
                <a:solidFill>
                  <a:schemeClr val="accent1"/>
                </a:solidFill>
                <a:highlight>
                  <a:srgbClr val="34BAB5"/>
                </a:highlight>
              </a:rPr>
              <a:t> </a:t>
            </a:r>
            <a:r>
              <a:rPr lang="fr-FR" sz="1300" dirty="0">
                <a:solidFill>
                  <a:schemeClr val="accent1"/>
                </a:solidFill>
              </a:rPr>
              <a:t>et qui l’intéressent davantage</a:t>
            </a:r>
          </a:p>
          <a:p>
            <a:pPr marL="269875">
              <a:spcAft>
                <a:spcPts val="600"/>
              </a:spcAft>
              <a:buClr>
                <a:schemeClr val="bg2"/>
              </a:buClr>
              <a:tabLst>
                <a:tab pos="269875" algn="l"/>
              </a:tabLst>
            </a:pPr>
            <a:r>
              <a:rPr lang="fr-FR" sz="1400" b="1" dirty="0">
                <a:solidFill>
                  <a:schemeClr val="accent1"/>
                </a:solidFill>
              </a:rPr>
              <a:t>E</a:t>
            </a:r>
            <a:r>
              <a:rPr lang="fr-FR" sz="1300" b="1" dirty="0">
                <a:solidFill>
                  <a:schemeClr val="accent1"/>
                </a:solidFill>
              </a:rPr>
              <a:t>ntre le 7 et le 10 décembre 2026</a:t>
            </a:r>
            <a:r>
              <a:rPr lang="fr-FR" sz="1300" dirty="0">
                <a:solidFill>
                  <a:schemeClr val="accent1"/>
                </a:solidFill>
              </a:rPr>
              <a:t>, il devra toutefois classer ses vœux en attente par ordre de préférence</a:t>
            </a:r>
            <a:r>
              <a:rPr lang="fr-FR" sz="1300" dirty="0"/>
              <a:t> </a:t>
            </a:r>
          </a:p>
          <a:p>
            <a:pPr marL="269875">
              <a:spcAft>
                <a:spcPts val="1200"/>
              </a:spcAft>
              <a:buClr>
                <a:schemeClr val="bg2"/>
              </a:buClr>
              <a:tabLst>
                <a:tab pos="269875" algn="l"/>
              </a:tabLst>
            </a:pPr>
            <a:r>
              <a:rPr lang="fr-FR" sz="1300" dirty="0">
                <a:solidFill>
                  <a:schemeClr val="accent1"/>
                </a:solidFill>
              </a:rPr>
              <a:t>&gt;&gt; </a:t>
            </a:r>
            <a:r>
              <a:rPr lang="fr-FR" sz="1300" b="1" dirty="0">
                <a:solidFill>
                  <a:schemeClr val="accent1"/>
                </a:solidFill>
                <a:effectLst>
                  <a:outerShdw blurRad="38100" dist="38100" dir="2700000" algn="tl">
                    <a:srgbClr val="000000">
                      <a:alpha val="43137"/>
                    </a:srgbClr>
                  </a:outerShdw>
                </a:effectLst>
              </a:rPr>
              <a:t>Objectif</a:t>
            </a:r>
            <a:r>
              <a:rPr lang="fr-FR" sz="1300" dirty="0">
                <a:solidFill>
                  <a:schemeClr val="accent1"/>
                </a:solidFill>
              </a:rPr>
              <a:t> : </a:t>
            </a:r>
            <a:r>
              <a:rPr lang="fr-FR" sz="1300" b="1" dirty="0">
                <a:solidFill>
                  <a:schemeClr val="accent1"/>
                </a:solidFill>
                <a:effectLst>
                  <a:outerShdw blurRad="38100" dist="38100" dir="2700000" algn="tl">
                    <a:srgbClr val="000000">
                      <a:alpha val="43137"/>
                    </a:srgbClr>
                  </a:outerShdw>
                </a:effectLst>
              </a:rPr>
              <a:t>accélérer le rythme d’envoi des propositions </a:t>
            </a:r>
            <a:r>
              <a:rPr lang="fr-FR" sz="1300" dirty="0">
                <a:solidFill>
                  <a:schemeClr val="accent1"/>
                </a:solidFill>
              </a:rPr>
              <a:t>pour augmenter encore la part de lycéens ayant au moins une proposition avant les épreuves écrites  du baccalauréat</a:t>
            </a:r>
          </a:p>
        </p:txBody>
      </p:sp>
      <p:sp>
        <p:nvSpPr>
          <p:cNvPr id="6" name="Espace réservé du numéro de diapositive 5"/>
          <p:cNvSpPr>
            <a:spLocks noGrp="1"/>
          </p:cNvSpPr>
          <p:nvPr>
            <p:ph type="sldNum" sz="quarter" idx="12"/>
          </p:nvPr>
        </p:nvSpPr>
        <p:spPr>
          <a:xfrm>
            <a:off x="7596336" y="4783500"/>
            <a:ext cx="1170000" cy="360000"/>
          </a:xfrm>
        </p:spPr>
        <p:txBody>
          <a:bodyPr/>
          <a:lstStyle/>
          <a:p>
            <a:fld id="{733122C9-A0B9-462F-8757-0847AD287B63}" type="slidenum">
              <a:rPr lang="fr-FR" smtClean="0">
                <a:solidFill>
                  <a:srgbClr val="34BAB5"/>
                </a:solidFill>
              </a:rPr>
              <a:pPr/>
              <a:t>15</a:t>
            </a:fld>
            <a:endParaRPr lang="fr-FR" dirty="0">
              <a:solidFill>
                <a:srgbClr val="34BAB5"/>
              </a:solidFill>
            </a:endParaRPr>
          </a:p>
        </p:txBody>
      </p:sp>
      <p:sp>
        <p:nvSpPr>
          <p:cNvPr id="2" name="Rectangle à coins arrondis 6">
            <a:extLst>
              <a:ext uri="{FF2B5EF4-FFF2-40B4-BE49-F238E27FC236}">
                <a16:creationId xmlns:a16="http://schemas.microsoft.com/office/drawing/2014/main" id="{55AD3F10-A19C-E585-9AE7-4D63D855983E}"/>
              </a:ext>
            </a:extLst>
          </p:cNvPr>
          <p:cNvSpPr/>
          <p:nvPr/>
        </p:nvSpPr>
        <p:spPr>
          <a:xfrm>
            <a:off x="5220072" y="195486"/>
            <a:ext cx="3456385" cy="344514"/>
          </a:xfrm>
          <a:prstGeom prst="roundRect">
            <a:avLst/>
          </a:prstGeom>
          <a:solidFill>
            <a:schemeClr val="tx1">
              <a:alpha val="69804"/>
            </a:schemeClr>
          </a:solidFill>
          <a:ln w="12700">
            <a:solidFill>
              <a:srgbClr val="2E2E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FFFF00"/>
                </a:solidFill>
              </a:rPr>
              <a:t>Quelques règles importantes à retenir</a:t>
            </a:r>
          </a:p>
        </p:txBody>
      </p:sp>
      <p:pic>
        <p:nvPicPr>
          <p:cNvPr id="5" name="Image 4">
            <a:extLst>
              <a:ext uri="{FF2B5EF4-FFF2-40B4-BE49-F238E27FC236}">
                <a16:creationId xmlns:a16="http://schemas.microsoft.com/office/drawing/2014/main" id="{9809A8C4-EDAC-4ED1-913C-A690E160A183}"/>
              </a:ext>
            </a:extLst>
          </p:cNvPr>
          <p:cNvPicPr>
            <a:picLocks noChangeAspect="1"/>
          </p:cNvPicPr>
          <p:nvPr/>
        </p:nvPicPr>
        <p:blipFill>
          <a:blip r:embed="rId2"/>
          <a:stretch>
            <a:fillRect/>
          </a:stretch>
        </p:blipFill>
        <p:spPr>
          <a:xfrm>
            <a:off x="323528" y="61532"/>
            <a:ext cx="4159080" cy="612421"/>
          </a:xfrm>
          <a:prstGeom prst="rect">
            <a:avLst/>
          </a:prstGeom>
        </p:spPr>
      </p:pic>
    </p:spTree>
    <p:extLst>
      <p:ext uri="{BB962C8B-B14F-4D97-AF65-F5344CB8AC3E}">
        <p14:creationId xmlns:p14="http://schemas.microsoft.com/office/powerpoint/2010/main" val="6795284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321447" y="1304485"/>
            <a:ext cx="6501103" cy="974747"/>
          </a:xfrm>
        </p:spPr>
        <p:txBody>
          <a:bodyPr>
            <a:noAutofit/>
          </a:bodyPr>
          <a:lstStyle/>
          <a:p>
            <a:r>
              <a:rPr lang="fr-FR" sz="2100" dirty="0">
                <a:effectLst>
                  <a:outerShdw blurRad="38100" dist="38100" dir="2700000" algn="tl">
                    <a:srgbClr val="000000">
                      <a:alpha val="43137"/>
                    </a:srgbClr>
                  </a:outerShdw>
                </a:effectLst>
                <a:latin typeface="Marianne" panose="02000000000000000000" pitchFamily="50" charset="0"/>
              </a:rPr>
              <a:t>MERCREDI 30 SEPTEMBRE 2026</a:t>
            </a:r>
            <a:br>
              <a:rPr lang="fr-FR" sz="2100" dirty="0">
                <a:solidFill>
                  <a:srgbClr val="EB3440"/>
                </a:solidFill>
                <a:effectLst>
                  <a:outerShdw blurRad="38100" dist="38100" dir="2700000" algn="tl">
                    <a:srgbClr val="000000">
                      <a:alpha val="43137"/>
                    </a:srgbClr>
                  </a:outerShdw>
                </a:effectLst>
                <a:latin typeface="Marianne" panose="02000000000000000000" pitchFamily="50" charset="0"/>
              </a:rPr>
            </a:br>
            <a:r>
              <a:rPr lang="fr-FR" sz="1200" dirty="0">
                <a:solidFill>
                  <a:srgbClr val="365886"/>
                </a:solidFill>
                <a:effectLst>
                  <a:outerShdw blurRad="38100" dist="38100" dir="2700000" algn="tl">
                    <a:srgbClr val="000000">
                      <a:alpha val="43137"/>
                    </a:srgbClr>
                  </a:outerShdw>
                </a:effectLst>
                <a:latin typeface="Marianne" panose="02000000000000000000" pitchFamily="50" charset="0"/>
              </a:rPr>
              <a:t>23h59 heure de Nouméa</a:t>
            </a:r>
            <a:endParaRPr lang="fr-FR" sz="2100" dirty="0">
              <a:solidFill>
                <a:srgbClr val="365886"/>
              </a:solidFill>
              <a:effectLst>
                <a:outerShdw blurRad="38100" dist="38100" dir="2700000" algn="tl">
                  <a:srgbClr val="000000">
                    <a:alpha val="43137"/>
                  </a:srgbClr>
                </a:outerShdw>
              </a:effectLst>
              <a:latin typeface="Marianne" panose="02000000000000000000" pitchFamily="50" charset="0"/>
            </a:endParaRPr>
          </a:p>
          <a:p>
            <a:r>
              <a:rPr lang="fr-FR" sz="2100" b="1" cap="small" dirty="0">
                <a:solidFill>
                  <a:srgbClr val="365886"/>
                </a:solidFill>
                <a:effectLst>
                  <a:outerShdw blurRad="38100" dist="38100" dir="2700000" algn="tl">
                    <a:srgbClr val="000000">
                      <a:alpha val="43137"/>
                    </a:srgbClr>
                  </a:outerShdw>
                </a:effectLst>
                <a:latin typeface="Marianne" panose="02000000000000000000" pitchFamily="50" charset="0"/>
              </a:rPr>
              <a:t>date limite pour </a:t>
            </a:r>
            <a:r>
              <a:rPr lang="fr-FR" sz="2100" b="1" u="sng" cap="small" dirty="0">
                <a:solidFill>
                  <a:srgbClr val="EB3440"/>
                </a:solidFill>
                <a:effectLst>
                  <a:outerShdw blurRad="38100" dist="38100" dir="2700000" algn="tl">
                    <a:srgbClr val="000000">
                      <a:alpha val="43137"/>
                    </a:srgbClr>
                  </a:outerShdw>
                </a:effectLst>
                <a:latin typeface="Marianne" panose="02000000000000000000" pitchFamily="50" charset="0"/>
              </a:rPr>
              <a:t>formuler vos vœux</a:t>
            </a:r>
          </a:p>
        </p:txBody>
      </p:sp>
      <p:sp>
        <p:nvSpPr>
          <p:cNvPr id="41" name="Rectangle 40">
            <a:extLst>
              <a:ext uri="{FF2B5EF4-FFF2-40B4-BE49-F238E27FC236}">
                <a16:creationId xmlns:a16="http://schemas.microsoft.com/office/drawing/2014/main" id="{7D74D2C9-11E3-4A53-A506-CC2E98CF787E}"/>
              </a:ext>
            </a:extLst>
          </p:cNvPr>
          <p:cNvSpPr/>
          <p:nvPr/>
        </p:nvSpPr>
        <p:spPr>
          <a:xfrm>
            <a:off x="-1" y="3982504"/>
            <a:ext cx="9144000" cy="1197563"/>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sp>
        <p:nvSpPr>
          <p:cNvPr id="43" name="Rectangle 42">
            <a:extLst>
              <a:ext uri="{FF2B5EF4-FFF2-40B4-BE49-F238E27FC236}">
                <a16:creationId xmlns:a16="http://schemas.microsoft.com/office/drawing/2014/main" id="{BE342465-BFF1-4BA6-B638-02367AB4A907}"/>
              </a:ext>
            </a:extLst>
          </p:cNvPr>
          <p:cNvSpPr/>
          <p:nvPr/>
        </p:nvSpPr>
        <p:spPr>
          <a:xfrm>
            <a:off x="-2" y="887588"/>
            <a:ext cx="9144000" cy="313143"/>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pic>
        <p:nvPicPr>
          <p:cNvPr id="7" name="Image 6">
            <a:extLst>
              <a:ext uri="{FF2B5EF4-FFF2-40B4-BE49-F238E27FC236}">
                <a16:creationId xmlns:a16="http://schemas.microsoft.com/office/drawing/2014/main" id="{2ABD520C-5DC8-4C60-88BE-587D6A5824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9707" y="2853352"/>
            <a:ext cx="2879333" cy="1064567"/>
          </a:xfrm>
          <a:prstGeom prst="rect">
            <a:avLst/>
          </a:prstGeom>
        </p:spPr>
      </p:pic>
      <p:sp>
        <p:nvSpPr>
          <p:cNvPr id="13" name="Rectangle 12">
            <a:extLst>
              <a:ext uri="{FF2B5EF4-FFF2-40B4-BE49-F238E27FC236}">
                <a16:creationId xmlns:a16="http://schemas.microsoft.com/office/drawing/2014/main" id="{774CA70C-78D1-48BB-8E04-378371EEC1CE}"/>
              </a:ext>
            </a:extLst>
          </p:cNvPr>
          <p:cNvSpPr/>
          <p:nvPr/>
        </p:nvSpPr>
        <p:spPr>
          <a:xfrm>
            <a:off x="-2" y="2343818"/>
            <a:ext cx="9144000" cy="405779"/>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grpSp>
        <p:nvGrpSpPr>
          <p:cNvPr id="9" name="Groupe 8">
            <a:extLst>
              <a:ext uri="{FF2B5EF4-FFF2-40B4-BE49-F238E27FC236}">
                <a16:creationId xmlns:a16="http://schemas.microsoft.com/office/drawing/2014/main" id="{8F69C85F-7180-49D9-842F-788F14C654B3}"/>
              </a:ext>
            </a:extLst>
          </p:cNvPr>
          <p:cNvGrpSpPr/>
          <p:nvPr/>
        </p:nvGrpSpPr>
        <p:grpSpPr>
          <a:xfrm>
            <a:off x="7817334" y="44577"/>
            <a:ext cx="787113" cy="646332"/>
            <a:chOff x="369542" y="1181377"/>
            <a:chExt cx="720000" cy="759867"/>
          </a:xfrm>
        </p:grpSpPr>
        <p:sp>
          <p:nvSpPr>
            <p:cNvPr id="10" name="Ellipse 9">
              <a:extLst>
                <a:ext uri="{FF2B5EF4-FFF2-40B4-BE49-F238E27FC236}">
                  <a16:creationId xmlns:a16="http://schemas.microsoft.com/office/drawing/2014/main" id="{DEA8C219-393E-480E-BFA8-10D2098CB3AF}"/>
                </a:ext>
              </a:extLst>
            </p:cNvPr>
            <p:cNvSpPr/>
            <p:nvPr/>
          </p:nvSpPr>
          <p:spPr>
            <a:xfrm>
              <a:off x="369542" y="1213123"/>
              <a:ext cx="720000" cy="720000"/>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11" name="ZoneTexte 10">
              <a:extLst>
                <a:ext uri="{FF2B5EF4-FFF2-40B4-BE49-F238E27FC236}">
                  <a16:creationId xmlns:a16="http://schemas.microsoft.com/office/drawing/2014/main" id="{95E8AC74-96AF-4798-829C-AD5C459D7739}"/>
                </a:ext>
              </a:extLst>
            </p:cNvPr>
            <p:cNvSpPr txBox="1"/>
            <p:nvPr/>
          </p:nvSpPr>
          <p:spPr>
            <a:xfrm>
              <a:off x="531936" y="1181377"/>
              <a:ext cx="395210" cy="759867"/>
            </a:xfrm>
            <a:prstGeom prst="rect">
              <a:avLst/>
            </a:prstGeom>
            <a:noFill/>
            <a:ln>
              <a:noFill/>
            </a:ln>
          </p:spPr>
          <p:txBody>
            <a:bodyPr wrap="square" rtlCol="0">
              <a:spAutoFit/>
            </a:bodyPr>
            <a:lstStyle/>
            <a:p>
              <a:r>
                <a:rPr lang="fr-FR" sz="3600" b="1" dirty="0">
                  <a:solidFill>
                    <a:schemeClr val="bg1"/>
                  </a:solidFill>
                  <a:latin typeface="Marianne" panose="02000000000000000000" pitchFamily="50" charset="0"/>
                </a:rPr>
                <a:t>2</a:t>
              </a:r>
            </a:p>
          </p:txBody>
        </p:sp>
      </p:grpSp>
      <p:pic>
        <p:nvPicPr>
          <p:cNvPr id="12" name="Image 11">
            <a:extLst>
              <a:ext uri="{FF2B5EF4-FFF2-40B4-BE49-F238E27FC236}">
                <a16:creationId xmlns:a16="http://schemas.microsoft.com/office/drawing/2014/main" id="{676C5F52-485E-40D5-9CB2-DAB7E0772099}"/>
              </a:ext>
            </a:extLst>
          </p:cNvPr>
          <p:cNvPicPr>
            <a:picLocks noChangeAspect="1"/>
          </p:cNvPicPr>
          <p:nvPr/>
        </p:nvPicPr>
        <p:blipFill>
          <a:blip r:embed="rId3"/>
          <a:stretch>
            <a:fillRect/>
          </a:stretch>
        </p:blipFill>
        <p:spPr>
          <a:xfrm>
            <a:off x="323528" y="61532"/>
            <a:ext cx="4159080" cy="612421"/>
          </a:xfrm>
          <a:prstGeom prst="rect">
            <a:avLst/>
          </a:prstGeom>
        </p:spPr>
      </p:pic>
    </p:spTree>
    <p:extLst>
      <p:ext uri="{BB962C8B-B14F-4D97-AF65-F5344CB8AC3E}">
        <p14:creationId xmlns:p14="http://schemas.microsoft.com/office/powerpoint/2010/main" val="36210075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quarter" idx="13"/>
          </p:nvPr>
        </p:nvSpPr>
        <p:spPr>
          <a:xfrm>
            <a:off x="395536" y="1240508"/>
            <a:ext cx="3600402" cy="3744417"/>
          </a:xfrm>
        </p:spPr>
        <p:txBody>
          <a:bodyPr>
            <a:noAutofit/>
          </a:bodyPr>
          <a:lstStyle/>
          <a:p>
            <a:pPr marL="177800" indent="-177800" algn="l" defTabSz="457200">
              <a:spcBef>
                <a:spcPct val="20000"/>
              </a:spcBef>
              <a:buClr>
                <a:srgbClr val="34BAB5"/>
              </a:buClr>
              <a:buSzPct val="100000"/>
              <a:buFont typeface="Courier New" panose="02070309020205020404" pitchFamily="49" charset="0"/>
              <a:buChar char="o"/>
              <a:defRPr/>
            </a:pPr>
            <a:r>
              <a:rPr lang="fr-FR" sz="1400" dirty="0">
                <a:solidFill>
                  <a:schemeClr val="bg1"/>
                </a:solidFill>
                <a:highlight>
                  <a:srgbClr val="34BAB5"/>
                </a:highlight>
              </a:rPr>
              <a:t>La rubrique Activités et centres d’intérêt </a:t>
            </a:r>
            <a:r>
              <a:rPr lang="fr-FR" sz="1400" b="0" dirty="0">
                <a:solidFill>
                  <a:schemeClr val="accent1"/>
                </a:solidFill>
                <a:highlight>
                  <a:srgbClr val="34BAB5"/>
                </a:highlight>
              </a:rPr>
              <a:t> </a:t>
            </a:r>
            <a:r>
              <a:rPr lang="fr-FR" sz="1400" b="0" dirty="0">
                <a:solidFill>
                  <a:schemeClr val="accent1"/>
                </a:solidFill>
              </a:rPr>
              <a:t>une rubrique facultative pour mettre en valeur vos compétences, vos expériences et engagements</a:t>
            </a:r>
          </a:p>
          <a:p>
            <a:pPr marL="177800" lvl="0" indent="-177800" algn="l" defTabSz="457200">
              <a:spcBef>
                <a:spcPct val="20000"/>
              </a:spcBef>
              <a:buClr>
                <a:srgbClr val="FF0000"/>
              </a:buClr>
              <a:buSzPct val="100000"/>
              <a:buFont typeface="Courier New" panose="02070309020205020404" pitchFamily="49" charset="0"/>
              <a:buChar char="o"/>
              <a:defRPr/>
            </a:pPr>
            <a:endParaRPr lang="fr-FR" sz="1400" b="1" dirty="0">
              <a:solidFill>
                <a:schemeClr val="bg1"/>
              </a:solidFill>
              <a:highlight>
                <a:srgbClr val="0000FF"/>
              </a:highlight>
            </a:endParaRPr>
          </a:p>
          <a:p>
            <a:pPr marL="177800" lvl="0" indent="-177800" algn="l" defTabSz="457200">
              <a:spcBef>
                <a:spcPct val="20000"/>
              </a:spcBef>
              <a:buClr>
                <a:srgbClr val="34BAB5"/>
              </a:buClr>
              <a:buSzPct val="100000"/>
              <a:buFont typeface="Courier New" panose="02070309020205020404" pitchFamily="49" charset="0"/>
              <a:buChar char="o"/>
              <a:defRPr/>
            </a:pPr>
            <a:r>
              <a:rPr lang="fr-FR" sz="1400" b="1" dirty="0">
                <a:solidFill>
                  <a:schemeClr val="bg1"/>
                </a:solidFill>
                <a:highlight>
                  <a:srgbClr val="34BAB5"/>
                </a:highlight>
              </a:rPr>
              <a:t>La lettre de motivation</a:t>
            </a:r>
            <a:r>
              <a:rPr lang="fr-FR" sz="1400" dirty="0">
                <a:solidFill>
                  <a:schemeClr val="bg1"/>
                </a:solidFill>
                <a:highlight>
                  <a:srgbClr val="34BAB5"/>
                </a:highlight>
              </a:rPr>
              <a:t> </a:t>
            </a:r>
            <a:r>
              <a:rPr lang="fr-FR" sz="1400" b="0" dirty="0">
                <a:solidFill>
                  <a:schemeClr val="accent1"/>
                </a:solidFill>
                <a:highlight>
                  <a:srgbClr val="34BAB5"/>
                </a:highlight>
              </a:rPr>
              <a:t> </a:t>
            </a:r>
            <a:r>
              <a:rPr lang="fr-FR" sz="1400" b="0" dirty="0">
                <a:solidFill>
                  <a:schemeClr val="accent1"/>
                </a:solidFill>
              </a:rPr>
              <a:t>quand elle est demandée par la formation</a:t>
            </a:r>
          </a:p>
          <a:p>
            <a:pPr marL="177800" lvl="0" indent="-177800" algn="l" defTabSz="457200">
              <a:spcBef>
                <a:spcPct val="20000"/>
              </a:spcBef>
              <a:spcAft>
                <a:spcPts val="0"/>
              </a:spcAft>
              <a:buClr>
                <a:srgbClr val="34BAB5"/>
              </a:buClr>
              <a:buSzPct val="100000"/>
              <a:buFont typeface="Courier New" panose="02070309020205020404" pitchFamily="49" charset="0"/>
              <a:buChar char="o"/>
              <a:defRPr/>
            </a:pPr>
            <a:endParaRPr lang="fr-FR" sz="1400" b="0" dirty="0">
              <a:solidFill>
                <a:schemeClr val="accent1"/>
              </a:solidFill>
            </a:endParaRPr>
          </a:p>
          <a:p>
            <a:pPr marL="177800" indent="-177800" algn="l" defTabSz="457200">
              <a:spcBef>
                <a:spcPct val="20000"/>
              </a:spcBef>
              <a:spcAft>
                <a:spcPts val="0"/>
              </a:spcAft>
              <a:buClr>
                <a:srgbClr val="34BAB5"/>
              </a:buClr>
              <a:buSzPct val="100000"/>
              <a:buFont typeface="Courier New" panose="02070309020205020404" pitchFamily="49" charset="0"/>
              <a:buChar char="o"/>
              <a:defRPr/>
            </a:pPr>
            <a:r>
              <a:rPr lang="fr-FR" sz="1400" dirty="0">
                <a:solidFill>
                  <a:schemeClr val="bg1"/>
                </a:solidFill>
                <a:highlight>
                  <a:srgbClr val="34BAB5"/>
                </a:highlight>
              </a:rPr>
              <a:t>L</a:t>
            </a:r>
            <a:r>
              <a:rPr lang="fr-FR" sz="1400" b="1" dirty="0">
                <a:solidFill>
                  <a:schemeClr val="bg1"/>
                </a:solidFill>
                <a:highlight>
                  <a:srgbClr val="34BAB5"/>
                </a:highlight>
              </a:rPr>
              <a:t>es pièces spécifiques ou formulaires </a:t>
            </a:r>
            <a:r>
              <a:rPr lang="fr-FR" sz="1400" b="0" dirty="0">
                <a:solidFill>
                  <a:schemeClr val="accent1"/>
                </a:solidFill>
              </a:rPr>
              <a:t>demandés par certaines formations sélectives</a:t>
            </a:r>
          </a:p>
          <a:p>
            <a:pPr marL="177800" indent="-177800" algn="l" defTabSz="457200">
              <a:spcBef>
                <a:spcPct val="20000"/>
              </a:spcBef>
              <a:spcAft>
                <a:spcPts val="0"/>
              </a:spcAft>
              <a:buClr>
                <a:srgbClr val="34BAB5"/>
              </a:buClr>
              <a:buSzPct val="100000"/>
              <a:buFont typeface="Courier New" panose="02070309020205020404" pitchFamily="49" charset="0"/>
              <a:buChar char="o"/>
              <a:defRPr/>
            </a:pPr>
            <a:endParaRPr lang="fr-FR" sz="1400" dirty="0"/>
          </a:p>
          <a:p>
            <a:pPr marL="177800" indent="-177800" algn="l" defTabSz="457200">
              <a:spcBef>
                <a:spcPct val="20000"/>
              </a:spcBef>
              <a:spcAft>
                <a:spcPts val="0"/>
              </a:spcAft>
              <a:buClr>
                <a:srgbClr val="34BAB5"/>
              </a:buClr>
              <a:buSzPct val="100000"/>
              <a:buFont typeface="Courier New" panose="02070309020205020404" pitchFamily="49" charset="0"/>
              <a:buChar char="o"/>
              <a:defRPr/>
            </a:pPr>
            <a:r>
              <a:rPr lang="fr-FR" sz="1400" dirty="0">
                <a:solidFill>
                  <a:schemeClr val="bg1"/>
                </a:solidFill>
                <a:highlight>
                  <a:srgbClr val="34BAB5"/>
                </a:highlight>
              </a:rPr>
              <a:t>L</a:t>
            </a:r>
            <a:r>
              <a:rPr lang="fr-FR" sz="1400" b="1" dirty="0">
                <a:solidFill>
                  <a:schemeClr val="bg1"/>
                </a:solidFill>
                <a:highlight>
                  <a:srgbClr val="34BAB5"/>
                </a:highlight>
              </a:rPr>
              <a:t>a fiche Avenir</a:t>
            </a:r>
            <a:r>
              <a:rPr lang="fr-FR" sz="1400" b="0" dirty="0">
                <a:solidFill>
                  <a:schemeClr val="accent1"/>
                </a:solidFill>
                <a:highlight>
                  <a:srgbClr val="34BAB5"/>
                </a:highlight>
              </a:rPr>
              <a:t> </a:t>
            </a:r>
            <a:r>
              <a:rPr lang="fr-FR" sz="1400" b="0" dirty="0">
                <a:solidFill>
                  <a:schemeClr val="accent1"/>
                </a:solidFill>
              </a:rPr>
              <a:t>renseignée par les enseignants et le proviseur de votre lycée</a:t>
            </a:r>
          </a:p>
          <a:p>
            <a:pPr marL="285750" indent="-285750" algn="l" defTabSz="457200">
              <a:spcBef>
                <a:spcPct val="20000"/>
              </a:spcBef>
              <a:buClr>
                <a:srgbClr val="FF0000"/>
              </a:buClr>
              <a:buSzPct val="100000"/>
              <a:buFont typeface="Courier New" panose="02070309020205020404" pitchFamily="49" charset="0"/>
              <a:buChar char="o"/>
              <a:defRPr/>
            </a:pPr>
            <a:endParaRPr lang="fr-FR" sz="1400" dirty="0">
              <a:solidFill>
                <a:schemeClr val="accent1"/>
              </a:solidFill>
            </a:endParaRPr>
          </a:p>
          <a:p>
            <a:pPr marL="285750" indent="-285750" algn="l" defTabSz="457200">
              <a:spcBef>
                <a:spcPct val="20000"/>
              </a:spcBef>
              <a:spcAft>
                <a:spcPts val="0"/>
              </a:spcAft>
              <a:buClr>
                <a:srgbClr val="FF0000"/>
              </a:buClr>
              <a:buSzPct val="100000"/>
              <a:buFont typeface="Courier New" panose="02070309020205020404" pitchFamily="49" charset="0"/>
              <a:buChar char="o"/>
              <a:defRPr/>
            </a:pPr>
            <a:endParaRPr lang="fr-FR" sz="1400" dirty="0">
              <a:solidFill>
                <a:srgbClr val="3D566E"/>
              </a:solidFill>
            </a:endParaRPr>
          </a:p>
        </p:txBody>
      </p:sp>
      <p:sp>
        <p:nvSpPr>
          <p:cNvPr id="9" name="Espace réservé du texte 5"/>
          <p:cNvSpPr>
            <a:spLocks noGrp="1"/>
          </p:cNvSpPr>
          <p:nvPr>
            <p:ph type="body" sz="quarter" idx="14"/>
          </p:nvPr>
        </p:nvSpPr>
        <p:spPr>
          <a:xfrm>
            <a:off x="4143771" y="915566"/>
            <a:ext cx="4545128" cy="3744416"/>
          </a:xfrm>
        </p:spPr>
        <p:txBody>
          <a:bodyPr>
            <a:noAutofit/>
          </a:bodyPr>
          <a:lstStyle/>
          <a:p>
            <a:pPr defTabSz="457189">
              <a:spcBef>
                <a:spcPct val="20000"/>
              </a:spcBef>
              <a:spcAft>
                <a:spcPts val="0"/>
              </a:spcAft>
              <a:buClr>
                <a:srgbClr val="FF0000"/>
              </a:buClr>
              <a:buSzPct val="100000"/>
              <a:defRPr/>
            </a:pPr>
            <a:endParaRPr lang="fr-FR" sz="1400" b="1" dirty="0">
              <a:solidFill>
                <a:schemeClr val="bg1"/>
              </a:solidFill>
              <a:highlight>
                <a:srgbClr val="0000FF"/>
              </a:highlight>
            </a:endParaRPr>
          </a:p>
          <a:p>
            <a:pPr marL="285750" indent="-285750" defTabSz="457189">
              <a:spcBef>
                <a:spcPct val="20000"/>
              </a:spcBef>
              <a:spcAft>
                <a:spcPts val="0"/>
              </a:spcAft>
              <a:buClr>
                <a:srgbClr val="34BAB5"/>
              </a:buClr>
              <a:buSzPct val="100000"/>
              <a:buFont typeface="Courier New" panose="02070309020205020404" pitchFamily="49" charset="0"/>
              <a:buChar char="o"/>
              <a:defRPr/>
            </a:pPr>
            <a:r>
              <a:rPr lang="fr-FR" sz="1400" b="1" dirty="0">
                <a:solidFill>
                  <a:schemeClr val="bg1"/>
                </a:solidFill>
                <a:highlight>
                  <a:srgbClr val="34BAB5"/>
                </a:highlight>
              </a:rPr>
              <a:t>Les bulletins scolaires et notes du baccalauréat : </a:t>
            </a:r>
          </a:p>
          <a:p>
            <a:pPr marL="180000" lvl="1" indent="0">
              <a:buNone/>
            </a:pPr>
            <a:r>
              <a:rPr lang="fr-FR" sz="1400" dirty="0">
                <a:solidFill>
                  <a:schemeClr val="accent1"/>
                </a:solidFill>
              </a:rPr>
              <a:t>- </a:t>
            </a:r>
            <a:r>
              <a:rPr lang="fr-FR" sz="1400" b="1" dirty="0">
                <a:solidFill>
                  <a:schemeClr val="accent1"/>
                </a:solidFill>
              </a:rPr>
              <a:t>Année de première </a:t>
            </a:r>
            <a:r>
              <a:rPr lang="fr-FR" sz="1400" dirty="0">
                <a:solidFill>
                  <a:schemeClr val="accent1"/>
                </a:solidFill>
              </a:rPr>
              <a:t>: bulletins scolaires et notes des épreuves anticipées de français et celles au titre du contrôle continu du baccalauréat (pour les lycéens généraux et technologiques)</a:t>
            </a:r>
          </a:p>
          <a:p>
            <a:pPr marL="180000" lvl="1" indent="0">
              <a:spcAft>
                <a:spcPts val="1200"/>
              </a:spcAft>
              <a:buNone/>
            </a:pPr>
            <a:r>
              <a:rPr lang="fr-FR" sz="1400" dirty="0">
                <a:solidFill>
                  <a:schemeClr val="accent1"/>
                </a:solidFill>
              </a:rPr>
              <a:t>- </a:t>
            </a:r>
            <a:r>
              <a:rPr lang="fr-FR" sz="1400" b="1" dirty="0">
                <a:solidFill>
                  <a:schemeClr val="accent1"/>
                </a:solidFill>
              </a:rPr>
              <a:t>Année de terminale </a:t>
            </a:r>
            <a:r>
              <a:rPr lang="fr-FR" sz="1400" dirty="0">
                <a:solidFill>
                  <a:schemeClr val="accent1"/>
                </a:solidFill>
              </a:rPr>
              <a:t>: bulletins scolaires des 1er et 2e trimestres (ou 1</a:t>
            </a:r>
            <a:r>
              <a:rPr lang="fr-FR" sz="1400" baseline="30000" dirty="0">
                <a:solidFill>
                  <a:schemeClr val="accent1"/>
                </a:solidFill>
              </a:rPr>
              <a:t>er</a:t>
            </a:r>
            <a:r>
              <a:rPr lang="fr-FR" sz="1400" dirty="0">
                <a:solidFill>
                  <a:schemeClr val="accent1"/>
                </a:solidFill>
              </a:rPr>
              <a:t> semestre)</a:t>
            </a:r>
          </a:p>
          <a:p>
            <a:pPr marL="285750" lvl="0" indent="-285750" defTabSz="457200">
              <a:spcBef>
                <a:spcPts val="600"/>
              </a:spcBef>
              <a:spcAft>
                <a:spcPts val="0"/>
              </a:spcAft>
              <a:buClr>
                <a:schemeClr val="accent2"/>
              </a:buClr>
              <a:buSzPct val="100000"/>
              <a:buFont typeface="Courier New" panose="02070309020205020404" pitchFamily="49" charset="0"/>
              <a:buChar char="o"/>
              <a:defRPr/>
            </a:pPr>
            <a:r>
              <a:rPr lang="fr-FR" sz="1400" b="1" dirty="0">
                <a:solidFill>
                  <a:srgbClr val="FFFFFF"/>
                </a:solidFill>
                <a:highlight>
                  <a:srgbClr val="34BAB5"/>
                </a:highlight>
              </a:rPr>
              <a:t>Des informations sur votre parcours spécifique </a:t>
            </a:r>
            <a:r>
              <a:rPr lang="fr-FR" sz="1400" dirty="0">
                <a:solidFill>
                  <a:srgbClr val="000000"/>
                </a:solidFill>
                <a:highlight>
                  <a:srgbClr val="34BAB5"/>
                </a:highlight>
              </a:rPr>
              <a:t> </a:t>
            </a:r>
          </a:p>
          <a:p>
            <a:pPr marL="177800" lvl="0" defTabSz="457200">
              <a:spcBef>
                <a:spcPts val="600"/>
              </a:spcBef>
              <a:spcAft>
                <a:spcPts val="0"/>
              </a:spcAft>
              <a:buClr>
                <a:srgbClr val="FF0000"/>
              </a:buClr>
              <a:buSzPct val="100000"/>
              <a:defRPr/>
            </a:pPr>
            <a:r>
              <a:rPr lang="fr-FR" sz="1400" dirty="0">
                <a:solidFill>
                  <a:srgbClr val="000000"/>
                </a:solidFill>
              </a:rPr>
              <a:t>- parcours en sections européennes ou bac français international (BFI)</a:t>
            </a:r>
          </a:p>
          <a:p>
            <a:pPr marL="177800" lvl="0" defTabSz="457200">
              <a:spcBef>
                <a:spcPts val="600"/>
              </a:spcBef>
              <a:spcAft>
                <a:spcPts val="0"/>
              </a:spcAft>
              <a:buClr>
                <a:srgbClr val="FF0000"/>
              </a:buClr>
              <a:buSzPct val="100000"/>
              <a:defRPr/>
            </a:pPr>
            <a:r>
              <a:rPr lang="fr-FR" sz="1400" dirty="0">
                <a:solidFill>
                  <a:srgbClr val="000000"/>
                </a:solidFill>
              </a:rPr>
              <a:t>- certification des compétences numériques (</a:t>
            </a:r>
            <a:r>
              <a:rPr lang="fr-FR" sz="1400" dirty="0" err="1">
                <a:solidFill>
                  <a:srgbClr val="000000"/>
                </a:solidFill>
              </a:rPr>
              <a:t>Pix</a:t>
            </a:r>
            <a:r>
              <a:rPr lang="fr-FR" sz="1400" dirty="0">
                <a:solidFill>
                  <a:srgbClr val="000000"/>
                </a:solidFill>
              </a:rPr>
              <a:t>)</a:t>
            </a:r>
          </a:p>
          <a:p>
            <a:pPr lvl="1" algn="just"/>
            <a:endParaRPr lang="fr-FR" sz="1400" dirty="0">
              <a:solidFill>
                <a:schemeClr val="accent1"/>
              </a:solidFill>
            </a:endParaRPr>
          </a:p>
        </p:txBody>
      </p:sp>
      <p:sp>
        <p:nvSpPr>
          <p:cNvPr id="8" name="Espace réservé du numéro de diapositive 7"/>
          <p:cNvSpPr>
            <a:spLocks noGrp="1"/>
          </p:cNvSpPr>
          <p:nvPr>
            <p:ph type="sldNum" sz="quarter" idx="12"/>
          </p:nvPr>
        </p:nvSpPr>
        <p:spPr/>
        <p:txBody>
          <a:bodyPr/>
          <a:lstStyle/>
          <a:p>
            <a:fld id="{733122C9-A0B9-462F-8757-0847AD287B63}" type="slidenum">
              <a:rPr lang="fr-FR" smtClean="0">
                <a:solidFill>
                  <a:schemeClr val="accent2">
                    <a:lumMod val="75000"/>
                  </a:schemeClr>
                </a:solidFill>
              </a:rPr>
              <a:pPr/>
              <a:t>17</a:t>
            </a:fld>
            <a:endParaRPr lang="fr-FR" dirty="0">
              <a:solidFill>
                <a:schemeClr val="accent2">
                  <a:lumMod val="75000"/>
                </a:schemeClr>
              </a:solidFill>
            </a:endParaRPr>
          </a:p>
        </p:txBody>
      </p:sp>
      <p:sp>
        <p:nvSpPr>
          <p:cNvPr id="3" name="Rectangle à coins arrondis 6">
            <a:extLst>
              <a:ext uri="{FF2B5EF4-FFF2-40B4-BE49-F238E27FC236}">
                <a16:creationId xmlns:a16="http://schemas.microsoft.com/office/drawing/2014/main" id="{233DCACA-F66D-BCAA-014B-643DFA98A1BB}"/>
              </a:ext>
            </a:extLst>
          </p:cNvPr>
          <p:cNvSpPr/>
          <p:nvPr/>
        </p:nvSpPr>
        <p:spPr>
          <a:xfrm>
            <a:off x="4788023" y="195486"/>
            <a:ext cx="3888433" cy="416522"/>
          </a:xfrm>
          <a:prstGeom prst="roundRect">
            <a:avLst/>
          </a:prstGeom>
          <a:solidFill>
            <a:schemeClr val="tx1">
              <a:alpha val="69804"/>
            </a:schemeClr>
          </a:solidFill>
          <a:ln w="12700">
            <a:solidFill>
              <a:srgbClr val="2E2E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FFFF00"/>
                </a:solidFill>
              </a:rPr>
              <a:t>Les éléments transmis aux formations du supérieur</a:t>
            </a:r>
          </a:p>
        </p:txBody>
      </p:sp>
      <p:pic>
        <p:nvPicPr>
          <p:cNvPr id="6" name="Image 5">
            <a:extLst>
              <a:ext uri="{FF2B5EF4-FFF2-40B4-BE49-F238E27FC236}">
                <a16:creationId xmlns:a16="http://schemas.microsoft.com/office/drawing/2014/main" id="{708ECF62-F903-428A-8515-702CFDEED844}"/>
              </a:ext>
            </a:extLst>
          </p:cNvPr>
          <p:cNvPicPr>
            <a:picLocks noChangeAspect="1"/>
          </p:cNvPicPr>
          <p:nvPr/>
        </p:nvPicPr>
        <p:blipFill>
          <a:blip r:embed="rId2"/>
          <a:stretch>
            <a:fillRect/>
          </a:stretch>
        </p:blipFill>
        <p:spPr>
          <a:xfrm>
            <a:off x="323528" y="-413"/>
            <a:ext cx="4159080" cy="612421"/>
          </a:xfrm>
          <a:prstGeom prst="rect">
            <a:avLst/>
          </a:prstGeom>
        </p:spPr>
      </p:pic>
    </p:spTree>
    <p:extLst>
      <p:ext uri="{BB962C8B-B14F-4D97-AF65-F5344CB8AC3E}">
        <p14:creationId xmlns:p14="http://schemas.microsoft.com/office/powerpoint/2010/main" val="18987352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Sous-titre 2">
            <a:extLst>
              <a:ext uri="{FF2B5EF4-FFF2-40B4-BE49-F238E27FC236}">
                <a16:creationId xmlns:a16="http://schemas.microsoft.com/office/drawing/2014/main" id="{B6A8AF70-C6ED-4375-8FC2-F692096FEA64}"/>
              </a:ext>
            </a:extLst>
          </p:cNvPr>
          <p:cNvSpPr txBox="1">
            <a:spLocks/>
          </p:cNvSpPr>
          <p:nvPr/>
        </p:nvSpPr>
        <p:spPr>
          <a:xfrm>
            <a:off x="993274" y="1240114"/>
            <a:ext cx="7021586" cy="974747"/>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100" dirty="0">
                <a:effectLst>
                  <a:outerShdw blurRad="38100" dist="38100" dir="2700000" algn="tl">
                    <a:srgbClr val="000000">
                      <a:alpha val="43137"/>
                    </a:srgbClr>
                  </a:outerShdw>
                </a:effectLst>
                <a:latin typeface="Marianne" panose="02000000000000000000" pitchFamily="50" charset="0"/>
              </a:rPr>
              <a:t>MECREDI 7 OCTOBRE 2026</a:t>
            </a:r>
            <a:br>
              <a:rPr lang="fr-FR" sz="2100" dirty="0">
                <a:solidFill>
                  <a:srgbClr val="EB3440"/>
                </a:solidFill>
                <a:effectLst>
                  <a:outerShdw blurRad="38100" dist="38100" dir="2700000" algn="tl">
                    <a:srgbClr val="000000">
                      <a:alpha val="43137"/>
                    </a:srgbClr>
                  </a:outerShdw>
                </a:effectLst>
                <a:latin typeface="Marianne" panose="02000000000000000000" pitchFamily="50" charset="0"/>
              </a:rPr>
            </a:br>
            <a:r>
              <a:rPr lang="fr-FR" sz="1200" dirty="0">
                <a:solidFill>
                  <a:srgbClr val="365886"/>
                </a:solidFill>
                <a:effectLst>
                  <a:outerShdw blurRad="38100" dist="38100" dir="2700000" algn="tl">
                    <a:srgbClr val="000000">
                      <a:alpha val="43137"/>
                    </a:srgbClr>
                  </a:outerShdw>
                </a:effectLst>
                <a:latin typeface="Marianne" panose="02000000000000000000" pitchFamily="50" charset="0"/>
              </a:rPr>
              <a:t>23h59 heure de Nouméa</a:t>
            </a:r>
            <a:endParaRPr lang="fr-FR" sz="2100" dirty="0">
              <a:solidFill>
                <a:srgbClr val="365886"/>
              </a:solidFill>
              <a:effectLst>
                <a:outerShdw blurRad="38100" dist="38100" dir="2700000" algn="tl">
                  <a:srgbClr val="000000">
                    <a:alpha val="43137"/>
                  </a:srgbClr>
                </a:outerShdw>
              </a:effectLst>
              <a:latin typeface="Marianne" panose="02000000000000000000" pitchFamily="50" charset="0"/>
            </a:endParaRPr>
          </a:p>
          <a:p>
            <a:r>
              <a:rPr lang="fr-FR" sz="2100" b="1" cap="small" dirty="0">
                <a:solidFill>
                  <a:srgbClr val="365886"/>
                </a:solidFill>
                <a:effectLst>
                  <a:outerShdw blurRad="38100" dist="38100" dir="2700000" algn="tl">
                    <a:srgbClr val="000000">
                      <a:alpha val="43137"/>
                    </a:srgbClr>
                  </a:outerShdw>
                </a:effectLst>
                <a:latin typeface="Marianne" panose="02000000000000000000" pitchFamily="50" charset="0"/>
              </a:rPr>
              <a:t>date limite pour </a:t>
            </a:r>
            <a:r>
              <a:rPr lang="fr-FR" sz="2100" b="1" cap="small" dirty="0">
                <a:solidFill>
                  <a:srgbClr val="EB3440"/>
                </a:solidFill>
                <a:effectLst>
                  <a:outerShdw blurRad="38100" dist="38100" dir="2700000" algn="tl">
                    <a:srgbClr val="000000">
                      <a:alpha val="43137"/>
                    </a:srgbClr>
                  </a:outerShdw>
                </a:effectLst>
                <a:latin typeface="Marianne" panose="02000000000000000000" pitchFamily="50" charset="0"/>
              </a:rPr>
              <a:t>compléter votre dossier</a:t>
            </a:r>
            <a:br>
              <a:rPr lang="fr-FR" sz="2100" b="1" cap="small" dirty="0">
                <a:solidFill>
                  <a:srgbClr val="EB3440"/>
                </a:solidFill>
                <a:effectLst>
                  <a:outerShdw blurRad="38100" dist="38100" dir="2700000" algn="tl">
                    <a:srgbClr val="000000">
                      <a:alpha val="43137"/>
                    </a:srgbClr>
                  </a:outerShdw>
                </a:effectLst>
                <a:latin typeface="Marianne" panose="02000000000000000000" pitchFamily="50" charset="0"/>
              </a:rPr>
            </a:br>
            <a:r>
              <a:rPr lang="fr-FR" sz="2100" b="1" cap="small" dirty="0">
                <a:solidFill>
                  <a:srgbClr val="365886"/>
                </a:solidFill>
                <a:effectLst>
                  <a:outerShdw blurRad="38100" dist="38100" dir="2700000" algn="tl">
                    <a:srgbClr val="000000">
                      <a:alpha val="43137"/>
                    </a:srgbClr>
                  </a:outerShdw>
                </a:effectLst>
                <a:latin typeface="Marianne" panose="02000000000000000000" pitchFamily="50" charset="0"/>
              </a:rPr>
              <a:t>et </a:t>
            </a:r>
            <a:r>
              <a:rPr lang="fr-FR" sz="2100" b="1" u="sng" cap="small" dirty="0">
                <a:solidFill>
                  <a:srgbClr val="EB3440"/>
                </a:solidFill>
                <a:effectLst>
                  <a:outerShdw blurRad="38100" dist="38100" dir="2700000" algn="tl">
                    <a:srgbClr val="000000">
                      <a:alpha val="43137"/>
                    </a:srgbClr>
                  </a:outerShdw>
                </a:effectLst>
                <a:latin typeface="Marianne" panose="02000000000000000000" pitchFamily="50" charset="0"/>
              </a:rPr>
              <a:t>confirmer vos vœux</a:t>
            </a:r>
          </a:p>
        </p:txBody>
      </p:sp>
      <p:sp>
        <p:nvSpPr>
          <p:cNvPr id="41" name="Rectangle 40">
            <a:extLst>
              <a:ext uri="{FF2B5EF4-FFF2-40B4-BE49-F238E27FC236}">
                <a16:creationId xmlns:a16="http://schemas.microsoft.com/office/drawing/2014/main" id="{7D74D2C9-11E3-4A53-A506-CC2E98CF787E}"/>
              </a:ext>
            </a:extLst>
          </p:cNvPr>
          <p:cNvSpPr/>
          <p:nvPr/>
        </p:nvSpPr>
        <p:spPr>
          <a:xfrm>
            <a:off x="-1" y="3674379"/>
            <a:ext cx="9144000" cy="150568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sp>
        <p:nvSpPr>
          <p:cNvPr id="42" name="Rectangle 41">
            <a:extLst>
              <a:ext uri="{FF2B5EF4-FFF2-40B4-BE49-F238E27FC236}">
                <a16:creationId xmlns:a16="http://schemas.microsoft.com/office/drawing/2014/main" id="{140391BF-3F5C-4A9E-8EE8-8616E45A33E7}"/>
              </a:ext>
            </a:extLst>
          </p:cNvPr>
          <p:cNvSpPr/>
          <p:nvPr/>
        </p:nvSpPr>
        <p:spPr>
          <a:xfrm>
            <a:off x="0" y="2612485"/>
            <a:ext cx="9144000" cy="473909"/>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sp>
        <p:nvSpPr>
          <p:cNvPr id="43" name="Rectangle 42">
            <a:extLst>
              <a:ext uri="{FF2B5EF4-FFF2-40B4-BE49-F238E27FC236}">
                <a16:creationId xmlns:a16="http://schemas.microsoft.com/office/drawing/2014/main" id="{BE342465-BFF1-4BA6-B638-02367AB4A907}"/>
              </a:ext>
            </a:extLst>
          </p:cNvPr>
          <p:cNvSpPr/>
          <p:nvPr/>
        </p:nvSpPr>
        <p:spPr>
          <a:xfrm>
            <a:off x="-1" y="882967"/>
            <a:ext cx="9144000" cy="2700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pic>
        <p:nvPicPr>
          <p:cNvPr id="11" name="Image 10">
            <a:extLst>
              <a:ext uri="{FF2B5EF4-FFF2-40B4-BE49-F238E27FC236}">
                <a16:creationId xmlns:a16="http://schemas.microsoft.com/office/drawing/2014/main" id="{0C0960FE-A505-481B-991D-09B4A04FBD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1367" y="3129968"/>
            <a:ext cx="394943" cy="398407"/>
          </a:xfrm>
          <a:prstGeom prst="rect">
            <a:avLst/>
          </a:prstGeom>
        </p:spPr>
      </p:pic>
      <p:pic>
        <p:nvPicPr>
          <p:cNvPr id="9" name="Image 8">
            <a:extLst>
              <a:ext uri="{FF2B5EF4-FFF2-40B4-BE49-F238E27FC236}">
                <a16:creationId xmlns:a16="http://schemas.microsoft.com/office/drawing/2014/main" id="{0E0AEED3-7C2F-4AF5-A8F8-703AC49D9B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1114" y="3129968"/>
            <a:ext cx="1057423" cy="457264"/>
          </a:xfrm>
          <a:prstGeom prst="rect">
            <a:avLst/>
          </a:prstGeom>
        </p:spPr>
      </p:pic>
      <p:grpSp>
        <p:nvGrpSpPr>
          <p:cNvPr id="14" name="Groupe 13">
            <a:extLst>
              <a:ext uri="{FF2B5EF4-FFF2-40B4-BE49-F238E27FC236}">
                <a16:creationId xmlns:a16="http://schemas.microsoft.com/office/drawing/2014/main" id="{4B4CDBBF-CED0-474C-834C-780F409630C2}"/>
              </a:ext>
            </a:extLst>
          </p:cNvPr>
          <p:cNvGrpSpPr/>
          <p:nvPr/>
        </p:nvGrpSpPr>
        <p:grpSpPr>
          <a:xfrm>
            <a:off x="7817334" y="44577"/>
            <a:ext cx="787113" cy="646332"/>
            <a:chOff x="369542" y="1181377"/>
            <a:chExt cx="720000" cy="759867"/>
          </a:xfrm>
        </p:grpSpPr>
        <p:sp>
          <p:nvSpPr>
            <p:cNvPr id="15" name="Ellipse 14">
              <a:extLst>
                <a:ext uri="{FF2B5EF4-FFF2-40B4-BE49-F238E27FC236}">
                  <a16:creationId xmlns:a16="http://schemas.microsoft.com/office/drawing/2014/main" id="{70FF9705-B3BF-44D7-A8A2-9C86B77420C4}"/>
                </a:ext>
              </a:extLst>
            </p:cNvPr>
            <p:cNvSpPr/>
            <p:nvPr/>
          </p:nvSpPr>
          <p:spPr>
            <a:xfrm>
              <a:off x="369542" y="1213123"/>
              <a:ext cx="720000" cy="720000"/>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16" name="ZoneTexte 15">
              <a:extLst>
                <a:ext uri="{FF2B5EF4-FFF2-40B4-BE49-F238E27FC236}">
                  <a16:creationId xmlns:a16="http://schemas.microsoft.com/office/drawing/2014/main" id="{4C007460-9B43-464A-BFD8-36256FC70BA8}"/>
                </a:ext>
              </a:extLst>
            </p:cNvPr>
            <p:cNvSpPr txBox="1"/>
            <p:nvPr/>
          </p:nvSpPr>
          <p:spPr>
            <a:xfrm>
              <a:off x="531936" y="1181377"/>
              <a:ext cx="395210" cy="759867"/>
            </a:xfrm>
            <a:prstGeom prst="rect">
              <a:avLst/>
            </a:prstGeom>
            <a:noFill/>
            <a:ln>
              <a:noFill/>
            </a:ln>
          </p:spPr>
          <p:txBody>
            <a:bodyPr wrap="square" rtlCol="0">
              <a:spAutoFit/>
            </a:bodyPr>
            <a:lstStyle/>
            <a:p>
              <a:r>
                <a:rPr lang="fr-FR" sz="3600" b="1" dirty="0">
                  <a:solidFill>
                    <a:schemeClr val="bg1"/>
                  </a:solidFill>
                  <a:latin typeface="Marianne" panose="02000000000000000000" pitchFamily="50" charset="0"/>
                </a:rPr>
                <a:t>2</a:t>
              </a:r>
            </a:p>
          </p:txBody>
        </p:sp>
      </p:grpSp>
      <p:pic>
        <p:nvPicPr>
          <p:cNvPr id="17" name="Image 16">
            <a:extLst>
              <a:ext uri="{FF2B5EF4-FFF2-40B4-BE49-F238E27FC236}">
                <a16:creationId xmlns:a16="http://schemas.microsoft.com/office/drawing/2014/main" id="{FEFB8F49-C599-443B-8748-2DD354BA6B93}"/>
              </a:ext>
            </a:extLst>
          </p:cNvPr>
          <p:cNvPicPr>
            <a:picLocks noChangeAspect="1"/>
          </p:cNvPicPr>
          <p:nvPr/>
        </p:nvPicPr>
        <p:blipFill>
          <a:blip r:embed="rId4"/>
          <a:stretch>
            <a:fillRect/>
          </a:stretch>
        </p:blipFill>
        <p:spPr>
          <a:xfrm>
            <a:off x="323528" y="61532"/>
            <a:ext cx="4159080" cy="612421"/>
          </a:xfrm>
          <a:prstGeom prst="rect">
            <a:avLst/>
          </a:prstGeom>
        </p:spPr>
      </p:pic>
    </p:spTree>
    <p:extLst>
      <p:ext uri="{BB962C8B-B14F-4D97-AF65-F5344CB8AC3E}">
        <p14:creationId xmlns:p14="http://schemas.microsoft.com/office/powerpoint/2010/main" val="30186804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733122C9-A0B9-462F-8757-0847AD287B63}" type="slidenum">
              <a:rPr lang="fr-FR" smtClean="0">
                <a:solidFill>
                  <a:schemeClr val="accent2">
                    <a:lumMod val="75000"/>
                  </a:schemeClr>
                </a:solidFill>
              </a:rPr>
              <a:pPr/>
              <a:t>19</a:t>
            </a:fld>
            <a:endParaRPr lang="fr-FR" dirty="0">
              <a:solidFill>
                <a:schemeClr val="accent2">
                  <a:lumMod val="75000"/>
                </a:schemeClr>
              </a:solidFill>
            </a:endParaRPr>
          </a:p>
        </p:txBody>
      </p:sp>
      <p:sp>
        <p:nvSpPr>
          <p:cNvPr id="4" name="Titre 3"/>
          <p:cNvSpPr>
            <a:spLocks noGrp="1"/>
          </p:cNvSpPr>
          <p:nvPr>
            <p:ph type="title"/>
          </p:nvPr>
        </p:nvSpPr>
        <p:spPr/>
        <p:txBody>
          <a:bodyPr/>
          <a:lstStyle/>
          <a:p>
            <a:pPr algn="ctr"/>
            <a:r>
              <a:rPr lang="fr-FR" sz="2200" dirty="0">
                <a:solidFill>
                  <a:schemeClr val="bg1"/>
                </a:solidFill>
                <a:highlight>
                  <a:srgbClr val="34BAB5"/>
                </a:highlight>
                <a:latin typeface="+mn-lt"/>
                <a:ea typeface="+mn-ea"/>
                <a:cs typeface="+mn-cs"/>
              </a:rPr>
              <a:t>Jeudi 3 décembre 2026 &gt; vendredi 18 décembre 2026</a:t>
            </a:r>
            <a:br>
              <a:rPr lang="fr-FR" sz="1050" dirty="0">
                <a:solidFill>
                  <a:schemeClr val="bg1"/>
                </a:solidFill>
                <a:highlight>
                  <a:srgbClr val="0000FF"/>
                </a:highlight>
                <a:latin typeface="+mn-lt"/>
                <a:ea typeface="+mn-ea"/>
                <a:cs typeface="+mn-cs"/>
              </a:rPr>
            </a:br>
            <a:r>
              <a:rPr lang="fr-FR" sz="2200" dirty="0"/>
              <a:t>Je reçois les réponses des formations et je décide</a:t>
            </a:r>
          </a:p>
        </p:txBody>
      </p:sp>
      <p:sp>
        <p:nvSpPr>
          <p:cNvPr id="8" name="Rectangle à coins arrondis 6">
            <a:extLst>
              <a:ext uri="{FF2B5EF4-FFF2-40B4-BE49-F238E27FC236}">
                <a16:creationId xmlns:a16="http://schemas.microsoft.com/office/drawing/2014/main" id="{233DCACA-F66D-BCAA-014B-643DFA98A1BB}"/>
              </a:ext>
            </a:extLst>
          </p:cNvPr>
          <p:cNvSpPr>
            <a:spLocks noGrp="1"/>
          </p:cNvSpPr>
          <p:nvPr>
            <p:ph type="body" sz="quarter" idx="13"/>
          </p:nvPr>
        </p:nvSpPr>
        <p:spPr>
          <a:xfrm>
            <a:off x="4661394" y="187742"/>
            <a:ext cx="3911905" cy="360000"/>
          </a:xfrm>
          <a:prstGeom prst="roundRect">
            <a:avLst/>
          </a:prstGeom>
          <a:solidFill>
            <a:srgbClr val="2E2EA6"/>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fr-FR" sz="1400" b="1" dirty="0">
                <a:solidFill>
                  <a:srgbClr val="FFFF00"/>
                </a:solidFill>
              </a:rPr>
              <a:t>Les dates clés de la phase d’admission 2026</a:t>
            </a:r>
          </a:p>
        </p:txBody>
      </p:sp>
      <p:sp>
        <p:nvSpPr>
          <p:cNvPr id="10" name="ZoneTexte 9"/>
          <p:cNvSpPr txBox="1"/>
          <p:nvPr/>
        </p:nvSpPr>
        <p:spPr>
          <a:xfrm>
            <a:off x="867184" y="1707654"/>
            <a:ext cx="3456140" cy="1384995"/>
          </a:xfrm>
          <a:prstGeom prst="rect">
            <a:avLst/>
          </a:prstGeom>
          <a:noFill/>
          <a:ln>
            <a:solidFill>
              <a:schemeClr val="tx1"/>
            </a:solidFill>
          </a:ln>
        </p:spPr>
        <p:txBody>
          <a:bodyPr wrap="square" rtlCol="0">
            <a:spAutoFit/>
          </a:bodyPr>
          <a:lstStyle/>
          <a:p>
            <a:r>
              <a:rPr lang="fr-FR" sz="1050" b="1" dirty="0">
                <a:solidFill>
                  <a:schemeClr val="bg1"/>
                </a:solidFill>
                <a:highlight>
                  <a:srgbClr val="34BAB5"/>
                </a:highlight>
              </a:rPr>
              <a:t>Jeudi 3 décembre – début de la phase principale : c’est le moment de faire vos choix</a:t>
            </a:r>
            <a:br>
              <a:rPr lang="fr-FR" sz="1050" b="1" dirty="0">
                <a:solidFill>
                  <a:schemeClr val="bg1"/>
                </a:solidFill>
                <a:highlight>
                  <a:srgbClr val="0000FF"/>
                </a:highlight>
              </a:rPr>
            </a:br>
            <a:endParaRPr lang="fr-FR" sz="1050" b="1" dirty="0">
              <a:solidFill>
                <a:schemeClr val="bg1"/>
              </a:solidFill>
              <a:highlight>
                <a:srgbClr val="0000FF"/>
              </a:highlight>
            </a:endParaRPr>
          </a:p>
          <a:p>
            <a:pPr marL="171450" indent="-171450">
              <a:buClr>
                <a:srgbClr val="FF0000"/>
              </a:buClr>
              <a:buFont typeface="Courier New" panose="02070309020205020404" pitchFamily="49" charset="0"/>
              <a:buChar char="o"/>
            </a:pPr>
            <a:r>
              <a:rPr lang="fr-FR" sz="1050" b="1" dirty="0">
                <a:solidFill>
                  <a:schemeClr val="accent1"/>
                </a:solidFill>
              </a:rPr>
              <a:t>Consultez dans votre dossier</a:t>
            </a:r>
            <a:r>
              <a:rPr lang="fr-FR" sz="1050" dirty="0">
                <a:solidFill>
                  <a:schemeClr val="accent1"/>
                </a:solidFill>
              </a:rPr>
              <a:t>, au fur et a mesure, les propositions d’admission (Oui ou Oui-si) des formations que vous avez demandées</a:t>
            </a:r>
          </a:p>
          <a:p>
            <a:pPr marL="171450" indent="-171450">
              <a:buClr>
                <a:srgbClr val="FF0000"/>
              </a:buClr>
              <a:buFont typeface="Courier New" panose="02070309020205020404" pitchFamily="49" charset="0"/>
              <a:buChar char="o"/>
            </a:pPr>
            <a:r>
              <a:rPr lang="fr-FR" sz="1050" b="1" dirty="0">
                <a:solidFill>
                  <a:schemeClr val="accent1"/>
                </a:solidFill>
              </a:rPr>
              <a:t>Faites votre choix </a:t>
            </a:r>
            <a:r>
              <a:rPr lang="fr-FR" sz="1050" dirty="0">
                <a:solidFill>
                  <a:schemeClr val="accent1"/>
                </a:solidFill>
              </a:rPr>
              <a:t>: vous devez répondre dans les délais à chaque proposition d’admission reçue</a:t>
            </a:r>
          </a:p>
        </p:txBody>
      </p:sp>
      <p:sp>
        <p:nvSpPr>
          <p:cNvPr id="11" name="ZoneTexte 10"/>
          <p:cNvSpPr txBox="1"/>
          <p:nvPr/>
        </p:nvSpPr>
        <p:spPr>
          <a:xfrm>
            <a:off x="866938" y="3735144"/>
            <a:ext cx="3481501" cy="884858"/>
          </a:xfrm>
          <a:prstGeom prst="rect">
            <a:avLst/>
          </a:prstGeom>
          <a:noFill/>
          <a:ln>
            <a:solidFill>
              <a:schemeClr val="tx1"/>
            </a:solidFill>
          </a:ln>
        </p:spPr>
        <p:txBody>
          <a:bodyPr wrap="square" rtlCol="0">
            <a:spAutoFit/>
          </a:bodyPr>
          <a:lstStyle/>
          <a:p>
            <a:r>
              <a:rPr lang="fr-FR" sz="1000" dirty="0"/>
              <a:t>	</a:t>
            </a:r>
            <a:r>
              <a:rPr lang="fr-FR" sz="1050" b="1" dirty="0">
                <a:solidFill>
                  <a:schemeClr val="bg1"/>
                </a:solidFill>
                <a:highlight>
                  <a:srgbClr val="34BAB5"/>
                </a:highlight>
              </a:rPr>
              <a:t>Mardi 15 décembre – début de la </a:t>
            </a:r>
            <a:r>
              <a:rPr lang="fr-FR" sz="1000" dirty="0">
                <a:solidFill>
                  <a:schemeClr val="accent1"/>
                </a:solidFill>
              </a:rPr>
              <a:t>	</a:t>
            </a:r>
            <a:r>
              <a:rPr lang="fr-FR" sz="1050" b="1" dirty="0">
                <a:solidFill>
                  <a:schemeClr val="bg1"/>
                </a:solidFill>
                <a:highlight>
                  <a:srgbClr val="34BAB5"/>
                </a:highlight>
              </a:rPr>
              <a:t>phase complémentaire </a:t>
            </a:r>
            <a:br>
              <a:rPr lang="fr-FR" sz="1050" b="1" dirty="0">
                <a:solidFill>
                  <a:schemeClr val="bg1"/>
                </a:solidFill>
                <a:highlight>
                  <a:srgbClr val="0000FF"/>
                </a:highlight>
              </a:rPr>
            </a:br>
            <a:endParaRPr lang="fr-FR" sz="1050" b="1" dirty="0">
              <a:solidFill>
                <a:schemeClr val="bg1"/>
              </a:solidFill>
              <a:highlight>
                <a:srgbClr val="0000FF"/>
              </a:highlight>
            </a:endParaRPr>
          </a:p>
          <a:p>
            <a:r>
              <a:rPr lang="fr-FR" sz="1000" dirty="0">
                <a:solidFill>
                  <a:schemeClr val="accent1"/>
                </a:solidFill>
              </a:rPr>
              <a:t>Vous pouvez formuler </a:t>
            </a:r>
            <a:r>
              <a:rPr lang="fr-FR" sz="1000" b="1" dirty="0">
                <a:solidFill>
                  <a:schemeClr val="accent1"/>
                </a:solidFill>
              </a:rPr>
              <a:t>jusqu’à 10 nouveaux vœux </a:t>
            </a:r>
            <a:r>
              <a:rPr lang="fr-FR" sz="1000" dirty="0">
                <a:solidFill>
                  <a:schemeClr val="accent1"/>
                </a:solidFill>
              </a:rPr>
              <a:t>pour des formations ayant encore des places à proposer</a:t>
            </a:r>
          </a:p>
        </p:txBody>
      </p:sp>
      <p:sp>
        <p:nvSpPr>
          <p:cNvPr id="12" name="ZoneTexte 11"/>
          <p:cNvSpPr txBox="1"/>
          <p:nvPr/>
        </p:nvSpPr>
        <p:spPr>
          <a:xfrm>
            <a:off x="866938" y="3191946"/>
            <a:ext cx="3456385" cy="415498"/>
          </a:xfrm>
          <a:prstGeom prst="rect">
            <a:avLst/>
          </a:prstGeom>
          <a:noFill/>
          <a:ln>
            <a:solidFill>
              <a:schemeClr val="tx1"/>
            </a:solidFill>
          </a:ln>
        </p:spPr>
        <p:txBody>
          <a:bodyPr wrap="square" rtlCol="0">
            <a:spAutoFit/>
          </a:bodyPr>
          <a:lstStyle/>
          <a:p>
            <a:r>
              <a:rPr lang="fr-FR" sz="1050" b="1" dirty="0">
                <a:solidFill>
                  <a:schemeClr val="bg1"/>
                </a:solidFill>
                <a:highlight>
                  <a:srgbClr val="34BAB5"/>
                </a:highlight>
              </a:rPr>
              <a:t>Entre le lundi 7 et le jeudi 10 décembre</a:t>
            </a:r>
            <a:br>
              <a:rPr lang="fr-FR" sz="1000" dirty="0"/>
            </a:br>
            <a:r>
              <a:rPr lang="fr-FR" sz="1050" b="1" dirty="0">
                <a:solidFill>
                  <a:schemeClr val="accent1"/>
                </a:solidFill>
              </a:rPr>
              <a:t>Classez vos vœux en attente</a:t>
            </a:r>
          </a:p>
        </p:txBody>
      </p:sp>
      <p:sp>
        <p:nvSpPr>
          <p:cNvPr id="13" name="ZoneTexte 12"/>
          <p:cNvSpPr txBox="1"/>
          <p:nvPr/>
        </p:nvSpPr>
        <p:spPr>
          <a:xfrm>
            <a:off x="4622469" y="3880558"/>
            <a:ext cx="3751707" cy="738664"/>
          </a:xfrm>
          <a:prstGeom prst="rect">
            <a:avLst/>
          </a:prstGeom>
          <a:noFill/>
          <a:ln>
            <a:solidFill>
              <a:schemeClr val="tx1"/>
            </a:solidFill>
          </a:ln>
        </p:spPr>
        <p:txBody>
          <a:bodyPr wrap="square" rtlCol="0">
            <a:spAutoFit/>
          </a:bodyPr>
          <a:lstStyle/>
          <a:p>
            <a:r>
              <a:rPr lang="fr-FR" sz="1050" b="1" dirty="0">
                <a:solidFill>
                  <a:schemeClr val="bg1"/>
                </a:solidFill>
                <a:highlight>
                  <a:srgbClr val="34BAB5"/>
                </a:highlight>
              </a:rPr>
              <a:t>Vendredi 18 décembre 2026 -  fin de la phase principale</a:t>
            </a:r>
            <a:br>
              <a:rPr lang="fr-FR" sz="1050" dirty="0">
                <a:solidFill>
                  <a:schemeClr val="accent1"/>
                </a:solidFill>
              </a:rPr>
            </a:br>
            <a:r>
              <a:rPr lang="fr-FR" sz="1050" dirty="0">
                <a:solidFill>
                  <a:schemeClr val="accent1"/>
                </a:solidFill>
              </a:rPr>
              <a:t>La phase complémentaire se poursuit </a:t>
            </a:r>
            <a:r>
              <a:rPr lang="fr-FR" sz="1050">
                <a:solidFill>
                  <a:schemeClr val="accent1"/>
                </a:solidFill>
              </a:rPr>
              <a:t>jusqu’au 17 </a:t>
            </a:r>
            <a:r>
              <a:rPr lang="fr-FR" sz="1050" dirty="0">
                <a:solidFill>
                  <a:schemeClr val="accent1"/>
                </a:solidFill>
              </a:rPr>
              <a:t>février.</a:t>
            </a:r>
          </a:p>
          <a:p>
            <a:r>
              <a:rPr lang="fr-FR" sz="1050" dirty="0">
                <a:solidFill>
                  <a:schemeClr val="accent1"/>
                </a:solidFill>
              </a:rPr>
              <a:t>L’accompagnement en CAES se poursuit pour ceux qui ont sollicité cet accompagnement</a:t>
            </a:r>
          </a:p>
        </p:txBody>
      </p:sp>
      <p:sp>
        <p:nvSpPr>
          <p:cNvPr id="15" name="ZoneTexte 14"/>
          <p:cNvSpPr txBox="1"/>
          <p:nvPr/>
        </p:nvSpPr>
        <p:spPr>
          <a:xfrm>
            <a:off x="4644007" y="1714381"/>
            <a:ext cx="3744417" cy="884858"/>
          </a:xfrm>
          <a:prstGeom prst="rect">
            <a:avLst/>
          </a:prstGeom>
          <a:noFill/>
          <a:ln>
            <a:solidFill>
              <a:schemeClr val="tx1"/>
            </a:solidFill>
          </a:ln>
        </p:spPr>
        <p:txBody>
          <a:bodyPr wrap="square" rtlCol="0">
            <a:spAutoFit/>
          </a:bodyPr>
          <a:lstStyle/>
          <a:p>
            <a:r>
              <a:rPr lang="fr-FR" sz="1000" dirty="0"/>
              <a:t>	</a:t>
            </a:r>
            <a:r>
              <a:rPr lang="fr-FR" sz="1050" b="1" dirty="0">
                <a:solidFill>
                  <a:schemeClr val="bg1"/>
                </a:solidFill>
                <a:highlight>
                  <a:srgbClr val="34BAB5"/>
                </a:highlight>
              </a:rPr>
              <a:t>Mercredi 9 décembre -  Résultats du</a:t>
            </a:r>
            <a:br>
              <a:rPr lang="fr-FR" sz="1000" dirty="0"/>
            </a:br>
            <a:endParaRPr lang="fr-FR" sz="1000" dirty="0"/>
          </a:p>
          <a:p>
            <a:pPr algn="just"/>
            <a:br>
              <a:rPr lang="fr-FR" sz="1000" dirty="0"/>
            </a:br>
            <a:r>
              <a:rPr lang="fr-FR" sz="1050" dirty="0">
                <a:solidFill>
                  <a:schemeClr val="accent1"/>
                </a:solidFill>
              </a:rPr>
              <a:t>Après les résultats du bac, je peux aller m’inscrire dans l’établissement que j’ai choisi</a:t>
            </a:r>
          </a:p>
        </p:txBody>
      </p:sp>
      <p:sp>
        <p:nvSpPr>
          <p:cNvPr id="16" name="ZoneTexte 15"/>
          <p:cNvSpPr txBox="1"/>
          <p:nvPr/>
        </p:nvSpPr>
        <p:spPr>
          <a:xfrm>
            <a:off x="4644007" y="2767815"/>
            <a:ext cx="3744417" cy="900246"/>
          </a:xfrm>
          <a:prstGeom prst="rect">
            <a:avLst/>
          </a:prstGeom>
          <a:noFill/>
          <a:ln>
            <a:solidFill>
              <a:schemeClr val="tx1"/>
            </a:solidFill>
          </a:ln>
        </p:spPr>
        <p:txBody>
          <a:bodyPr wrap="square" rtlCol="0">
            <a:spAutoFit/>
          </a:bodyPr>
          <a:lstStyle/>
          <a:p>
            <a:r>
              <a:rPr lang="fr-FR" sz="1050" b="1" dirty="0">
                <a:solidFill>
                  <a:schemeClr val="bg1"/>
                </a:solidFill>
                <a:highlight>
                  <a:srgbClr val="34BAB5"/>
                </a:highlight>
              </a:rPr>
              <a:t>A partir du mardi 15 décembre 2026 </a:t>
            </a:r>
            <a:br>
              <a:rPr lang="fr-FR" sz="1050" dirty="0">
                <a:solidFill>
                  <a:schemeClr val="accent1"/>
                </a:solidFill>
              </a:rPr>
            </a:br>
            <a:br>
              <a:rPr lang="fr-FR" sz="1050" dirty="0">
                <a:solidFill>
                  <a:schemeClr val="accent1"/>
                </a:solidFill>
              </a:rPr>
            </a:br>
            <a:r>
              <a:rPr lang="fr-FR" sz="1050" dirty="0">
                <a:solidFill>
                  <a:schemeClr val="accent1"/>
                </a:solidFill>
              </a:rPr>
              <a:t>Début de l’</a:t>
            </a:r>
            <a:r>
              <a:rPr lang="fr-FR" sz="1050" b="1" dirty="0">
                <a:solidFill>
                  <a:schemeClr val="accent1"/>
                </a:solidFill>
              </a:rPr>
              <a:t>Accompagnement personnalisé </a:t>
            </a:r>
            <a:r>
              <a:rPr lang="fr-FR" sz="1050" dirty="0">
                <a:solidFill>
                  <a:schemeClr val="accent1"/>
                </a:solidFill>
              </a:rPr>
              <a:t>des candidats qui n’ont pas reçu de proposition d’admission par la commission d’accès à l’enseignement supérieur (CAES)</a:t>
            </a:r>
          </a:p>
        </p:txBody>
      </p:sp>
      <p:pic>
        <p:nvPicPr>
          <p:cNvPr id="17" name="Image 16"/>
          <p:cNvPicPr>
            <a:picLocks noChangeAspect="1"/>
          </p:cNvPicPr>
          <p:nvPr/>
        </p:nvPicPr>
        <p:blipFill>
          <a:blip r:embed="rId2"/>
          <a:stretch>
            <a:fillRect/>
          </a:stretch>
        </p:blipFill>
        <p:spPr>
          <a:xfrm>
            <a:off x="4788024" y="1765440"/>
            <a:ext cx="639137" cy="436961"/>
          </a:xfrm>
          <a:prstGeom prst="rect">
            <a:avLst/>
          </a:prstGeom>
        </p:spPr>
      </p:pic>
      <p:pic>
        <p:nvPicPr>
          <p:cNvPr id="18" name="Image 17"/>
          <p:cNvPicPr>
            <a:picLocks noChangeAspect="1"/>
          </p:cNvPicPr>
          <p:nvPr/>
        </p:nvPicPr>
        <p:blipFill>
          <a:blip r:embed="rId3"/>
          <a:stretch>
            <a:fillRect/>
          </a:stretch>
        </p:blipFill>
        <p:spPr>
          <a:xfrm>
            <a:off x="1043608" y="3824211"/>
            <a:ext cx="515320" cy="353362"/>
          </a:xfrm>
          <a:prstGeom prst="rect">
            <a:avLst/>
          </a:prstGeom>
        </p:spPr>
      </p:pic>
      <p:pic>
        <p:nvPicPr>
          <p:cNvPr id="14" name="Image 13">
            <a:extLst>
              <a:ext uri="{FF2B5EF4-FFF2-40B4-BE49-F238E27FC236}">
                <a16:creationId xmlns:a16="http://schemas.microsoft.com/office/drawing/2014/main" id="{696BEAD6-7175-4F6E-92F9-9A7CC944ABC3}"/>
              </a:ext>
            </a:extLst>
          </p:cNvPr>
          <p:cNvPicPr>
            <a:picLocks noChangeAspect="1"/>
          </p:cNvPicPr>
          <p:nvPr/>
        </p:nvPicPr>
        <p:blipFill>
          <a:blip r:embed="rId4"/>
          <a:stretch>
            <a:fillRect/>
          </a:stretch>
        </p:blipFill>
        <p:spPr>
          <a:xfrm>
            <a:off x="323528" y="61532"/>
            <a:ext cx="4159080" cy="612421"/>
          </a:xfrm>
          <a:prstGeom prst="rect">
            <a:avLst/>
          </a:prstGeom>
        </p:spPr>
      </p:pic>
      <p:sp>
        <p:nvSpPr>
          <p:cNvPr id="2" name="ZoneTexte 1">
            <a:extLst>
              <a:ext uri="{FF2B5EF4-FFF2-40B4-BE49-F238E27FC236}">
                <a16:creationId xmlns:a16="http://schemas.microsoft.com/office/drawing/2014/main" id="{E8A49089-62EE-4D4B-B100-7906CB83D0DC}"/>
              </a:ext>
            </a:extLst>
          </p:cNvPr>
          <p:cNvSpPr txBox="1"/>
          <p:nvPr/>
        </p:nvSpPr>
        <p:spPr>
          <a:xfrm>
            <a:off x="5571178" y="1892403"/>
            <a:ext cx="768413" cy="261610"/>
          </a:xfrm>
          <a:prstGeom prst="rect">
            <a:avLst/>
          </a:prstGeom>
          <a:noFill/>
        </p:spPr>
        <p:txBody>
          <a:bodyPr wrap="square" rtlCol="0">
            <a:spAutoFit/>
          </a:bodyPr>
          <a:lstStyle/>
          <a:p>
            <a:r>
              <a:rPr lang="fr-FR" sz="1050" b="1" dirty="0">
                <a:solidFill>
                  <a:schemeClr val="bg1"/>
                </a:solidFill>
                <a:highlight>
                  <a:srgbClr val="34BAB5"/>
                </a:highlight>
              </a:rPr>
              <a:t>Bac 2026</a:t>
            </a:r>
            <a:endParaRPr lang="fr-FR" sz="1050" dirty="0"/>
          </a:p>
        </p:txBody>
      </p:sp>
    </p:spTree>
    <p:extLst>
      <p:ext uri="{BB962C8B-B14F-4D97-AF65-F5344CB8AC3E}">
        <p14:creationId xmlns:p14="http://schemas.microsoft.com/office/powerpoint/2010/main" val="3006729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Espace réservé du contenu 2"/>
          <p:cNvSpPr>
            <a:spLocks noGrp="1"/>
          </p:cNvSpPr>
          <p:nvPr>
            <p:ph sz="quarter" idx="4294967295"/>
          </p:nvPr>
        </p:nvSpPr>
        <p:spPr>
          <a:xfrm>
            <a:off x="467544" y="607349"/>
            <a:ext cx="8204149" cy="4104456"/>
          </a:xfrm>
        </p:spPr>
        <p:txBody>
          <a:bodyPr>
            <a:normAutofit/>
          </a:bodyPr>
          <a:lstStyle/>
          <a:p>
            <a:pPr marL="171450" indent="-171450" algn="just" defTabSz="457200">
              <a:spcBef>
                <a:spcPct val="20000"/>
              </a:spcBef>
              <a:spcAft>
                <a:spcPts val="0"/>
              </a:spcAft>
              <a:buClr>
                <a:srgbClr val="FF0000"/>
              </a:buClr>
              <a:buSzPct val="100000"/>
              <a:buFont typeface="Courier New" panose="02070309020205020404" pitchFamily="49" charset="0"/>
              <a:buChar char="o"/>
            </a:pPr>
            <a:endParaRPr lang="fr-FR" sz="1400" b="1" dirty="0">
              <a:solidFill>
                <a:schemeClr val="bg1"/>
              </a:solidFill>
              <a:highlight>
                <a:srgbClr val="0000FF"/>
              </a:highlight>
            </a:endParaRPr>
          </a:p>
          <a:p>
            <a:pPr marL="171450" indent="-171450" algn="just" defTabSz="457200">
              <a:spcBef>
                <a:spcPct val="20000"/>
              </a:spcBef>
              <a:spcAft>
                <a:spcPts val="0"/>
              </a:spcAft>
              <a:buClr>
                <a:srgbClr val="34BAB5"/>
              </a:buClr>
              <a:buSzPct val="100000"/>
              <a:buFont typeface="Courier New" panose="02070309020205020404" pitchFamily="49" charset="0"/>
              <a:buChar char="o"/>
            </a:pPr>
            <a:r>
              <a:rPr lang="fr-FR" sz="1400" b="1" dirty="0">
                <a:solidFill>
                  <a:srgbClr val="FFFFFF"/>
                </a:solidFill>
                <a:highlight>
                  <a:srgbClr val="34BAB5"/>
                </a:highlight>
              </a:rPr>
              <a:t>Une offre de formation riche et diversifiée : près d’une centaine de formations supérieures proposant principalement des diplômes nationaux ou d’établissement validés par l’Etat</a:t>
            </a:r>
          </a:p>
          <a:p>
            <a:pPr algn="just" defTabSz="457200">
              <a:spcBef>
                <a:spcPct val="20000"/>
              </a:spcBef>
              <a:spcAft>
                <a:spcPts val="0"/>
              </a:spcAft>
              <a:buClr>
                <a:srgbClr val="FF0000"/>
              </a:buClr>
              <a:buSzPct val="100000"/>
              <a:tabLst>
                <a:tab pos="182563" algn="l"/>
              </a:tabLst>
            </a:pPr>
            <a:r>
              <a:rPr lang="fr-FR" sz="1400" dirty="0">
                <a:solidFill>
                  <a:schemeClr val="accent1"/>
                </a:solidFill>
              </a:rPr>
              <a:t>	</a:t>
            </a:r>
            <a:r>
              <a:rPr lang="fr-FR" sz="1200" dirty="0">
                <a:solidFill>
                  <a:schemeClr val="accent1"/>
                </a:solidFill>
              </a:rPr>
              <a:t>Des formations sous statut étudiant et des formations en alternance</a:t>
            </a:r>
          </a:p>
          <a:p>
            <a:pPr algn="just" defTabSz="457200">
              <a:spcBef>
                <a:spcPct val="20000"/>
              </a:spcBef>
              <a:spcAft>
                <a:spcPts val="0"/>
              </a:spcAft>
              <a:buClr>
                <a:srgbClr val="FF0000"/>
              </a:buClr>
              <a:buSzPct val="100000"/>
              <a:tabLst>
                <a:tab pos="182563" algn="l"/>
              </a:tabLst>
            </a:pPr>
            <a:endParaRPr lang="fr-FR" sz="1200" dirty="0">
              <a:solidFill>
                <a:schemeClr val="accent1"/>
              </a:solidFill>
            </a:endParaRPr>
          </a:p>
          <a:p>
            <a:pPr marL="171450" indent="-171450" algn="just" defTabSz="457200">
              <a:spcBef>
                <a:spcPct val="20000"/>
              </a:spcBef>
              <a:spcAft>
                <a:spcPts val="300"/>
              </a:spcAft>
              <a:buClr>
                <a:schemeClr val="accent2"/>
              </a:buClr>
              <a:buSzPct val="100000"/>
              <a:buFont typeface="Courier New" panose="02070309020205020404" pitchFamily="49" charset="0"/>
              <a:buChar char="o"/>
            </a:pPr>
            <a:r>
              <a:rPr lang="fr-FR" sz="1400" b="1" dirty="0">
                <a:solidFill>
                  <a:schemeClr val="bg1"/>
                </a:solidFill>
                <a:highlight>
                  <a:srgbClr val="34BAB5"/>
                </a:highlight>
              </a:rPr>
              <a:t>Une priorité : simplifiez vos démarches !</a:t>
            </a:r>
          </a:p>
          <a:p>
            <a:pPr marL="179388" defTabSz="457200">
              <a:spcBef>
                <a:spcPct val="20000"/>
              </a:spcBef>
              <a:spcAft>
                <a:spcPts val="300"/>
              </a:spcAft>
              <a:buClr>
                <a:srgbClr val="FF0000"/>
              </a:buClr>
              <a:buSzPct val="100000"/>
            </a:pPr>
            <a:r>
              <a:rPr lang="fr-FR" sz="1200" dirty="0">
                <a:solidFill>
                  <a:schemeClr val="accent1"/>
                </a:solidFill>
              </a:rPr>
              <a:t>Parcoursup, c’est 1 seule procédure, 1 seul dossier, 1 seul calendrier</a:t>
            </a:r>
          </a:p>
          <a:p>
            <a:pPr marL="179388" defTabSz="457200">
              <a:spcBef>
                <a:spcPct val="20000"/>
              </a:spcBef>
              <a:spcAft>
                <a:spcPts val="0"/>
              </a:spcAft>
              <a:buClr>
                <a:srgbClr val="FF0000"/>
              </a:buClr>
              <a:buSzPct val="100000"/>
            </a:pPr>
            <a:r>
              <a:rPr lang="fr-FR" sz="1200" dirty="0">
                <a:solidFill>
                  <a:schemeClr val="accent1"/>
                </a:solidFill>
              </a:rPr>
              <a:t>Parcoursup, c’est un cadre de présentation des formations unique pour </a:t>
            </a:r>
            <a:r>
              <a:rPr lang="fr-FR" sz="1200" b="1" dirty="0">
                <a:solidFill>
                  <a:schemeClr val="accent1"/>
                </a:solidFill>
              </a:rPr>
              <a:t>trouver </a:t>
            </a:r>
          </a:p>
          <a:p>
            <a:pPr marL="179388" defTabSz="457200">
              <a:spcAft>
                <a:spcPts val="300"/>
              </a:spcAft>
              <a:buClr>
                <a:srgbClr val="FF0000"/>
              </a:buClr>
              <a:buSzPct val="100000"/>
            </a:pPr>
            <a:r>
              <a:rPr lang="fr-FR" sz="1200" b="1" dirty="0">
                <a:solidFill>
                  <a:schemeClr val="accent1"/>
                </a:solidFill>
              </a:rPr>
              <a:t>rapidement les informations essentielles</a:t>
            </a:r>
            <a:r>
              <a:rPr lang="fr-FR" sz="1200" dirty="0">
                <a:solidFill>
                  <a:schemeClr val="accent1"/>
                </a:solidFill>
              </a:rPr>
              <a:t>, pour </a:t>
            </a:r>
            <a:r>
              <a:rPr lang="fr-FR" sz="1200" b="1" dirty="0">
                <a:solidFill>
                  <a:schemeClr val="accent1"/>
                </a:solidFill>
              </a:rPr>
              <a:t>connaitre les chiffres clés </a:t>
            </a:r>
            <a:r>
              <a:rPr lang="fr-FR" sz="1200" dirty="0">
                <a:solidFill>
                  <a:schemeClr val="accent1"/>
                </a:solidFill>
              </a:rPr>
              <a:t>de la session précédente</a:t>
            </a:r>
          </a:p>
          <a:p>
            <a:pPr marL="182563" lvl="0" indent="-182563" algn="just" defTabSz="457200">
              <a:spcBef>
                <a:spcPct val="20000"/>
              </a:spcBef>
              <a:spcAft>
                <a:spcPts val="0"/>
              </a:spcAft>
              <a:buClr>
                <a:srgbClr val="FF0000"/>
              </a:buClr>
              <a:buSzPct val="100000"/>
            </a:pPr>
            <a:endParaRPr lang="fr-FR" sz="800" b="1" dirty="0"/>
          </a:p>
          <a:p>
            <a:pPr marL="171450" indent="-171450" algn="just" defTabSz="457200">
              <a:spcBef>
                <a:spcPct val="20000"/>
              </a:spcBef>
              <a:spcAft>
                <a:spcPts val="0"/>
              </a:spcAft>
              <a:buClr>
                <a:srgbClr val="34BAB5"/>
              </a:buClr>
              <a:buSzPct val="100000"/>
              <a:buFont typeface="Courier New" panose="02070309020205020404" pitchFamily="49" charset="0"/>
              <a:buChar char="o"/>
            </a:pPr>
            <a:r>
              <a:rPr lang="fr-FR" sz="1400" b="1" dirty="0">
                <a:solidFill>
                  <a:schemeClr val="bg1"/>
                </a:solidFill>
                <a:highlight>
                  <a:srgbClr val="34BAB5"/>
                </a:highlight>
              </a:rPr>
              <a:t>L’accompagnement personnalisé tout au long de la procédure</a:t>
            </a:r>
          </a:p>
          <a:p>
            <a:pPr marL="179388" algn="just" defTabSz="457200">
              <a:spcBef>
                <a:spcPts val="600"/>
              </a:spcBef>
              <a:spcAft>
                <a:spcPts val="300"/>
              </a:spcAft>
              <a:buClr>
                <a:srgbClr val="FF0000"/>
              </a:buClr>
              <a:buSzPct val="100000"/>
            </a:pPr>
            <a:r>
              <a:rPr lang="fr-FR" sz="1200" b="1" dirty="0">
                <a:solidFill>
                  <a:schemeClr val="accent1"/>
                </a:solidFill>
              </a:rPr>
              <a:t>Vous n’êtes pas seuls pour réfléchir et faire vos choix </a:t>
            </a:r>
            <a:r>
              <a:rPr lang="fr-FR" sz="1200" dirty="0">
                <a:solidFill>
                  <a:schemeClr val="accent1"/>
                </a:solidFill>
              </a:rPr>
              <a:t>: vous êtes accompagnés, au lycée, via les professionnels de la plateforme, le CIO, sur les réseaux sociaux.</a:t>
            </a:r>
          </a:p>
          <a:p>
            <a:pPr marL="179388" algn="just" defTabSz="457200">
              <a:spcBef>
                <a:spcPts val="600"/>
              </a:spcBef>
              <a:spcAft>
                <a:spcPts val="300"/>
              </a:spcAft>
              <a:buClr>
                <a:srgbClr val="FF0000"/>
              </a:buClr>
              <a:buSzPct val="100000"/>
            </a:pPr>
            <a:r>
              <a:rPr lang="fr-FR" sz="1200" dirty="0">
                <a:solidFill>
                  <a:schemeClr val="accent1"/>
                </a:solidFill>
              </a:rPr>
              <a:t>Sur Parcoursup, retrouvez des quiz, vidéos, un comparateur de formation, un simulateur pour évaluer ses possibilités d’admission, un site d’entrainement à la phase d’admission</a:t>
            </a:r>
            <a:endParaRPr lang="fr-FR" sz="1600" dirty="0">
              <a:solidFill>
                <a:srgbClr val="3D566E"/>
              </a:solidFill>
              <a:cs typeface="Arial"/>
            </a:endParaRPr>
          </a:p>
        </p:txBody>
      </p:sp>
      <p:sp>
        <p:nvSpPr>
          <p:cNvPr id="6" name="Espace réservé du numéro de diapositive 5"/>
          <p:cNvSpPr>
            <a:spLocks noGrp="1"/>
          </p:cNvSpPr>
          <p:nvPr>
            <p:ph type="sldNum" sz="quarter" idx="12"/>
          </p:nvPr>
        </p:nvSpPr>
        <p:spPr>
          <a:xfrm>
            <a:off x="7596336" y="4783500"/>
            <a:ext cx="1170000" cy="360000"/>
          </a:xfrm>
        </p:spPr>
        <p:txBody>
          <a:bodyPr/>
          <a:lstStyle/>
          <a:p>
            <a:fld id="{733122C9-A0B9-462F-8757-0847AD287B63}" type="slidenum">
              <a:rPr lang="fr-FR" smtClean="0">
                <a:solidFill>
                  <a:schemeClr val="accent2"/>
                </a:solidFill>
              </a:rPr>
              <a:pPr/>
              <a:t>2</a:t>
            </a:fld>
            <a:endParaRPr lang="fr-FR" dirty="0">
              <a:solidFill>
                <a:schemeClr val="accent2"/>
              </a:solidFill>
            </a:endParaRPr>
          </a:p>
        </p:txBody>
      </p:sp>
      <p:sp>
        <p:nvSpPr>
          <p:cNvPr id="7" name="Rectangle à coins arrondis 6"/>
          <p:cNvSpPr/>
          <p:nvPr/>
        </p:nvSpPr>
        <p:spPr>
          <a:xfrm>
            <a:off x="4860032" y="195486"/>
            <a:ext cx="3811661" cy="344514"/>
          </a:xfrm>
          <a:prstGeom prst="roundRect">
            <a:avLst/>
          </a:prstGeom>
          <a:solidFill>
            <a:schemeClr val="tx1">
              <a:alpha val="69804"/>
            </a:schemeClr>
          </a:solidFill>
          <a:ln w="12700">
            <a:solidFill>
              <a:srgbClr val="2E2E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FFFF00"/>
                </a:solidFill>
              </a:rPr>
              <a:t>Des engagements au service des usagers </a:t>
            </a:r>
          </a:p>
        </p:txBody>
      </p:sp>
      <p:pic>
        <p:nvPicPr>
          <p:cNvPr id="5" name="Image 4">
            <a:extLst>
              <a:ext uri="{FF2B5EF4-FFF2-40B4-BE49-F238E27FC236}">
                <a16:creationId xmlns:a16="http://schemas.microsoft.com/office/drawing/2014/main" id="{FF868180-F698-473B-93B5-1B008ABAD304}"/>
              </a:ext>
            </a:extLst>
          </p:cNvPr>
          <p:cNvPicPr>
            <a:picLocks noChangeAspect="1"/>
          </p:cNvPicPr>
          <p:nvPr/>
        </p:nvPicPr>
        <p:blipFill>
          <a:blip r:embed="rId2"/>
          <a:stretch>
            <a:fillRect/>
          </a:stretch>
        </p:blipFill>
        <p:spPr>
          <a:xfrm>
            <a:off x="395536" y="84943"/>
            <a:ext cx="1323574" cy="591403"/>
          </a:xfrm>
          <a:prstGeom prst="rect">
            <a:avLst/>
          </a:prstGeom>
        </p:spPr>
      </p:pic>
      <p:sp>
        <p:nvSpPr>
          <p:cNvPr id="2" name="Rectangle 1">
            <a:extLst>
              <a:ext uri="{FF2B5EF4-FFF2-40B4-BE49-F238E27FC236}">
                <a16:creationId xmlns:a16="http://schemas.microsoft.com/office/drawing/2014/main" id="{A4A6B76F-1100-4B2B-A801-20715785FA9A}"/>
              </a:ext>
            </a:extLst>
          </p:cNvPr>
          <p:cNvSpPr/>
          <p:nvPr/>
        </p:nvSpPr>
        <p:spPr>
          <a:xfrm>
            <a:off x="1719110" y="84943"/>
            <a:ext cx="1196706" cy="5914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14BF61C1-C3EA-4545-AAEC-A567F869D3EC}"/>
              </a:ext>
            </a:extLst>
          </p:cNvPr>
          <p:cNvPicPr>
            <a:picLocks noChangeAspect="1"/>
          </p:cNvPicPr>
          <p:nvPr/>
        </p:nvPicPr>
        <p:blipFill>
          <a:blip r:embed="rId3"/>
          <a:stretch>
            <a:fillRect/>
          </a:stretch>
        </p:blipFill>
        <p:spPr>
          <a:xfrm>
            <a:off x="2562253" y="280389"/>
            <a:ext cx="1752377" cy="259611"/>
          </a:xfrm>
          <a:prstGeom prst="rect">
            <a:avLst/>
          </a:prstGeom>
        </p:spPr>
      </p:pic>
      <p:sp>
        <p:nvSpPr>
          <p:cNvPr id="9" name="Rectangle à coins arrondis 7">
            <a:extLst>
              <a:ext uri="{FF2B5EF4-FFF2-40B4-BE49-F238E27FC236}">
                <a16:creationId xmlns:a16="http://schemas.microsoft.com/office/drawing/2014/main" id="{4720259F-57B5-4DDA-B614-9F72EAB1F9D5}"/>
              </a:ext>
            </a:extLst>
          </p:cNvPr>
          <p:cNvSpPr/>
          <p:nvPr/>
        </p:nvSpPr>
        <p:spPr>
          <a:xfrm>
            <a:off x="467544" y="4141157"/>
            <a:ext cx="8278972" cy="394994"/>
          </a:xfrm>
          <a:prstGeom prst="roundRect">
            <a:avLst/>
          </a:prstGeom>
          <a:solidFill>
            <a:srgbClr val="4D4D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just" defTabSz="457200">
              <a:lnSpc>
                <a:spcPct val="90000"/>
              </a:lnSpc>
              <a:buSzPct val="100000"/>
            </a:pPr>
            <a:r>
              <a:rPr lang="fr-FR" sz="1050" b="1" i="1" dirty="0">
                <a:solidFill>
                  <a:srgbClr val="FFFF00"/>
                </a:solidFill>
              </a:rPr>
              <a:t>Important : </a:t>
            </a:r>
            <a:r>
              <a:rPr lang="fr-FR" sz="1050" i="1" dirty="0" err="1">
                <a:solidFill>
                  <a:schemeClr val="bg1"/>
                </a:solidFill>
              </a:rPr>
              <a:t>Parcoursup</a:t>
            </a:r>
            <a:r>
              <a:rPr lang="fr-FR" sz="1050" i="1" dirty="0">
                <a:solidFill>
                  <a:schemeClr val="bg1"/>
                </a:solidFill>
              </a:rPr>
              <a:t> ne fait jamais l’analyse des candidatures : ce sont les enseignants des formations du supérieur qui définissent les critères, examinent votre dossier, font des propositions auxquelles vous répondez. </a:t>
            </a:r>
          </a:p>
        </p:txBody>
      </p:sp>
    </p:spTree>
    <p:extLst>
      <p:ext uri="{BB962C8B-B14F-4D97-AF65-F5344CB8AC3E}">
        <p14:creationId xmlns:p14="http://schemas.microsoft.com/office/powerpoint/2010/main" val="2542471144"/>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2"/>
          <p:cNvSpPr>
            <a:spLocks noGrp="1"/>
          </p:cNvSpPr>
          <p:nvPr>
            <p:ph sz="quarter" idx="4294967295"/>
          </p:nvPr>
        </p:nvSpPr>
        <p:spPr>
          <a:xfrm>
            <a:off x="107504" y="1275606"/>
            <a:ext cx="4464495" cy="1008112"/>
          </a:xfrm>
        </p:spPr>
        <p:txBody>
          <a:bodyPr>
            <a:noAutofit/>
          </a:bodyPr>
          <a:lstStyle/>
          <a:p>
            <a:pPr lvl="1" indent="0" defTabSz="457200">
              <a:spcAft>
                <a:spcPts val="0"/>
              </a:spcAft>
              <a:buClr>
                <a:srgbClr val="FF0000"/>
              </a:buClr>
              <a:buSzPct val="100000"/>
              <a:buNone/>
            </a:pPr>
            <a:r>
              <a:rPr lang="fr-FR" sz="1100" b="1" dirty="0"/>
              <a:t>Objectif  : permettre au maximum de lycéens de recevoir des propositions rapidement.</a:t>
            </a:r>
          </a:p>
          <a:p>
            <a:pPr marL="423450" lvl="1" indent="-171450" defTabSz="457200">
              <a:spcAft>
                <a:spcPts val="0"/>
              </a:spcAft>
              <a:buClr>
                <a:srgbClr val="FF0000"/>
              </a:buClr>
              <a:buSzPct val="100000"/>
              <a:buFont typeface="Wingdings" panose="05000000000000000000" pitchFamily="2" charset="2"/>
              <a:buChar char="Ø"/>
            </a:pPr>
            <a:r>
              <a:rPr lang="fr-FR" sz="1100" dirty="0"/>
              <a:t>Classer ses vœux en fonction de ce que l’on préfère ; pas besoin de faire de stratégie, la bonne question à se poser c’est : si je suis accepté, est-ce que je vais rejoindre cette formation ?</a:t>
            </a:r>
          </a:p>
          <a:p>
            <a:pPr marL="285750" indent="-285750" defTabSz="457200">
              <a:spcBef>
                <a:spcPct val="20000"/>
              </a:spcBef>
              <a:spcAft>
                <a:spcPts val="0"/>
              </a:spcAft>
              <a:buClr>
                <a:srgbClr val="FF0000"/>
              </a:buClr>
              <a:buSzPct val="100000"/>
              <a:buFont typeface="Courier New" panose="02070309020205020404" pitchFamily="49" charset="0"/>
              <a:buChar char="o"/>
            </a:pPr>
            <a:endParaRPr lang="fr-FR" sz="1400" b="1" dirty="0">
              <a:solidFill>
                <a:schemeClr val="bg1"/>
              </a:solidFill>
              <a:highlight>
                <a:srgbClr val="0000FF"/>
              </a:highlight>
            </a:endParaRPr>
          </a:p>
        </p:txBody>
      </p:sp>
      <p:sp>
        <p:nvSpPr>
          <p:cNvPr id="6" name="Espace réservé du numéro de diapositive 5"/>
          <p:cNvSpPr>
            <a:spLocks noGrp="1"/>
          </p:cNvSpPr>
          <p:nvPr>
            <p:ph type="sldNum" sz="quarter" idx="12"/>
          </p:nvPr>
        </p:nvSpPr>
        <p:spPr>
          <a:xfrm>
            <a:off x="7596336" y="4783500"/>
            <a:ext cx="1170000" cy="360000"/>
          </a:xfrm>
        </p:spPr>
        <p:txBody>
          <a:bodyPr/>
          <a:lstStyle/>
          <a:p>
            <a:fld id="{733122C9-A0B9-462F-8757-0847AD287B63}" type="slidenum">
              <a:rPr lang="fr-FR" smtClean="0">
                <a:solidFill>
                  <a:schemeClr val="accent2">
                    <a:lumMod val="75000"/>
                  </a:schemeClr>
                </a:solidFill>
              </a:rPr>
              <a:pPr/>
              <a:t>20</a:t>
            </a:fld>
            <a:endParaRPr lang="fr-FR" dirty="0">
              <a:solidFill>
                <a:schemeClr val="accent2">
                  <a:lumMod val="75000"/>
                </a:schemeClr>
              </a:solidFill>
            </a:endParaRPr>
          </a:p>
        </p:txBody>
      </p:sp>
      <p:sp>
        <p:nvSpPr>
          <p:cNvPr id="2" name="Rectangle à coins arrondis 6">
            <a:extLst>
              <a:ext uri="{FF2B5EF4-FFF2-40B4-BE49-F238E27FC236}">
                <a16:creationId xmlns:a16="http://schemas.microsoft.com/office/drawing/2014/main" id="{4D9B403D-F714-00AA-FEC6-DBD78B8CC4BE}"/>
              </a:ext>
            </a:extLst>
          </p:cNvPr>
          <p:cNvSpPr/>
          <p:nvPr/>
        </p:nvSpPr>
        <p:spPr>
          <a:xfrm>
            <a:off x="4716016" y="195486"/>
            <a:ext cx="3960441" cy="344514"/>
          </a:xfrm>
          <a:prstGeom prst="roundRect">
            <a:avLst/>
          </a:prstGeom>
          <a:solidFill>
            <a:schemeClr val="tx1">
              <a:alpha val="69804"/>
            </a:schemeClr>
          </a:solidFill>
          <a:ln w="12700">
            <a:solidFill>
              <a:srgbClr val="2E2E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FFFF00"/>
                </a:solidFill>
              </a:rPr>
              <a:t>ZOOM sur le classement des vœux</a:t>
            </a:r>
          </a:p>
        </p:txBody>
      </p:sp>
      <p:sp>
        <p:nvSpPr>
          <p:cNvPr id="3" name="ZoneTexte 2"/>
          <p:cNvSpPr txBox="1"/>
          <p:nvPr/>
        </p:nvSpPr>
        <p:spPr>
          <a:xfrm>
            <a:off x="467544" y="2391730"/>
            <a:ext cx="4104454" cy="2052228"/>
          </a:xfrm>
          <a:prstGeom prst="rect">
            <a:avLst/>
          </a:prstGeom>
          <a:solidFill>
            <a:srgbClr val="34BAB5"/>
          </a:solidFill>
          <a:ln>
            <a:solidFill>
              <a:srgbClr val="34BAB5"/>
            </a:solidFill>
          </a:ln>
        </p:spPr>
        <p:txBody>
          <a:bodyPr wrap="square" rtlCol="0">
            <a:spAutoFit/>
          </a:bodyPr>
          <a:lstStyle/>
          <a:p>
            <a:endParaRPr lang="fr-FR" dirty="0"/>
          </a:p>
        </p:txBody>
      </p:sp>
      <p:sp>
        <p:nvSpPr>
          <p:cNvPr id="4" name="ZoneTexte 3"/>
          <p:cNvSpPr txBox="1"/>
          <p:nvPr/>
        </p:nvSpPr>
        <p:spPr>
          <a:xfrm>
            <a:off x="611560" y="2450088"/>
            <a:ext cx="3888432" cy="1831271"/>
          </a:xfrm>
          <a:prstGeom prst="rect">
            <a:avLst/>
          </a:prstGeom>
          <a:noFill/>
        </p:spPr>
        <p:txBody>
          <a:bodyPr wrap="square" rtlCol="0">
            <a:spAutoFit/>
          </a:bodyPr>
          <a:lstStyle/>
          <a:p>
            <a:r>
              <a:rPr lang="fr-FR" sz="1400" b="1" dirty="0">
                <a:solidFill>
                  <a:srgbClr val="FFFFFF"/>
                </a:solidFill>
              </a:rPr>
              <a:t>A savoir</a:t>
            </a:r>
            <a:endParaRPr lang="fr-FR" sz="1100" dirty="0">
              <a:solidFill>
                <a:srgbClr val="FFFFFF"/>
              </a:solidFill>
            </a:endParaRPr>
          </a:p>
          <a:p>
            <a:pPr marL="171450" indent="-171450">
              <a:buFont typeface="Wingdings" panose="05000000000000000000" pitchFamily="2" charset="2"/>
              <a:buChar char="q"/>
            </a:pPr>
            <a:r>
              <a:rPr lang="fr-FR" sz="1100" dirty="0">
                <a:solidFill>
                  <a:srgbClr val="FFFFFF"/>
                </a:solidFill>
              </a:rPr>
              <a:t>La proposition d’admission déjà acceptée est conservée automatiquement </a:t>
            </a:r>
          </a:p>
          <a:p>
            <a:pPr marL="171450" indent="-171450">
              <a:buFont typeface="Wingdings" panose="05000000000000000000" pitchFamily="2" charset="2"/>
              <a:buChar char="q"/>
            </a:pPr>
            <a:r>
              <a:rPr lang="fr-FR" sz="1100" dirty="0">
                <a:solidFill>
                  <a:srgbClr val="FFFFFF"/>
                </a:solidFill>
              </a:rPr>
              <a:t>Les vœux en attente non classés seront supprimés ; l’ordre des vœux classés est pris en compte à partir du 11 décembre </a:t>
            </a:r>
          </a:p>
          <a:p>
            <a:pPr marL="171450" indent="-171450">
              <a:buFont typeface="Wingdings" panose="05000000000000000000" pitchFamily="2" charset="2"/>
              <a:buChar char="q"/>
            </a:pPr>
            <a:r>
              <a:rPr lang="fr-FR" sz="1100" dirty="0">
                <a:solidFill>
                  <a:srgbClr val="FFFFFF"/>
                </a:solidFill>
              </a:rPr>
              <a:t>Les formations ne connaissent pas le classement du lycéen</a:t>
            </a:r>
          </a:p>
          <a:p>
            <a:pPr marL="171450" indent="-171450">
              <a:buFont typeface="Wingdings" panose="05000000000000000000" pitchFamily="2" charset="2"/>
              <a:buChar char="q"/>
            </a:pPr>
            <a:r>
              <a:rPr lang="fr-FR" sz="1100" dirty="0">
                <a:solidFill>
                  <a:srgbClr val="FFFFFF"/>
                </a:solidFill>
              </a:rPr>
              <a:t>Le classement ne modifie pas la place dans la liste d’attente de la formation</a:t>
            </a:r>
          </a:p>
        </p:txBody>
      </p:sp>
      <p:sp>
        <p:nvSpPr>
          <p:cNvPr id="8" name="ZoneTexte 7"/>
          <p:cNvSpPr txBox="1"/>
          <p:nvPr/>
        </p:nvSpPr>
        <p:spPr>
          <a:xfrm>
            <a:off x="240973" y="858810"/>
            <a:ext cx="8651507" cy="338554"/>
          </a:xfrm>
          <a:prstGeom prst="rect">
            <a:avLst/>
          </a:prstGeom>
          <a:noFill/>
        </p:spPr>
        <p:txBody>
          <a:bodyPr wrap="square" rtlCol="0">
            <a:spAutoFit/>
          </a:bodyPr>
          <a:lstStyle/>
          <a:p>
            <a:r>
              <a:rPr lang="fr-FR" sz="1600" b="1" dirty="0"/>
              <a:t>Entre le 7 et le 10 décembre 2026  je dois classer mes vœux « en attente »</a:t>
            </a:r>
          </a:p>
        </p:txBody>
      </p:sp>
      <p:pic>
        <p:nvPicPr>
          <p:cNvPr id="10" name="Image 9">
            <a:extLst>
              <a:ext uri="{FF2B5EF4-FFF2-40B4-BE49-F238E27FC236}">
                <a16:creationId xmlns:a16="http://schemas.microsoft.com/office/drawing/2014/main" id="{E4AA9B14-EA68-4854-9173-E279C4EDC979}"/>
              </a:ext>
            </a:extLst>
          </p:cNvPr>
          <p:cNvPicPr>
            <a:picLocks noChangeAspect="1"/>
          </p:cNvPicPr>
          <p:nvPr/>
        </p:nvPicPr>
        <p:blipFill>
          <a:blip r:embed="rId2"/>
          <a:stretch>
            <a:fillRect/>
          </a:stretch>
        </p:blipFill>
        <p:spPr>
          <a:xfrm>
            <a:off x="323528" y="61532"/>
            <a:ext cx="4159080" cy="612421"/>
          </a:xfrm>
          <a:prstGeom prst="rect">
            <a:avLst/>
          </a:prstGeom>
        </p:spPr>
      </p:pic>
      <p:pic>
        <p:nvPicPr>
          <p:cNvPr id="12" name="Image 11">
            <a:extLst>
              <a:ext uri="{FF2B5EF4-FFF2-40B4-BE49-F238E27FC236}">
                <a16:creationId xmlns:a16="http://schemas.microsoft.com/office/drawing/2014/main" id="{AEFCFCE0-252D-4874-B64A-086E76D320FE}"/>
              </a:ext>
            </a:extLst>
          </p:cNvPr>
          <p:cNvPicPr>
            <a:picLocks noChangeAspect="1"/>
          </p:cNvPicPr>
          <p:nvPr/>
        </p:nvPicPr>
        <p:blipFill>
          <a:blip r:embed="rId3"/>
          <a:srcRect/>
          <a:stretch/>
        </p:blipFill>
        <p:spPr>
          <a:xfrm>
            <a:off x="4892063" y="1275606"/>
            <a:ext cx="1819829" cy="3147814"/>
          </a:xfrm>
          <a:prstGeom prst="rect">
            <a:avLst/>
          </a:prstGeom>
        </p:spPr>
      </p:pic>
      <p:pic>
        <p:nvPicPr>
          <p:cNvPr id="14" name="Image 13">
            <a:extLst>
              <a:ext uri="{FF2B5EF4-FFF2-40B4-BE49-F238E27FC236}">
                <a16:creationId xmlns:a16="http://schemas.microsoft.com/office/drawing/2014/main" id="{DFBE5662-9A12-48E0-8904-EE2F03848695}"/>
              </a:ext>
            </a:extLst>
          </p:cNvPr>
          <p:cNvPicPr>
            <a:picLocks noChangeAspect="1"/>
          </p:cNvPicPr>
          <p:nvPr/>
        </p:nvPicPr>
        <p:blipFill>
          <a:blip r:embed="rId4"/>
          <a:srcRect/>
          <a:stretch/>
        </p:blipFill>
        <p:spPr>
          <a:xfrm>
            <a:off x="6972016" y="1197365"/>
            <a:ext cx="1879749" cy="3226056"/>
          </a:xfrm>
          <a:prstGeom prst="rect">
            <a:avLst/>
          </a:prstGeom>
        </p:spPr>
      </p:pic>
    </p:spTree>
    <p:extLst>
      <p:ext uri="{BB962C8B-B14F-4D97-AF65-F5344CB8AC3E}">
        <p14:creationId xmlns:p14="http://schemas.microsoft.com/office/powerpoint/2010/main" val="16255246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2"/>
          <p:cNvSpPr>
            <a:spLocks noGrp="1"/>
          </p:cNvSpPr>
          <p:nvPr>
            <p:ph sz="quarter" idx="4294967295"/>
          </p:nvPr>
        </p:nvSpPr>
        <p:spPr>
          <a:xfrm>
            <a:off x="251520" y="843558"/>
            <a:ext cx="8298793" cy="3816424"/>
          </a:xfrm>
        </p:spPr>
        <p:txBody>
          <a:bodyPr>
            <a:noAutofit/>
          </a:bodyPr>
          <a:lstStyle/>
          <a:p>
            <a:pPr marL="285750" indent="-285750" defTabSz="457200">
              <a:spcBef>
                <a:spcPct val="20000"/>
              </a:spcBef>
              <a:spcAft>
                <a:spcPts val="0"/>
              </a:spcAft>
              <a:buClr>
                <a:srgbClr val="FF0000"/>
              </a:buClr>
              <a:buSzPct val="100000"/>
              <a:buFont typeface="Courier New" panose="02070309020205020404" pitchFamily="49" charset="0"/>
              <a:buChar char="o"/>
            </a:pPr>
            <a:r>
              <a:rPr lang="fr-FR" sz="1400" b="1" dirty="0">
                <a:solidFill>
                  <a:schemeClr val="bg1"/>
                </a:solidFill>
                <a:highlight>
                  <a:srgbClr val="34BAB5"/>
                </a:highlight>
              </a:rPr>
              <a:t>Prendre connaissance du calendrier 2026,</a:t>
            </a:r>
            <a:r>
              <a:rPr lang="fr-FR" sz="1400" b="1" dirty="0">
                <a:solidFill>
                  <a:schemeClr val="accent1"/>
                </a:solidFill>
              </a:rPr>
              <a:t> </a:t>
            </a:r>
            <a:r>
              <a:rPr lang="fr-FR" sz="1300" dirty="0">
                <a:solidFill>
                  <a:schemeClr val="accent1"/>
                </a:solidFill>
              </a:rPr>
              <a:t>des modalités de fonctionnement de la plateforme et des vidéos tutos pour vous familiariser avec la procédure ; utilisez les outils Parcoursup pour échanger, vous exercer (Quiz ; Règles d’or ; Faq ; Site d’entrainement de la phase d’admission)</a:t>
            </a:r>
          </a:p>
          <a:p>
            <a:pPr marL="285750" lvl="0" indent="-285750" defTabSz="457200">
              <a:spcBef>
                <a:spcPct val="20000"/>
              </a:spcBef>
              <a:spcAft>
                <a:spcPts val="0"/>
              </a:spcAft>
              <a:buClr>
                <a:srgbClr val="FF0000"/>
              </a:buClr>
              <a:buSzPct val="100000"/>
              <a:buFont typeface="Courier New" panose="02070309020205020404" pitchFamily="49" charset="0"/>
              <a:buChar char="o"/>
            </a:pPr>
            <a:endParaRPr lang="fr-FR" sz="1000" b="1" dirty="0"/>
          </a:p>
          <a:p>
            <a:pPr marL="285750" indent="-285750" defTabSz="457200">
              <a:spcBef>
                <a:spcPct val="20000"/>
              </a:spcBef>
              <a:spcAft>
                <a:spcPts val="0"/>
              </a:spcAft>
              <a:buClr>
                <a:srgbClr val="FF0000"/>
              </a:buClr>
              <a:buSzPct val="100000"/>
              <a:buFont typeface="Courier New" panose="02070309020205020404" pitchFamily="49" charset="0"/>
              <a:buChar char="o"/>
            </a:pPr>
            <a:r>
              <a:rPr lang="fr-FR" sz="1400" b="1" dirty="0">
                <a:solidFill>
                  <a:schemeClr val="bg1"/>
                </a:solidFill>
                <a:highlight>
                  <a:srgbClr val="34BAB5"/>
                </a:highlight>
              </a:rPr>
              <a:t>Anticipez, n’attendez pas la dernière minute pour préparer votre projet d’orientation </a:t>
            </a:r>
            <a:r>
              <a:rPr lang="fr-FR" sz="1400" dirty="0">
                <a:solidFill>
                  <a:schemeClr val="accent1"/>
                </a:solidFill>
              </a:rPr>
              <a:t>: </a:t>
            </a:r>
            <a:r>
              <a:rPr lang="fr-FR" sz="1300" dirty="0">
                <a:solidFill>
                  <a:schemeClr val="accent1"/>
                </a:solidFill>
              </a:rPr>
              <a:t>anticipez au lycée (Avenir(s) ; possibilité d’ouvrir un compte Parcoursup dès la 2</a:t>
            </a:r>
            <a:r>
              <a:rPr lang="fr-FR" sz="1300" baseline="30000" dirty="0">
                <a:solidFill>
                  <a:schemeClr val="accent1"/>
                </a:solidFill>
              </a:rPr>
              <a:t>nde</a:t>
            </a:r>
            <a:r>
              <a:rPr lang="fr-FR" sz="1300" dirty="0">
                <a:solidFill>
                  <a:schemeClr val="accent1"/>
                </a:solidFill>
              </a:rPr>
              <a:t>) pour construire votre projet d’orientation progressivement, explorez la carte des formations, consultez les fiches des formations</a:t>
            </a:r>
          </a:p>
          <a:p>
            <a:pPr marL="285750" indent="-285750" defTabSz="457200">
              <a:spcBef>
                <a:spcPct val="20000"/>
              </a:spcBef>
              <a:spcAft>
                <a:spcPts val="0"/>
              </a:spcAft>
              <a:buClr>
                <a:srgbClr val="FF0000"/>
              </a:buClr>
              <a:buSzPct val="100000"/>
              <a:buFont typeface="Courier New" panose="02070309020205020404" pitchFamily="49" charset="0"/>
              <a:buChar char="o"/>
            </a:pPr>
            <a:endParaRPr lang="fr-FR" sz="1000" b="1" dirty="0">
              <a:solidFill>
                <a:schemeClr val="accent1"/>
              </a:solidFill>
            </a:endParaRPr>
          </a:p>
          <a:p>
            <a:pPr marL="285750" indent="-285750" defTabSz="457200">
              <a:spcBef>
                <a:spcPct val="20000"/>
              </a:spcBef>
              <a:spcAft>
                <a:spcPts val="0"/>
              </a:spcAft>
              <a:buClr>
                <a:srgbClr val="FF0000"/>
              </a:buClr>
              <a:buSzPct val="100000"/>
              <a:buFont typeface="Courier New" panose="02070309020205020404" pitchFamily="49" charset="0"/>
              <a:buChar char="o"/>
            </a:pPr>
            <a:r>
              <a:rPr lang="fr-FR" sz="1400" b="1" dirty="0">
                <a:solidFill>
                  <a:schemeClr val="bg1"/>
                </a:solidFill>
                <a:highlight>
                  <a:srgbClr val="34BAB5"/>
                </a:highlight>
              </a:rPr>
              <a:t>Faites les vœux pour des formations qui vous intéressent, ne vous autocensurez pas, pensez à diversifier vos vœux et évitez de ne formuler qu’un seul vœu</a:t>
            </a:r>
          </a:p>
          <a:p>
            <a:pPr lvl="0" defTabSz="457200">
              <a:spcBef>
                <a:spcPct val="20000"/>
              </a:spcBef>
              <a:spcAft>
                <a:spcPts val="0"/>
              </a:spcAft>
              <a:buClr>
                <a:srgbClr val="FF0000"/>
              </a:buClr>
              <a:buSzPct val="100000"/>
            </a:pPr>
            <a:endParaRPr lang="fr-FR" sz="1000" b="1" dirty="0"/>
          </a:p>
          <a:p>
            <a:pPr marL="285750" indent="-285750" algn="just" defTabSz="457200">
              <a:spcBef>
                <a:spcPct val="20000"/>
              </a:spcBef>
              <a:spcAft>
                <a:spcPts val="0"/>
              </a:spcAft>
              <a:buClr>
                <a:srgbClr val="FF0000"/>
              </a:buClr>
              <a:buSzPct val="100000"/>
              <a:buFont typeface="Courier New" panose="02070309020205020404" pitchFamily="49" charset="0"/>
              <a:buChar char="o"/>
            </a:pPr>
            <a:r>
              <a:rPr lang="fr-FR" sz="1400" b="1" dirty="0">
                <a:solidFill>
                  <a:schemeClr val="bg1"/>
                </a:solidFill>
                <a:highlight>
                  <a:srgbClr val="34BAB5"/>
                </a:highlight>
              </a:rPr>
              <a:t>Ne restez pas seuls avec vos questions </a:t>
            </a:r>
            <a:r>
              <a:rPr lang="fr-FR" sz="1400" dirty="0">
                <a:solidFill>
                  <a:schemeClr val="accent1"/>
                </a:solidFill>
              </a:rPr>
              <a:t>: </a:t>
            </a:r>
            <a:r>
              <a:rPr lang="fr-FR" sz="1300" dirty="0">
                <a:solidFill>
                  <a:schemeClr val="accent1"/>
                </a:solidFill>
              </a:rPr>
              <a:t>échangez au lycée et profiter des rencontres avec les enseignants et étudiants du supérieur : journées portes ouvertes, étudiants ambassadeurs</a:t>
            </a:r>
          </a:p>
          <a:p>
            <a:pPr marL="285750" indent="-285750" defTabSz="457200">
              <a:spcBef>
                <a:spcPct val="20000"/>
              </a:spcBef>
              <a:spcAft>
                <a:spcPts val="0"/>
              </a:spcAft>
              <a:buClr>
                <a:srgbClr val="FF0000"/>
              </a:buClr>
              <a:buSzPct val="100000"/>
              <a:buFont typeface="Courier New" panose="02070309020205020404" pitchFamily="49" charset="0"/>
              <a:buChar char="o"/>
            </a:pPr>
            <a:endParaRPr lang="fr-FR" sz="1000" b="1" dirty="0">
              <a:solidFill>
                <a:schemeClr val="accent1"/>
              </a:solidFill>
            </a:endParaRPr>
          </a:p>
          <a:p>
            <a:pPr marL="285750" indent="-285750" algn="just" defTabSz="457200">
              <a:spcBef>
                <a:spcPct val="20000"/>
              </a:spcBef>
              <a:spcAft>
                <a:spcPts val="0"/>
              </a:spcAft>
              <a:buClr>
                <a:srgbClr val="FF0000"/>
              </a:buClr>
              <a:buSzPct val="100000"/>
              <a:buFont typeface="Courier New" panose="02070309020205020404" pitchFamily="49" charset="0"/>
              <a:buChar char="o"/>
            </a:pPr>
            <a:r>
              <a:rPr lang="fr-FR" sz="1400" b="1" dirty="0">
                <a:solidFill>
                  <a:schemeClr val="bg1"/>
                </a:solidFill>
                <a:highlight>
                  <a:srgbClr val="34BAB5"/>
                </a:highlight>
              </a:rPr>
              <a:t>Préparez vous à choisir</a:t>
            </a:r>
            <a:r>
              <a:rPr lang="fr-FR" sz="1400" dirty="0">
                <a:solidFill>
                  <a:schemeClr val="accent1"/>
                </a:solidFill>
              </a:rPr>
              <a:t>: </a:t>
            </a:r>
            <a:r>
              <a:rPr lang="fr-FR" sz="1300" dirty="0">
                <a:solidFill>
                  <a:schemeClr val="accent1"/>
                </a:solidFill>
              </a:rPr>
              <a:t>la phase d’admission va vite, vous devrez répondre aux propositions … alors préparez-vous à faire un choix.. </a:t>
            </a:r>
          </a:p>
          <a:p>
            <a:pPr marL="269875" algn="just" defTabSz="457200">
              <a:spcBef>
                <a:spcPts val="600"/>
              </a:spcBef>
              <a:spcAft>
                <a:spcPts val="0"/>
              </a:spcAft>
              <a:buClr>
                <a:srgbClr val="FF0000"/>
              </a:buClr>
              <a:buSzPct val="100000"/>
            </a:pPr>
            <a:r>
              <a:rPr lang="fr-FR" sz="1300" b="1" dirty="0">
                <a:solidFill>
                  <a:schemeClr val="accent1"/>
                </a:solidFill>
              </a:rPr>
              <a:t>Mais rassurez-vous, Parcoursup n’est qu’une première étape</a:t>
            </a:r>
            <a:r>
              <a:rPr lang="fr-FR" sz="1300" dirty="0">
                <a:solidFill>
                  <a:schemeClr val="accent1"/>
                </a:solidFill>
              </a:rPr>
              <a:t>… </a:t>
            </a:r>
            <a:r>
              <a:rPr lang="fr-FR" sz="1300" b="1" dirty="0">
                <a:solidFill>
                  <a:schemeClr val="accent1"/>
                </a:solidFill>
              </a:rPr>
              <a:t>vous avez le droit de vous réorienter !</a:t>
            </a:r>
          </a:p>
          <a:p>
            <a:pPr marL="285750" indent="-285750" defTabSz="457200">
              <a:spcBef>
                <a:spcPct val="20000"/>
              </a:spcBef>
              <a:spcAft>
                <a:spcPts val="0"/>
              </a:spcAft>
              <a:buClr>
                <a:srgbClr val="FF0000"/>
              </a:buClr>
              <a:buSzPct val="100000"/>
              <a:buFont typeface="Courier New" panose="02070309020205020404" pitchFamily="49" charset="0"/>
              <a:buChar char="o"/>
            </a:pPr>
            <a:endParaRPr lang="fr-FR" sz="1400" b="1" dirty="0">
              <a:solidFill>
                <a:schemeClr val="bg1"/>
              </a:solidFill>
              <a:highlight>
                <a:srgbClr val="0000FF"/>
              </a:highlight>
            </a:endParaRPr>
          </a:p>
        </p:txBody>
      </p:sp>
      <p:sp>
        <p:nvSpPr>
          <p:cNvPr id="6" name="Espace réservé du numéro de diapositive 5"/>
          <p:cNvSpPr>
            <a:spLocks noGrp="1"/>
          </p:cNvSpPr>
          <p:nvPr>
            <p:ph type="sldNum" sz="quarter" idx="12"/>
          </p:nvPr>
        </p:nvSpPr>
        <p:spPr>
          <a:xfrm>
            <a:off x="7596336" y="4783500"/>
            <a:ext cx="1170000" cy="360000"/>
          </a:xfrm>
        </p:spPr>
        <p:txBody>
          <a:bodyPr/>
          <a:lstStyle/>
          <a:p>
            <a:fld id="{733122C9-A0B9-462F-8757-0847AD287B63}" type="slidenum">
              <a:rPr lang="fr-FR" smtClean="0">
                <a:solidFill>
                  <a:schemeClr val="accent2">
                    <a:lumMod val="75000"/>
                  </a:schemeClr>
                </a:solidFill>
              </a:rPr>
              <a:pPr/>
              <a:t>21</a:t>
            </a:fld>
            <a:endParaRPr lang="fr-FR" dirty="0">
              <a:solidFill>
                <a:schemeClr val="accent2">
                  <a:lumMod val="75000"/>
                </a:schemeClr>
              </a:solidFill>
            </a:endParaRPr>
          </a:p>
        </p:txBody>
      </p:sp>
      <p:sp>
        <p:nvSpPr>
          <p:cNvPr id="2" name="Rectangle à coins arrondis 6">
            <a:extLst>
              <a:ext uri="{FF2B5EF4-FFF2-40B4-BE49-F238E27FC236}">
                <a16:creationId xmlns:a16="http://schemas.microsoft.com/office/drawing/2014/main" id="{4D9B403D-F714-00AA-FEC6-DBD78B8CC4BE}"/>
              </a:ext>
            </a:extLst>
          </p:cNvPr>
          <p:cNvSpPr/>
          <p:nvPr/>
        </p:nvSpPr>
        <p:spPr>
          <a:xfrm>
            <a:off x="4716016" y="128508"/>
            <a:ext cx="3960441" cy="478467"/>
          </a:xfrm>
          <a:prstGeom prst="roundRect">
            <a:avLst/>
          </a:prstGeom>
          <a:solidFill>
            <a:schemeClr val="tx1">
              <a:alpha val="69804"/>
            </a:schemeClr>
          </a:solidFill>
          <a:ln w="12700">
            <a:solidFill>
              <a:srgbClr val="2E2E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FFFF00"/>
                </a:solidFill>
              </a:rPr>
              <a:t>5 conseils pour aborder sereinement Parcoursup</a:t>
            </a:r>
          </a:p>
        </p:txBody>
      </p:sp>
      <p:pic>
        <p:nvPicPr>
          <p:cNvPr id="5" name="Image 4">
            <a:extLst>
              <a:ext uri="{FF2B5EF4-FFF2-40B4-BE49-F238E27FC236}">
                <a16:creationId xmlns:a16="http://schemas.microsoft.com/office/drawing/2014/main" id="{29738AB8-313F-4778-8D4D-05DECB61B117}"/>
              </a:ext>
            </a:extLst>
          </p:cNvPr>
          <p:cNvPicPr>
            <a:picLocks noChangeAspect="1"/>
          </p:cNvPicPr>
          <p:nvPr/>
        </p:nvPicPr>
        <p:blipFill>
          <a:blip r:embed="rId2"/>
          <a:stretch>
            <a:fillRect/>
          </a:stretch>
        </p:blipFill>
        <p:spPr>
          <a:xfrm>
            <a:off x="323528" y="61532"/>
            <a:ext cx="4159080" cy="612421"/>
          </a:xfrm>
          <a:prstGeom prst="rect">
            <a:avLst/>
          </a:prstGeom>
        </p:spPr>
      </p:pic>
    </p:spTree>
    <p:extLst>
      <p:ext uri="{BB962C8B-B14F-4D97-AF65-F5344CB8AC3E}">
        <p14:creationId xmlns:p14="http://schemas.microsoft.com/office/powerpoint/2010/main" val="10919587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4294967295"/>
          </p:nvPr>
        </p:nvSpPr>
        <p:spPr>
          <a:xfrm>
            <a:off x="365833" y="1707654"/>
            <a:ext cx="8298792" cy="3024336"/>
          </a:xfrm>
        </p:spPr>
        <p:txBody>
          <a:bodyPr>
            <a:normAutofit/>
          </a:bodyPr>
          <a:lstStyle/>
          <a:p>
            <a:pPr marL="285750" lvl="0" indent="-285750" defTabSz="457200">
              <a:spcBef>
                <a:spcPct val="20000"/>
              </a:spcBef>
              <a:spcAft>
                <a:spcPts val="0"/>
              </a:spcAft>
              <a:buClr>
                <a:srgbClr val="FF0000"/>
              </a:buClr>
              <a:buSzPct val="100000"/>
              <a:buFont typeface="Courier New" panose="02070309020205020404" pitchFamily="49" charset="0"/>
              <a:buChar char="o"/>
            </a:pPr>
            <a:r>
              <a:rPr lang="fr-FR" sz="1400" b="1" dirty="0">
                <a:solidFill>
                  <a:schemeClr val="bg1"/>
                </a:solidFill>
                <a:highlight>
                  <a:srgbClr val="34BAB5"/>
                </a:highlight>
              </a:rPr>
              <a:t>Le numéro d’accompagnement par le CIO </a:t>
            </a:r>
            <a:r>
              <a:rPr lang="fr-FR" sz="2000" dirty="0">
                <a:solidFill>
                  <a:schemeClr val="accent1"/>
                </a:solidFill>
              </a:rPr>
              <a:t>:  </a:t>
            </a:r>
            <a:r>
              <a:rPr lang="fr-FR" sz="2000" b="1" dirty="0">
                <a:solidFill>
                  <a:schemeClr val="accent1"/>
                </a:solidFill>
              </a:rPr>
              <a:t>26 61 66</a:t>
            </a:r>
            <a:br>
              <a:rPr lang="fr-FR" sz="2000" b="1" dirty="0">
                <a:solidFill>
                  <a:schemeClr val="accent1"/>
                </a:solidFill>
              </a:rPr>
            </a:br>
            <a:br>
              <a:rPr lang="fr-FR" sz="1200" i="1" dirty="0">
                <a:solidFill>
                  <a:schemeClr val="accent1"/>
                </a:solidFill>
              </a:rPr>
            </a:br>
            <a:endParaRPr lang="fr-FR" sz="1200" i="1" dirty="0">
              <a:solidFill>
                <a:schemeClr val="accent1"/>
              </a:solidFill>
            </a:endParaRPr>
          </a:p>
          <a:p>
            <a:pPr marL="285750" lvl="0" indent="-285750" defTabSz="457200">
              <a:spcBef>
                <a:spcPct val="20000"/>
              </a:spcBef>
              <a:spcAft>
                <a:spcPts val="0"/>
              </a:spcAft>
              <a:buClr>
                <a:srgbClr val="FF0000"/>
              </a:buClr>
              <a:buSzPct val="100000"/>
              <a:buFont typeface="Courier New" panose="02070309020205020404" pitchFamily="49" charset="0"/>
              <a:buChar char="o"/>
            </a:pPr>
            <a:r>
              <a:rPr lang="fr-FR" sz="1400" b="1" dirty="0">
                <a:solidFill>
                  <a:schemeClr val="bg1"/>
                </a:solidFill>
                <a:highlight>
                  <a:srgbClr val="34BAB5"/>
                </a:highlight>
              </a:rPr>
              <a:t> La messagerie contact</a:t>
            </a:r>
            <a:r>
              <a:rPr lang="fr-FR" sz="1400" b="1" dirty="0">
                <a:solidFill>
                  <a:schemeClr val="bg1"/>
                </a:solidFill>
              </a:rPr>
              <a:t> </a:t>
            </a:r>
            <a:r>
              <a:rPr lang="fr-FR" sz="1600" dirty="0">
                <a:solidFill>
                  <a:schemeClr val="accent1"/>
                </a:solidFill>
              </a:rPr>
              <a:t>depuis le dossier </a:t>
            </a:r>
            <a:r>
              <a:rPr lang="fr-FR" sz="1600" dirty="0" err="1">
                <a:solidFill>
                  <a:schemeClr val="accent1"/>
                </a:solidFill>
              </a:rPr>
              <a:t>Parcoursup</a:t>
            </a:r>
            <a:r>
              <a:rPr lang="fr-FR" sz="1600" dirty="0">
                <a:solidFill>
                  <a:schemeClr val="accent1"/>
                </a:solidFill>
              </a:rPr>
              <a:t> Nouvelle-Calédonie</a:t>
            </a:r>
            <a:br>
              <a:rPr lang="fr-FR" sz="1600" dirty="0">
                <a:solidFill>
                  <a:schemeClr val="accent1"/>
                </a:solidFill>
              </a:rPr>
            </a:br>
            <a:endParaRPr lang="fr-FR" sz="1600" dirty="0">
              <a:solidFill>
                <a:schemeClr val="accent1"/>
              </a:solidFill>
            </a:endParaRPr>
          </a:p>
          <a:p>
            <a:pPr marL="285750" lvl="0" indent="-285750" defTabSz="457200">
              <a:spcBef>
                <a:spcPct val="20000"/>
              </a:spcBef>
              <a:spcAft>
                <a:spcPts val="0"/>
              </a:spcAft>
              <a:buClr>
                <a:srgbClr val="FF0000"/>
              </a:buClr>
              <a:buSzPct val="100000"/>
              <a:buFont typeface="Courier New" panose="02070309020205020404" pitchFamily="49" charset="0"/>
              <a:buChar char="o"/>
            </a:pPr>
            <a:r>
              <a:rPr lang="fr-FR" sz="1400" b="1" dirty="0">
                <a:solidFill>
                  <a:schemeClr val="bg1"/>
                </a:solidFill>
                <a:highlight>
                  <a:srgbClr val="34BAB5"/>
                </a:highlight>
              </a:rPr>
              <a:t>Les réseaux sociaux (Instagram, X, Facebook)</a:t>
            </a:r>
            <a:r>
              <a:rPr lang="fr-FR" sz="1600" dirty="0">
                <a:solidFill>
                  <a:schemeClr val="accent1"/>
                </a:solidFill>
              </a:rPr>
              <a:t> pour suivre l’actualité de Parcoursup et recevoir des conseils</a:t>
            </a:r>
          </a:p>
          <a:p>
            <a:pPr defTabSz="457200">
              <a:spcBef>
                <a:spcPct val="20000"/>
              </a:spcBef>
              <a:spcAft>
                <a:spcPts val="0"/>
              </a:spcAft>
              <a:buClr>
                <a:srgbClr val="FF0000"/>
              </a:buClr>
              <a:buSzPct val="100000"/>
            </a:pPr>
            <a:endParaRPr lang="fr-FR" sz="1600" dirty="0">
              <a:solidFill>
                <a:schemeClr val="accent1"/>
              </a:solidFill>
            </a:endParaRPr>
          </a:p>
          <a:p>
            <a:pPr marL="285750" lvl="0" indent="-285750" defTabSz="457200">
              <a:spcBef>
                <a:spcPct val="20000"/>
              </a:spcBef>
              <a:spcAft>
                <a:spcPts val="0"/>
              </a:spcAft>
              <a:buClr>
                <a:srgbClr val="FF0000"/>
              </a:buClr>
              <a:buSzPct val="100000"/>
              <a:buFont typeface="Courier New" panose="02070309020205020404" pitchFamily="49" charset="0"/>
              <a:buChar char="o"/>
            </a:pPr>
            <a:r>
              <a:rPr lang="fr-FR" sz="1400" b="1" dirty="0">
                <a:solidFill>
                  <a:schemeClr val="bg1"/>
                </a:solidFill>
                <a:highlight>
                  <a:srgbClr val="34BAB5"/>
                </a:highlight>
              </a:rPr>
              <a:t>Des tutos vidéos, des quiz et une FAQ très riche (avec un moteur de recherche intégré)</a:t>
            </a:r>
            <a:br>
              <a:rPr lang="fr-FR" sz="1600" b="1" dirty="0">
                <a:solidFill>
                  <a:schemeClr val="accent1"/>
                </a:solidFill>
                <a:highlight>
                  <a:srgbClr val="34BAB5"/>
                </a:highlight>
              </a:rPr>
            </a:br>
            <a:endParaRPr lang="fr-FR" sz="1600" b="1" dirty="0">
              <a:solidFill>
                <a:schemeClr val="accent1"/>
              </a:solidFill>
              <a:highlight>
                <a:srgbClr val="34BAB5"/>
              </a:highlight>
            </a:endParaRPr>
          </a:p>
          <a:p>
            <a:pPr marL="285750" lvl="0" indent="-285750" defTabSz="457200">
              <a:spcBef>
                <a:spcPct val="20000"/>
              </a:spcBef>
              <a:spcAft>
                <a:spcPts val="0"/>
              </a:spcAft>
              <a:buClr>
                <a:srgbClr val="FF0000"/>
              </a:buClr>
              <a:buSzPct val="100000"/>
              <a:buFont typeface="Courier New" panose="02070309020205020404" pitchFamily="49" charset="0"/>
              <a:buChar char="o"/>
            </a:pPr>
            <a:r>
              <a:rPr lang="fr-FR" sz="1400" b="1" dirty="0">
                <a:solidFill>
                  <a:schemeClr val="bg1"/>
                </a:solidFill>
                <a:highlight>
                  <a:srgbClr val="34BAB5"/>
                </a:highlight>
              </a:rPr>
              <a:t>Un site d’entrainement </a:t>
            </a:r>
            <a:r>
              <a:rPr lang="fr-FR" sz="1600" dirty="0">
                <a:solidFill>
                  <a:schemeClr val="accent1"/>
                </a:solidFill>
              </a:rPr>
              <a:t>pour vous préparer à la phase d’admission</a:t>
            </a:r>
          </a:p>
        </p:txBody>
      </p:sp>
      <p:sp>
        <p:nvSpPr>
          <p:cNvPr id="6" name="Espace réservé du numéro de diapositive 5"/>
          <p:cNvSpPr>
            <a:spLocks noGrp="1"/>
          </p:cNvSpPr>
          <p:nvPr>
            <p:ph type="sldNum" sz="quarter" idx="12"/>
          </p:nvPr>
        </p:nvSpPr>
        <p:spPr>
          <a:xfrm>
            <a:off x="7596336" y="4783500"/>
            <a:ext cx="1170000" cy="360000"/>
          </a:xfrm>
        </p:spPr>
        <p:txBody>
          <a:bodyPr/>
          <a:lstStyle/>
          <a:p>
            <a:fld id="{733122C9-A0B9-462F-8757-0847AD287B63}" type="slidenum">
              <a:rPr lang="fr-FR" smtClean="0">
                <a:solidFill>
                  <a:schemeClr val="accent2">
                    <a:lumMod val="75000"/>
                  </a:schemeClr>
                </a:solidFill>
              </a:rPr>
              <a:pPr/>
              <a:t>22</a:t>
            </a:fld>
            <a:endParaRPr lang="fr-FR" dirty="0">
              <a:solidFill>
                <a:schemeClr val="accent2">
                  <a:lumMod val="75000"/>
                </a:schemeClr>
              </a:solidFill>
            </a:endParaRPr>
          </a:p>
        </p:txBody>
      </p:sp>
      <p:sp>
        <p:nvSpPr>
          <p:cNvPr id="2" name="Titre 1">
            <a:extLst>
              <a:ext uri="{FF2B5EF4-FFF2-40B4-BE49-F238E27FC236}">
                <a16:creationId xmlns:a16="http://schemas.microsoft.com/office/drawing/2014/main" id="{A5461032-1F5C-ACC1-87D6-C7839507DA50}"/>
              </a:ext>
            </a:extLst>
          </p:cNvPr>
          <p:cNvSpPr>
            <a:spLocks noGrp="1"/>
          </p:cNvSpPr>
          <p:nvPr>
            <p:ph type="title"/>
          </p:nvPr>
        </p:nvSpPr>
        <p:spPr>
          <a:xfrm>
            <a:off x="455713" y="915566"/>
            <a:ext cx="8208912" cy="663637"/>
          </a:xfrm>
        </p:spPr>
        <p:txBody>
          <a:bodyPr/>
          <a:lstStyle/>
          <a:p>
            <a:r>
              <a:rPr lang="fr-FR" sz="2200" dirty="0">
                <a:solidFill>
                  <a:schemeClr val="accent2">
                    <a:lumMod val="75000"/>
                  </a:schemeClr>
                </a:solidFill>
              </a:rPr>
              <a:t>Des services pour vous aider et répondre à vos questions tout au long de la procédure</a:t>
            </a:r>
          </a:p>
        </p:txBody>
      </p:sp>
      <p:pic>
        <p:nvPicPr>
          <p:cNvPr id="5" name="Image 4">
            <a:extLst>
              <a:ext uri="{FF2B5EF4-FFF2-40B4-BE49-F238E27FC236}">
                <a16:creationId xmlns:a16="http://schemas.microsoft.com/office/drawing/2014/main" id="{DEE6BDC5-3968-4E62-A0F4-4066BAC3DB87}"/>
              </a:ext>
            </a:extLst>
          </p:cNvPr>
          <p:cNvPicPr>
            <a:picLocks noChangeAspect="1"/>
          </p:cNvPicPr>
          <p:nvPr/>
        </p:nvPicPr>
        <p:blipFill>
          <a:blip r:embed="rId2"/>
          <a:stretch>
            <a:fillRect/>
          </a:stretch>
        </p:blipFill>
        <p:spPr>
          <a:xfrm>
            <a:off x="323528" y="61532"/>
            <a:ext cx="4159080" cy="612421"/>
          </a:xfrm>
          <a:prstGeom prst="rect">
            <a:avLst/>
          </a:prstGeom>
        </p:spPr>
      </p:pic>
    </p:spTree>
    <p:extLst>
      <p:ext uri="{BB962C8B-B14F-4D97-AF65-F5344CB8AC3E}">
        <p14:creationId xmlns:p14="http://schemas.microsoft.com/office/powerpoint/2010/main" val="17378280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4294967295"/>
          </p:nvPr>
        </p:nvSpPr>
        <p:spPr>
          <a:xfrm>
            <a:off x="323528" y="1355355"/>
            <a:ext cx="8208912" cy="3687894"/>
          </a:xfrm>
        </p:spPr>
        <p:txBody>
          <a:bodyPr>
            <a:noAutofit/>
          </a:bodyPr>
          <a:lstStyle/>
          <a:p>
            <a:pPr marL="285750" indent="-285750">
              <a:buFont typeface="Courier New" panose="02070309020205020404" pitchFamily="49" charset="0"/>
              <a:buChar char="o"/>
            </a:pPr>
            <a:r>
              <a:rPr lang="fr-FR" sz="1400" b="1" dirty="0">
                <a:solidFill>
                  <a:schemeClr val="bg1"/>
                </a:solidFill>
                <a:highlight>
                  <a:srgbClr val="34BAB5"/>
                </a:highlight>
              </a:rPr>
              <a:t>Bourse sur critères sociaux </a:t>
            </a:r>
            <a:r>
              <a:rPr lang="fr-FR" sz="1400" dirty="0">
                <a:solidFill>
                  <a:schemeClr val="accent1"/>
                </a:solidFill>
              </a:rPr>
              <a:t>: vous pouvez faire une demande de bourse en créant votre dossier social étudiant (DSE) entre le </a:t>
            </a:r>
            <a:r>
              <a:rPr lang="fr-FR" sz="1400" b="1" dirty="0">
                <a:solidFill>
                  <a:schemeClr val="accent1"/>
                </a:solidFill>
              </a:rPr>
              <a:t>1</a:t>
            </a:r>
            <a:r>
              <a:rPr lang="fr-FR" sz="1400" b="1" baseline="30000" dirty="0">
                <a:solidFill>
                  <a:schemeClr val="accent1"/>
                </a:solidFill>
              </a:rPr>
              <a:t>er</a:t>
            </a:r>
            <a:r>
              <a:rPr lang="fr-FR" sz="1400" b="1" dirty="0">
                <a:solidFill>
                  <a:schemeClr val="accent1"/>
                </a:solidFill>
              </a:rPr>
              <a:t> août 2026 et le 31 octobre 2026 </a:t>
            </a:r>
            <a:r>
              <a:rPr lang="fr-FR" sz="1400" dirty="0">
                <a:solidFill>
                  <a:schemeClr val="accent1"/>
                </a:solidFill>
              </a:rPr>
              <a:t>via le portail </a:t>
            </a:r>
            <a:r>
              <a:rPr lang="fr-FR" sz="1400" dirty="0">
                <a:solidFill>
                  <a:schemeClr val="accent2"/>
                </a:solidFill>
                <a:hlinkClick r:id="rId2">
                  <a:extLst>
                    <a:ext uri="{A12FA001-AC4F-418D-AE19-62706E023703}">
                      <ahyp:hlinkClr xmlns:ahyp="http://schemas.microsoft.com/office/drawing/2018/hyperlinkcolor" val="tx"/>
                    </a:ext>
                  </a:extLst>
                </a:hlinkClick>
              </a:rPr>
              <a:t>messervices.etudiant.gouv.fr</a:t>
            </a:r>
            <a:r>
              <a:rPr lang="fr-FR" sz="1400" dirty="0">
                <a:solidFill>
                  <a:schemeClr val="accent2"/>
                </a:solidFill>
              </a:rPr>
              <a:t> </a:t>
            </a:r>
            <a:r>
              <a:rPr lang="fr-FR" sz="1400" dirty="0">
                <a:solidFill>
                  <a:schemeClr val="accent1"/>
                </a:solidFill>
              </a:rPr>
              <a:t>. </a:t>
            </a:r>
          </a:p>
          <a:p>
            <a:pPr marL="269875"/>
            <a:r>
              <a:rPr lang="fr-FR" sz="1400" dirty="0">
                <a:solidFill>
                  <a:schemeClr val="accent1"/>
                </a:solidFill>
              </a:rPr>
              <a:t>Vous pouvez calculer vos droits à la bourse via </a:t>
            </a:r>
            <a:r>
              <a:rPr lang="fr-FR" sz="1400" dirty="0">
                <a:solidFill>
                  <a:schemeClr val="accent2"/>
                </a:solidFill>
                <a:hlinkClick r:id="rId3">
                  <a:extLst>
                    <a:ext uri="{A12FA001-AC4F-418D-AE19-62706E023703}">
                      <ahyp:hlinkClr xmlns:ahyp="http://schemas.microsoft.com/office/drawing/2018/hyperlinkcolor" val="tx"/>
                    </a:ext>
                  </a:extLst>
                </a:hlinkClick>
              </a:rPr>
              <a:t>lescrous.fr/nos-services/simulateur-de-bourse</a:t>
            </a:r>
            <a:r>
              <a:rPr lang="fr-FR" sz="1400" dirty="0">
                <a:solidFill>
                  <a:schemeClr val="accent2"/>
                </a:solidFill>
              </a:rPr>
              <a:t> </a:t>
            </a:r>
            <a:br>
              <a:rPr lang="fr-FR" sz="1400" dirty="0">
                <a:solidFill>
                  <a:schemeClr val="accent1"/>
                </a:solidFill>
              </a:rPr>
            </a:br>
            <a:endParaRPr lang="fr-FR" sz="1400" dirty="0">
              <a:solidFill>
                <a:schemeClr val="accent1"/>
              </a:solidFill>
            </a:endParaRPr>
          </a:p>
          <a:p>
            <a:pPr marL="285750" indent="-285750">
              <a:buFont typeface="Courier New" panose="02070309020205020404" pitchFamily="49" charset="0"/>
              <a:buChar char="o"/>
            </a:pPr>
            <a:r>
              <a:rPr lang="fr-FR" sz="1400" b="1" dirty="0">
                <a:solidFill>
                  <a:schemeClr val="bg1"/>
                </a:solidFill>
                <a:highlight>
                  <a:srgbClr val="34BAB5"/>
                </a:highlight>
              </a:rPr>
              <a:t>Bourses complémentaire des provinces </a:t>
            </a:r>
            <a:r>
              <a:rPr lang="fr-FR" sz="1400" dirty="0">
                <a:solidFill>
                  <a:schemeClr val="accent1"/>
                </a:solidFill>
              </a:rPr>
              <a:t>:</a:t>
            </a:r>
          </a:p>
          <a:p>
            <a:pPr marL="717750" lvl="2" indent="-285750"/>
            <a:r>
              <a:rPr lang="fr-FR" sz="1200" dirty="0">
                <a:solidFill>
                  <a:schemeClr val="accent2"/>
                </a:solidFill>
                <a:hlinkClick r:id="rId4">
                  <a:extLst>
                    <a:ext uri="{A12FA001-AC4F-418D-AE19-62706E023703}">
                      <ahyp:hlinkClr xmlns:ahyp="http://schemas.microsoft.com/office/drawing/2018/hyperlinkcolor" val="tx"/>
                    </a:ext>
                  </a:extLst>
                </a:hlinkClick>
              </a:rPr>
              <a:t>Province des îles Loyauté</a:t>
            </a:r>
            <a:r>
              <a:rPr lang="fr-FR" sz="1200" dirty="0">
                <a:solidFill>
                  <a:schemeClr val="accent1"/>
                </a:solidFill>
              </a:rPr>
              <a:t> : dossier à compléter du 1</a:t>
            </a:r>
            <a:r>
              <a:rPr lang="fr-FR" sz="1200" baseline="30000" dirty="0">
                <a:solidFill>
                  <a:schemeClr val="accent1"/>
                </a:solidFill>
              </a:rPr>
              <a:t>er</a:t>
            </a:r>
            <a:r>
              <a:rPr lang="fr-FR" sz="1200" dirty="0">
                <a:solidFill>
                  <a:schemeClr val="accent1"/>
                </a:solidFill>
              </a:rPr>
              <a:t> juillet au 30 septembre 2026</a:t>
            </a:r>
          </a:p>
          <a:p>
            <a:pPr marL="717750" lvl="2" indent="-285750"/>
            <a:r>
              <a:rPr lang="fr-FR" sz="1200" dirty="0">
                <a:solidFill>
                  <a:schemeClr val="accent2"/>
                </a:solidFill>
                <a:hlinkClick r:id="rId5">
                  <a:extLst>
                    <a:ext uri="{A12FA001-AC4F-418D-AE19-62706E023703}">
                      <ahyp:hlinkClr xmlns:ahyp="http://schemas.microsoft.com/office/drawing/2018/hyperlinkcolor" val="tx"/>
                    </a:ext>
                  </a:extLst>
                </a:hlinkClick>
              </a:rPr>
              <a:t>Province Nord </a:t>
            </a:r>
            <a:r>
              <a:rPr lang="fr-FR" sz="1200" dirty="0">
                <a:solidFill>
                  <a:schemeClr val="accent1"/>
                </a:solidFill>
              </a:rPr>
              <a:t>: dossier à compléter du 1</a:t>
            </a:r>
            <a:r>
              <a:rPr lang="fr-FR" sz="1200" baseline="30000" dirty="0">
                <a:solidFill>
                  <a:schemeClr val="accent1"/>
                </a:solidFill>
              </a:rPr>
              <a:t>er</a:t>
            </a:r>
            <a:r>
              <a:rPr lang="fr-FR" sz="1200" dirty="0">
                <a:solidFill>
                  <a:schemeClr val="accent1"/>
                </a:solidFill>
              </a:rPr>
              <a:t> juillet au 31 octobre 2026</a:t>
            </a:r>
          </a:p>
          <a:p>
            <a:pPr marL="717750" lvl="2" indent="-285750"/>
            <a:r>
              <a:rPr lang="fr-FR" sz="1200" dirty="0">
                <a:solidFill>
                  <a:schemeClr val="accent2"/>
                </a:solidFill>
                <a:hlinkClick r:id="rId6">
                  <a:extLst>
                    <a:ext uri="{A12FA001-AC4F-418D-AE19-62706E023703}">
                      <ahyp:hlinkClr xmlns:ahyp="http://schemas.microsoft.com/office/drawing/2018/hyperlinkcolor" val="tx"/>
                    </a:ext>
                  </a:extLst>
                </a:hlinkClick>
              </a:rPr>
              <a:t>Province Sud </a:t>
            </a:r>
            <a:r>
              <a:rPr lang="fr-FR" sz="1200" dirty="0">
                <a:solidFill>
                  <a:schemeClr val="accent1"/>
                </a:solidFill>
              </a:rPr>
              <a:t>: dossier à compléter du 1</a:t>
            </a:r>
            <a:r>
              <a:rPr lang="fr-FR" sz="1200" baseline="30000" dirty="0">
                <a:solidFill>
                  <a:schemeClr val="accent1"/>
                </a:solidFill>
              </a:rPr>
              <a:t>er</a:t>
            </a:r>
            <a:r>
              <a:rPr lang="fr-FR" sz="1200" dirty="0">
                <a:solidFill>
                  <a:schemeClr val="accent1"/>
                </a:solidFill>
              </a:rPr>
              <a:t> septembre au 30 septembre 2026</a:t>
            </a:r>
          </a:p>
          <a:p>
            <a:pPr marL="285750" indent="-285750">
              <a:buFont typeface="Courier New" panose="02070309020205020404" pitchFamily="49" charset="0"/>
              <a:buChar char="o"/>
            </a:pPr>
            <a:endParaRPr lang="fr-FR" sz="1400" b="1" dirty="0">
              <a:solidFill>
                <a:schemeClr val="accent1"/>
              </a:solidFill>
              <a:highlight>
                <a:srgbClr val="0000FF"/>
              </a:highlight>
            </a:endParaRPr>
          </a:p>
          <a:p>
            <a:pPr marL="285750" indent="-285750">
              <a:buFont typeface="Courier New" panose="02070309020205020404" pitchFamily="49" charset="0"/>
              <a:buChar char="o"/>
            </a:pPr>
            <a:r>
              <a:rPr lang="fr-FR" sz="1400" b="1" dirty="0">
                <a:solidFill>
                  <a:schemeClr val="bg1"/>
                </a:solidFill>
                <a:highlight>
                  <a:srgbClr val="34BAB5"/>
                </a:highlight>
              </a:rPr>
              <a:t>Logement en résidence universitaire </a:t>
            </a:r>
            <a:r>
              <a:rPr lang="fr-FR" sz="1400" dirty="0">
                <a:solidFill>
                  <a:schemeClr val="accent1"/>
                </a:solidFill>
              </a:rPr>
              <a:t>: </a:t>
            </a:r>
            <a:r>
              <a:rPr lang="fr-FR" sz="1400" dirty="0">
                <a:solidFill>
                  <a:schemeClr val="accent2"/>
                </a:solidFill>
                <a:hlinkClick r:id="rId7">
                  <a:extLst>
                    <a:ext uri="{A12FA001-AC4F-418D-AE19-62706E023703}">
                      <ahyp:hlinkClr xmlns:ahyp="http://schemas.microsoft.com/office/drawing/2018/hyperlinkcolor" val="tx"/>
                    </a:ext>
                  </a:extLst>
                </a:hlinkClick>
              </a:rPr>
              <a:t>maison de l’étudiant</a:t>
            </a:r>
            <a:endParaRPr lang="fr-FR" sz="1400" dirty="0">
              <a:solidFill>
                <a:schemeClr val="accent2"/>
              </a:solidFill>
            </a:endParaRPr>
          </a:p>
          <a:p>
            <a:pPr marL="285750" indent="-285750">
              <a:buFont typeface="Courier New" panose="02070309020205020404" pitchFamily="49" charset="0"/>
              <a:buChar char="o"/>
            </a:pPr>
            <a:r>
              <a:rPr lang="fr-FR" sz="1400" dirty="0">
                <a:solidFill>
                  <a:schemeClr val="accent1"/>
                </a:solidFill>
              </a:rPr>
              <a:t>Dossier à compléter entre le </a:t>
            </a:r>
            <a:r>
              <a:rPr lang="fr-FR" sz="1400" b="1" dirty="0">
                <a:solidFill>
                  <a:schemeClr val="accent1"/>
                </a:solidFill>
              </a:rPr>
              <a:t>1</a:t>
            </a:r>
            <a:r>
              <a:rPr lang="fr-FR" sz="1400" b="1" baseline="30000" dirty="0">
                <a:solidFill>
                  <a:schemeClr val="accent1"/>
                </a:solidFill>
              </a:rPr>
              <a:t>er</a:t>
            </a:r>
            <a:r>
              <a:rPr lang="fr-FR" sz="1400" b="1" dirty="0">
                <a:solidFill>
                  <a:schemeClr val="accent1"/>
                </a:solidFill>
              </a:rPr>
              <a:t> août et le 31 octobre 2026</a:t>
            </a:r>
          </a:p>
          <a:p>
            <a:br>
              <a:rPr lang="fr-FR" sz="1400" dirty="0">
                <a:solidFill>
                  <a:schemeClr val="accent1"/>
                </a:solidFill>
              </a:rPr>
            </a:br>
            <a:endParaRPr lang="fr-FR" sz="1400" dirty="0">
              <a:solidFill>
                <a:schemeClr val="accent1"/>
              </a:solidFill>
            </a:endParaRPr>
          </a:p>
        </p:txBody>
      </p:sp>
      <p:sp>
        <p:nvSpPr>
          <p:cNvPr id="6" name="Espace réservé du numéro de diapositive 5"/>
          <p:cNvSpPr>
            <a:spLocks noGrp="1"/>
          </p:cNvSpPr>
          <p:nvPr>
            <p:ph type="sldNum" sz="quarter" idx="12"/>
          </p:nvPr>
        </p:nvSpPr>
        <p:spPr>
          <a:xfrm>
            <a:off x="7596336" y="4783500"/>
            <a:ext cx="1170000" cy="360000"/>
          </a:xfrm>
        </p:spPr>
        <p:txBody>
          <a:bodyPr/>
          <a:lstStyle/>
          <a:p>
            <a:fld id="{733122C9-A0B9-462F-8757-0847AD287B63}" type="slidenum">
              <a:rPr lang="fr-FR" smtClean="0">
                <a:solidFill>
                  <a:schemeClr val="accent2">
                    <a:lumMod val="75000"/>
                  </a:schemeClr>
                </a:solidFill>
              </a:rPr>
              <a:pPr/>
              <a:t>23</a:t>
            </a:fld>
            <a:endParaRPr lang="fr-FR" dirty="0">
              <a:solidFill>
                <a:schemeClr val="accent2">
                  <a:lumMod val="75000"/>
                </a:schemeClr>
              </a:solidFill>
            </a:endParaRPr>
          </a:p>
        </p:txBody>
      </p:sp>
      <p:sp>
        <p:nvSpPr>
          <p:cNvPr id="2" name="Titre 1">
            <a:extLst>
              <a:ext uri="{FF2B5EF4-FFF2-40B4-BE49-F238E27FC236}">
                <a16:creationId xmlns:a16="http://schemas.microsoft.com/office/drawing/2014/main" id="{A5461032-1F5C-ACC1-87D6-C7839507DA50}"/>
              </a:ext>
            </a:extLst>
          </p:cNvPr>
          <p:cNvSpPr>
            <a:spLocks noGrp="1"/>
          </p:cNvSpPr>
          <p:nvPr>
            <p:ph type="title"/>
          </p:nvPr>
        </p:nvSpPr>
        <p:spPr>
          <a:xfrm>
            <a:off x="512485" y="907804"/>
            <a:ext cx="8208912" cy="360000"/>
          </a:xfrm>
        </p:spPr>
        <p:txBody>
          <a:bodyPr/>
          <a:lstStyle/>
          <a:p>
            <a:r>
              <a:rPr lang="fr-FR" sz="2200" dirty="0"/>
              <a:t>Pensez aussi à préparer votre future vie d’étudiant(e)</a:t>
            </a:r>
          </a:p>
        </p:txBody>
      </p:sp>
      <p:pic>
        <p:nvPicPr>
          <p:cNvPr id="5" name="Image 4">
            <a:extLst>
              <a:ext uri="{FF2B5EF4-FFF2-40B4-BE49-F238E27FC236}">
                <a16:creationId xmlns:a16="http://schemas.microsoft.com/office/drawing/2014/main" id="{282F172F-36E1-475F-86BD-0EBCFCD42F1B}"/>
              </a:ext>
            </a:extLst>
          </p:cNvPr>
          <p:cNvPicPr>
            <a:picLocks noChangeAspect="1"/>
          </p:cNvPicPr>
          <p:nvPr/>
        </p:nvPicPr>
        <p:blipFill>
          <a:blip r:embed="rId8"/>
          <a:stretch>
            <a:fillRect/>
          </a:stretch>
        </p:blipFill>
        <p:spPr>
          <a:xfrm>
            <a:off x="323528" y="61532"/>
            <a:ext cx="4159080" cy="612421"/>
          </a:xfrm>
          <a:prstGeom prst="rect">
            <a:avLst/>
          </a:prstGeom>
        </p:spPr>
      </p:pic>
    </p:spTree>
    <p:extLst>
      <p:ext uri="{BB962C8B-B14F-4D97-AF65-F5344CB8AC3E}">
        <p14:creationId xmlns:p14="http://schemas.microsoft.com/office/powerpoint/2010/main" val="37029268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4"/>
          </p:nvPr>
        </p:nvSpPr>
        <p:spPr>
          <a:xfrm>
            <a:off x="342336" y="978695"/>
            <a:ext cx="8424000" cy="3550444"/>
          </a:xfrm>
        </p:spPr>
        <p:txBody>
          <a:bodyPr/>
          <a:lstStyle/>
          <a:p>
            <a:pPr defTabSz="457189">
              <a:spcBef>
                <a:spcPct val="20000"/>
              </a:spcBef>
              <a:buClr>
                <a:srgbClr val="FF0000"/>
              </a:buClr>
              <a:buSzPct val="100000"/>
            </a:pPr>
            <a:endParaRPr lang="fr-FR" sz="500" dirty="0">
              <a:solidFill>
                <a:srgbClr val="3D566E"/>
              </a:solidFill>
            </a:endParaRPr>
          </a:p>
          <a:p>
            <a:pPr marL="177796" indent="-177796" defTabSz="457189">
              <a:spcBef>
                <a:spcPct val="20000"/>
              </a:spcBef>
              <a:buClr>
                <a:srgbClr val="34BAB5"/>
              </a:buClr>
              <a:buSzPct val="100000"/>
              <a:buFont typeface="Lucida Grande"/>
              <a:buChar char="&gt;"/>
            </a:pPr>
            <a:r>
              <a:rPr lang="fr-FR" sz="1500" b="1" dirty="0">
                <a:solidFill>
                  <a:schemeClr val="accent2"/>
                </a:solidFill>
              </a:rPr>
              <a:t>La messagerie contact </a:t>
            </a:r>
            <a:r>
              <a:rPr lang="fr-FR" sz="1500" dirty="0">
                <a:solidFill>
                  <a:schemeClr val="tx2"/>
                </a:solidFill>
              </a:rPr>
              <a:t>depuis le dossier candidat</a:t>
            </a:r>
          </a:p>
          <a:p>
            <a:pPr marL="177796" indent="-177796" defTabSz="457189">
              <a:spcBef>
                <a:spcPct val="20000"/>
              </a:spcBef>
              <a:buClr>
                <a:srgbClr val="34BAB5"/>
              </a:buClr>
              <a:buSzPct val="100000"/>
              <a:buFont typeface="Lucida Grande"/>
              <a:buChar char="&gt;"/>
            </a:pPr>
            <a:r>
              <a:rPr lang="fr-FR" sz="1500" b="1" dirty="0">
                <a:solidFill>
                  <a:schemeClr val="accent2"/>
                </a:solidFill>
              </a:rPr>
              <a:t>Le centre d’information et d’orientation </a:t>
            </a:r>
            <a:r>
              <a:rPr lang="fr-FR" sz="1500" dirty="0">
                <a:solidFill>
                  <a:schemeClr val="accent2"/>
                </a:solidFill>
              </a:rPr>
              <a:t>:</a:t>
            </a:r>
          </a:p>
          <a:p>
            <a:pPr algn="ctr" defTabSz="457189">
              <a:spcBef>
                <a:spcPct val="20000"/>
              </a:spcBef>
              <a:buClr>
                <a:srgbClr val="FF0000"/>
              </a:buClr>
              <a:buSzPct val="100000"/>
            </a:pPr>
            <a:r>
              <a:rPr lang="fr-FR" sz="1500" dirty="0"/>
              <a:t>Avec ou sans rendez-vous</a:t>
            </a:r>
          </a:p>
          <a:p>
            <a:pPr algn="ctr" defTabSz="457189">
              <a:spcBef>
                <a:spcPct val="20000"/>
              </a:spcBef>
              <a:buClr>
                <a:srgbClr val="FF0000"/>
              </a:buClr>
              <a:buSzPct val="100000"/>
            </a:pPr>
            <a:r>
              <a:rPr lang="fr-FR" sz="1500" b="1" dirty="0"/>
              <a:t>CIO de Nouméa</a:t>
            </a:r>
            <a:r>
              <a:rPr lang="fr-FR" sz="1500" dirty="0"/>
              <a:t> : 10, rue Georges </a:t>
            </a:r>
            <a:r>
              <a:rPr lang="fr-FR" sz="1500" dirty="0" err="1"/>
              <a:t>Baudoux</a:t>
            </a:r>
            <a:r>
              <a:rPr lang="fr-FR" sz="1500" dirty="0"/>
              <a:t> – 26.61.66</a:t>
            </a:r>
            <a:br>
              <a:rPr lang="fr-FR" sz="1500" dirty="0"/>
            </a:br>
            <a:r>
              <a:rPr lang="fr-FR" sz="1500" dirty="0">
                <a:solidFill>
                  <a:schemeClr val="accent2"/>
                </a:solidFill>
                <a:hlinkClick r:id="rId2">
                  <a:extLst>
                    <a:ext uri="{A12FA001-AC4F-418D-AE19-62706E023703}">
                      <ahyp:hlinkClr xmlns:ahyp="http://schemas.microsoft.com/office/drawing/2018/hyperlinkcolor" val="tx"/>
                    </a:ext>
                  </a:extLst>
                </a:hlinkClick>
              </a:rPr>
              <a:t>cio@ac-noumea.nc</a:t>
            </a:r>
            <a:r>
              <a:rPr lang="fr-FR" sz="1500" dirty="0">
                <a:solidFill>
                  <a:schemeClr val="accent2"/>
                </a:solidFill>
              </a:rPr>
              <a:t> </a:t>
            </a:r>
          </a:p>
          <a:p>
            <a:pPr algn="ctr" defTabSz="457189">
              <a:spcBef>
                <a:spcPct val="20000"/>
              </a:spcBef>
              <a:buClr>
                <a:srgbClr val="FF0000"/>
              </a:buClr>
              <a:buSzPct val="100000"/>
            </a:pPr>
            <a:br>
              <a:rPr lang="fr-FR" sz="1500" dirty="0"/>
            </a:br>
            <a:r>
              <a:rPr lang="fr-FR" sz="1500" b="1" dirty="0"/>
              <a:t>Antenne CIO de La Foa </a:t>
            </a:r>
            <a:r>
              <a:rPr lang="fr-FR" sz="1500" dirty="0"/>
              <a:t>: collège de La Foa – 44.33.04</a:t>
            </a:r>
            <a:br>
              <a:rPr lang="fr-FR" sz="1500" dirty="0"/>
            </a:br>
            <a:r>
              <a:rPr lang="fr-FR" sz="1500" b="1" dirty="0"/>
              <a:t>Antenne CIO de Koné </a:t>
            </a:r>
            <a:r>
              <a:rPr lang="fr-FR" sz="1500" dirty="0"/>
              <a:t>: campus de </a:t>
            </a:r>
            <a:r>
              <a:rPr lang="fr-FR" sz="1500" dirty="0" err="1"/>
              <a:t>Baco</a:t>
            </a:r>
            <a:r>
              <a:rPr lang="fr-FR" sz="1500" dirty="0"/>
              <a:t> – 29.07.00</a:t>
            </a:r>
            <a:br>
              <a:rPr lang="fr-FR" sz="1500" dirty="0"/>
            </a:br>
            <a:r>
              <a:rPr lang="fr-FR" sz="1500" b="1" dirty="0"/>
              <a:t>Antenne CIO de </a:t>
            </a:r>
            <a:r>
              <a:rPr lang="fr-FR" sz="1500" b="1" dirty="0" err="1"/>
              <a:t>Poindimié</a:t>
            </a:r>
            <a:r>
              <a:rPr lang="fr-FR" sz="1500" b="1" dirty="0"/>
              <a:t> </a:t>
            </a:r>
            <a:r>
              <a:rPr lang="fr-FR" sz="1500" dirty="0"/>
              <a:t>: lycée Antoine </a:t>
            </a:r>
            <a:r>
              <a:rPr lang="fr-FR" sz="1500" dirty="0" err="1"/>
              <a:t>Kela</a:t>
            </a:r>
            <a:r>
              <a:rPr lang="fr-FR" sz="1500" dirty="0"/>
              <a:t> – 42.73.62</a:t>
            </a:r>
            <a:br>
              <a:rPr lang="fr-FR" sz="1500" dirty="0"/>
            </a:br>
            <a:r>
              <a:rPr lang="fr-FR" sz="1500" b="1" dirty="0"/>
              <a:t>Prise en charge des établissements des Iles Loyauté </a:t>
            </a:r>
            <a:r>
              <a:rPr lang="fr-FR" sz="1500" dirty="0"/>
              <a:t>: CIO de Nouméa – 26.61.66</a:t>
            </a:r>
            <a:endParaRPr lang="fr-FR" sz="1200" dirty="0"/>
          </a:p>
          <a:p>
            <a:pPr defTabSz="457189">
              <a:spcBef>
                <a:spcPct val="20000"/>
              </a:spcBef>
              <a:buClr>
                <a:srgbClr val="FF0000"/>
              </a:buClr>
              <a:buSzPct val="100000"/>
            </a:pPr>
            <a:endParaRPr lang="fr-FR" sz="500" dirty="0">
              <a:solidFill>
                <a:srgbClr val="3D566E"/>
              </a:solidFill>
            </a:endParaRPr>
          </a:p>
          <a:p>
            <a:pPr marL="177796" indent="-177796" defTabSz="457189">
              <a:spcBef>
                <a:spcPct val="20000"/>
              </a:spcBef>
              <a:buClr>
                <a:srgbClr val="34BAB5"/>
              </a:buClr>
              <a:buSzPct val="100000"/>
              <a:buFont typeface="Lucida Grande"/>
              <a:buChar char="&gt;"/>
            </a:pPr>
            <a:r>
              <a:rPr lang="fr-FR" sz="1500" b="1" dirty="0">
                <a:solidFill>
                  <a:srgbClr val="F28E65"/>
                </a:solidFill>
              </a:rPr>
              <a:t> </a:t>
            </a:r>
            <a:r>
              <a:rPr lang="fr-FR" sz="1500" b="1" dirty="0">
                <a:solidFill>
                  <a:schemeClr val="accent2"/>
                </a:solidFill>
              </a:rPr>
              <a:t>Les réseaux sociaux pour suivre l’actualité de Parcoursup et recevoir des conseils</a:t>
            </a:r>
            <a:r>
              <a:rPr lang="fr-FR" sz="1800" b="1" dirty="0">
                <a:solidFill>
                  <a:schemeClr val="accent2"/>
                </a:solidFill>
              </a:rPr>
              <a:t> </a:t>
            </a:r>
          </a:p>
          <a:p>
            <a:pPr defTabSz="457189">
              <a:spcBef>
                <a:spcPct val="20000"/>
              </a:spcBef>
              <a:buClr>
                <a:srgbClr val="FF0000"/>
              </a:buClr>
              <a:buSzPct val="100000"/>
            </a:pPr>
            <a:endParaRPr lang="fr-FR" dirty="0"/>
          </a:p>
        </p:txBody>
      </p:sp>
      <p:sp>
        <p:nvSpPr>
          <p:cNvPr id="6" name="Espace réservé du numéro de diapositive 5"/>
          <p:cNvSpPr>
            <a:spLocks noGrp="1"/>
          </p:cNvSpPr>
          <p:nvPr>
            <p:ph type="sldNum" sz="quarter" idx="12"/>
          </p:nvPr>
        </p:nvSpPr>
        <p:spPr/>
        <p:txBody>
          <a:bodyPr/>
          <a:lstStyle/>
          <a:p>
            <a:fld id="{733122C9-A0B9-462F-8757-0847AD287B63}" type="slidenum">
              <a:rPr lang="fr-FR" smtClean="0">
                <a:solidFill>
                  <a:srgbClr val="008260"/>
                </a:solidFill>
              </a:rPr>
              <a:pPr/>
              <a:t>24</a:t>
            </a:fld>
            <a:endParaRPr lang="fr-FR" dirty="0">
              <a:solidFill>
                <a:srgbClr val="008260"/>
              </a:solidFill>
            </a:endParaRPr>
          </a:p>
        </p:txBody>
      </p:sp>
      <p:sp>
        <p:nvSpPr>
          <p:cNvPr id="12" name="Rectangle à coins arrondis 11"/>
          <p:cNvSpPr/>
          <p:nvPr/>
        </p:nvSpPr>
        <p:spPr>
          <a:xfrm>
            <a:off x="4932040" y="119619"/>
            <a:ext cx="3834296" cy="540000"/>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rgbClr val="FFFF00"/>
                </a:solidFill>
              </a:rPr>
              <a:t>Des services pour vous informer et répondre à vos questions</a:t>
            </a:r>
          </a:p>
        </p:txBody>
      </p:sp>
      <p:pic>
        <p:nvPicPr>
          <p:cNvPr id="7" name="Image 6">
            <a:extLst>
              <a:ext uri="{FF2B5EF4-FFF2-40B4-BE49-F238E27FC236}">
                <a16:creationId xmlns:a16="http://schemas.microsoft.com/office/drawing/2014/main" id="{417044C7-5B94-4DB2-BD57-5EFF0E3F130C}"/>
              </a:ext>
            </a:extLst>
          </p:cNvPr>
          <p:cNvPicPr>
            <a:picLocks noChangeAspect="1"/>
          </p:cNvPicPr>
          <p:nvPr/>
        </p:nvPicPr>
        <p:blipFill>
          <a:blip r:embed="rId3"/>
          <a:stretch>
            <a:fillRect/>
          </a:stretch>
        </p:blipFill>
        <p:spPr>
          <a:xfrm>
            <a:off x="323528" y="124367"/>
            <a:ext cx="4159080" cy="612421"/>
          </a:xfrm>
          <a:prstGeom prst="rect">
            <a:avLst/>
          </a:prstGeom>
        </p:spPr>
      </p:pic>
    </p:spTree>
    <p:extLst>
      <p:ext uri="{BB962C8B-B14F-4D97-AF65-F5344CB8AC3E}">
        <p14:creationId xmlns:p14="http://schemas.microsoft.com/office/powerpoint/2010/main" val="773800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4294967295"/>
          </p:nvPr>
        </p:nvSpPr>
        <p:spPr>
          <a:xfrm>
            <a:off x="467544" y="915566"/>
            <a:ext cx="8204149" cy="3744416"/>
          </a:xfrm>
        </p:spPr>
        <p:txBody>
          <a:bodyPr>
            <a:normAutofit fontScale="77500" lnSpcReduction="20000"/>
          </a:bodyPr>
          <a:lstStyle/>
          <a:p>
            <a:pPr marL="171450" indent="-171450" algn="just" defTabSz="457200">
              <a:spcBef>
                <a:spcPct val="20000"/>
              </a:spcBef>
              <a:spcAft>
                <a:spcPts val="0"/>
              </a:spcAft>
              <a:buClr>
                <a:srgbClr val="FF0000"/>
              </a:buClr>
              <a:buSzPct val="100000"/>
              <a:buFont typeface="Courier New" panose="02070309020205020404" pitchFamily="49" charset="0"/>
              <a:buChar char="o"/>
            </a:pPr>
            <a:endParaRPr lang="fr-FR" sz="1500" b="1" dirty="0">
              <a:solidFill>
                <a:schemeClr val="bg1"/>
              </a:solidFill>
              <a:highlight>
                <a:srgbClr val="0000FF"/>
              </a:highlight>
            </a:endParaRPr>
          </a:p>
          <a:p>
            <a:pPr algn="just" defTabSz="457200">
              <a:spcBef>
                <a:spcPct val="20000"/>
              </a:spcBef>
              <a:spcAft>
                <a:spcPts val="600"/>
              </a:spcAft>
              <a:buClr>
                <a:srgbClr val="34BAB5"/>
              </a:buClr>
              <a:buSzPct val="100000"/>
            </a:pPr>
            <a:r>
              <a:rPr lang="fr-FR" sz="2100" b="1" dirty="0" err="1">
                <a:solidFill>
                  <a:schemeClr val="bg1"/>
                </a:solidFill>
                <a:highlight>
                  <a:srgbClr val="34BAB5"/>
                </a:highlight>
              </a:rPr>
              <a:t>Parcoursup</a:t>
            </a:r>
            <a:r>
              <a:rPr lang="fr-FR" sz="2100" b="1" dirty="0">
                <a:solidFill>
                  <a:schemeClr val="bg1"/>
                </a:solidFill>
                <a:highlight>
                  <a:srgbClr val="34BAB5"/>
                </a:highlight>
              </a:rPr>
              <a:t> vous permet de choisir librement les formations qui vous intéressent</a:t>
            </a:r>
          </a:p>
          <a:p>
            <a:pPr marL="285750" indent="-285750" algn="just" defTabSz="457200">
              <a:spcBef>
                <a:spcPts val="600"/>
              </a:spcBef>
              <a:spcAft>
                <a:spcPts val="0"/>
              </a:spcAft>
              <a:buClr>
                <a:schemeClr val="tx2"/>
              </a:buClr>
              <a:buSzPct val="100000"/>
              <a:buFont typeface="Wingdings" panose="05000000000000000000" pitchFamily="2" charset="2"/>
              <a:buChar char="§"/>
            </a:pPr>
            <a:r>
              <a:rPr lang="fr-FR" sz="1500" dirty="0" err="1">
                <a:solidFill>
                  <a:schemeClr val="accent1"/>
                </a:solidFill>
              </a:rPr>
              <a:t>Parcoursup</a:t>
            </a:r>
            <a:r>
              <a:rPr lang="fr-FR" sz="1500" dirty="0">
                <a:solidFill>
                  <a:schemeClr val="accent1"/>
                </a:solidFill>
              </a:rPr>
              <a:t> vous aide à </a:t>
            </a:r>
            <a:r>
              <a:rPr lang="fr-FR" sz="1500" b="1" dirty="0">
                <a:solidFill>
                  <a:schemeClr val="accent1"/>
                </a:solidFill>
              </a:rPr>
              <a:t>anticiper : comparer les formations entre elles</a:t>
            </a:r>
            <a:r>
              <a:rPr lang="fr-FR" sz="1500" dirty="0">
                <a:solidFill>
                  <a:schemeClr val="accent1"/>
                </a:solidFill>
              </a:rPr>
              <a:t>, </a:t>
            </a:r>
            <a:r>
              <a:rPr lang="fr-FR" sz="1500" b="1" dirty="0">
                <a:solidFill>
                  <a:schemeClr val="accent1"/>
                </a:solidFill>
              </a:rPr>
              <a:t>évaluer vos possibilités d’admission</a:t>
            </a:r>
            <a:r>
              <a:rPr lang="fr-FR" sz="1500" dirty="0">
                <a:solidFill>
                  <a:schemeClr val="accent1"/>
                </a:solidFill>
              </a:rPr>
              <a:t>, </a:t>
            </a:r>
            <a:r>
              <a:rPr lang="fr-FR" sz="1500" b="1" dirty="0">
                <a:solidFill>
                  <a:schemeClr val="accent1"/>
                </a:solidFill>
              </a:rPr>
              <a:t>participer aux journées portes ouvertes</a:t>
            </a:r>
            <a:r>
              <a:rPr lang="fr-FR" sz="1500" dirty="0">
                <a:solidFill>
                  <a:schemeClr val="accent1"/>
                </a:solidFill>
              </a:rPr>
              <a:t> (JPO) pour échanger avec des étudiants et des  enseignants</a:t>
            </a:r>
          </a:p>
          <a:p>
            <a:pPr marL="285750" indent="-285750" algn="just" defTabSz="457200">
              <a:spcBef>
                <a:spcPts val="600"/>
              </a:spcBef>
              <a:spcAft>
                <a:spcPts val="600"/>
              </a:spcAft>
              <a:buClr>
                <a:schemeClr val="tx2"/>
              </a:buClr>
              <a:buSzPct val="100000"/>
              <a:buFont typeface="Wingdings" panose="05000000000000000000" pitchFamily="2" charset="2"/>
              <a:buChar char="§"/>
            </a:pPr>
            <a:r>
              <a:rPr lang="fr-FR" sz="1500" dirty="0">
                <a:solidFill>
                  <a:schemeClr val="accent1"/>
                </a:solidFill>
              </a:rPr>
              <a:t>Vous </a:t>
            </a:r>
            <a:r>
              <a:rPr lang="fr-FR" sz="1500" b="1" dirty="0">
                <a:solidFill>
                  <a:schemeClr val="accent1"/>
                </a:solidFill>
              </a:rPr>
              <a:t>formulez librement vos vœux sans les classer</a:t>
            </a:r>
            <a:r>
              <a:rPr lang="fr-FR" sz="1500" dirty="0">
                <a:solidFill>
                  <a:schemeClr val="accent1"/>
                </a:solidFill>
              </a:rPr>
              <a:t> </a:t>
            </a:r>
          </a:p>
          <a:p>
            <a:pPr marL="285750" indent="-285750" algn="just" defTabSz="457200">
              <a:spcBef>
                <a:spcPct val="20000"/>
              </a:spcBef>
              <a:spcAft>
                <a:spcPts val="0"/>
              </a:spcAft>
              <a:buClr>
                <a:schemeClr val="tx2"/>
              </a:buClr>
              <a:buSzPct val="100000"/>
              <a:buFont typeface="Wingdings" panose="05000000000000000000" pitchFamily="2" charset="2"/>
              <a:buChar char="§"/>
            </a:pPr>
            <a:r>
              <a:rPr lang="fr-FR" sz="1500" dirty="0">
                <a:solidFill>
                  <a:schemeClr val="accent1"/>
                </a:solidFill>
              </a:rPr>
              <a:t>Vous choisissez votre formation en fonction des propositions d’admission que vous recevez. </a:t>
            </a:r>
            <a:r>
              <a:rPr lang="fr-FR" sz="1500" b="1" dirty="0">
                <a:solidFill>
                  <a:schemeClr val="accent1"/>
                </a:solidFill>
              </a:rPr>
              <a:t>Vous avez le dernier mot</a:t>
            </a:r>
          </a:p>
          <a:p>
            <a:pPr marL="285750" indent="-285750" algn="just" defTabSz="457200">
              <a:spcBef>
                <a:spcPct val="20000"/>
              </a:spcBef>
              <a:spcAft>
                <a:spcPts val="0"/>
              </a:spcAft>
              <a:buClr>
                <a:schemeClr val="tx2"/>
              </a:buClr>
              <a:buSzPct val="100000"/>
              <a:buFont typeface="Wingdings" panose="05000000000000000000" pitchFamily="2" charset="2"/>
              <a:buChar char="§"/>
            </a:pPr>
            <a:r>
              <a:rPr lang="fr-FR" sz="1500" b="1" dirty="0">
                <a:solidFill>
                  <a:schemeClr val="accent1"/>
                </a:solidFill>
              </a:rPr>
              <a:t>Vous avez des droits… mais aussi des devoirs (la charte du candidat)</a:t>
            </a:r>
            <a:endParaRPr lang="fr-FR" sz="1500" dirty="0">
              <a:solidFill>
                <a:schemeClr val="accent1"/>
              </a:solidFill>
            </a:endParaRPr>
          </a:p>
          <a:p>
            <a:pPr algn="just" defTabSz="457200">
              <a:spcBef>
                <a:spcPct val="20000"/>
              </a:spcBef>
              <a:spcAft>
                <a:spcPts val="600"/>
              </a:spcAft>
              <a:buClr>
                <a:srgbClr val="34BAB5"/>
              </a:buClr>
              <a:buSzPct val="100000"/>
            </a:pPr>
            <a:endParaRPr lang="fr-FR" sz="2200" b="1" dirty="0">
              <a:solidFill>
                <a:schemeClr val="bg1"/>
              </a:solidFill>
              <a:highlight>
                <a:srgbClr val="0000FF"/>
              </a:highlight>
            </a:endParaRPr>
          </a:p>
          <a:p>
            <a:pPr algn="just" defTabSz="457200">
              <a:spcBef>
                <a:spcPct val="20000"/>
              </a:spcBef>
              <a:spcAft>
                <a:spcPts val="300"/>
              </a:spcAft>
              <a:buClr>
                <a:srgbClr val="34BAB5"/>
              </a:buClr>
              <a:buSzPct val="100000"/>
            </a:pPr>
            <a:r>
              <a:rPr lang="fr-FR" sz="2100" b="1" dirty="0" err="1">
                <a:solidFill>
                  <a:schemeClr val="bg1"/>
                </a:solidFill>
                <a:highlight>
                  <a:srgbClr val="34BAB5"/>
                </a:highlight>
              </a:rPr>
              <a:t>Parcoursup</a:t>
            </a:r>
            <a:r>
              <a:rPr lang="fr-FR" sz="2100" b="1" dirty="0">
                <a:solidFill>
                  <a:schemeClr val="bg1"/>
                </a:solidFill>
                <a:highlight>
                  <a:srgbClr val="34BAB5"/>
                </a:highlight>
              </a:rPr>
              <a:t> agit pour l’égalité d’accès et de réussite des étudiants</a:t>
            </a:r>
          </a:p>
          <a:p>
            <a:pPr marL="285750" indent="-285750" algn="just" defTabSz="457200">
              <a:spcBef>
                <a:spcPct val="20000"/>
              </a:spcBef>
              <a:spcAft>
                <a:spcPts val="0"/>
              </a:spcAft>
              <a:buClr>
                <a:schemeClr val="tx2"/>
              </a:buClr>
              <a:buSzPct val="100000"/>
              <a:buFont typeface="Wingdings" panose="05000000000000000000" pitchFamily="2" charset="2"/>
              <a:buChar char="§"/>
            </a:pPr>
            <a:r>
              <a:rPr lang="fr-FR" sz="1600" dirty="0" err="1">
                <a:solidFill>
                  <a:schemeClr val="accent1"/>
                </a:solidFill>
              </a:rPr>
              <a:t>Parcoursup</a:t>
            </a:r>
            <a:r>
              <a:rPr lang="fr-FR" sz="1600" dirty="0">
                <a:solidFill>
                  <a:schemeClr val="accent1"/>
                </a:solidFill>
              </a:rPr>
              <a:t> met en œuvre des </a:t>
            </a:r>
            <a:r>
              <a:rPr lang="fr-FR" sz="1600" b="1" dirty="0">
                <a:solidFill>
                  <a:schemeClr val="accent1"/>
                </a:solidFill>
              </a:rPr>
              <a:t>actions volontaristes pour soutenir l’accès au supérieur</a:t>
            </a:r>
            <a:r>
              <a:rPr lang="fr-FR" sz="1600" dirty="0">
                <a:solidFill>
                  <a:schemeClr val="accent1"/>
                </a:solidFill>
              </a:rPr>
              <a:t> des lycéens boursiers, professionnels ou technologiques, ou encore des lycéens participant à des cordées de la réussite</a:t>
            </a:r>
          </a:p>
          <a:p>
            <a:pPr algn="just" defTabSz="457200">
              <a:spcBef>
                <a:spcPct val="20000"/>
              </a:spcBef>
              <a:spcAft>
                <a:spcPts val="0"/>
              </a:spcAft>
              <a:buClr>
                <a:schemeClr val="tx2"/>
              </a:buClr>
              <a:buSzPct val="100000"/>
            </a:pPr>
            <a:endParaRPr lang="fr-FR" sz="1600" dirty="0">
              <a:solidFill>
                <a:schemeClr val="accent1"/>
              </a:solidFill>
            </a:endParaRPr>
          </a:p>
          <a:p>
            <a:pPr marL="285750" indent="-285750" algn="just" defTabSz="457200">
              <a:spcBef>
                <a:spcPct val="20000"/>
              </a:spcBef>
              <a:spcAft>
                <a:spcPts val="0"/>
              </a:spcAft>
              <a:buClr>
                <a:schemeClr val="tx2"/>
              </a:buClr>
              <a:buSzPct val="100000"/>
              <a:buFont typeface="Wingdings" panose="05000000000000000000" pitchFamily="2" charset="2"/>
              <a:buChar char="§"/>
            </a:pPr>
            <a:r>
              <a:rPr lang="fr-FR" sz="1600" dirty="0" err="1">
                <a:solidFill>
                  <a:schemeClr val="accent1"/>
                </a:solidFill>
              </a:rPr>
              <a:t>Parcoursup</a:t>
            </a:r>
            <a:r>
              <a:rPr lang="fr-FR" sz="1600" dirty="0">
                <a:solidFill>
                  <a:schemeClr val="accent1"/>
                </a:solidFill>
              </a:rPr>
              <a:t> </a:t>
            </a:r>
            <a:r>
              <a:rPr lang="fr-FR" sz="1600" b="1" dirty="0">
                <a:solidFill>
                  <a:schemeClr val="accent1"/>
                </a:solidFill>
              </a:rPr>
              <a:t>prend en compte les situations particulières </a:t>
            </a:r>
            <a:r>
              <a:rPr lang="fr-FR" sz="1600" dirty="0">
                <a:solidFill>
                  <a:schemeClr val="accent1"/>
                </a:solidFill>
              </a:rPr>
              <a:t>tels les candidats en situation de handicap ou candidats sportifs de haut niveau ou artistes confirmés</a:t>
            </a:r>
          </a:p>
          <a:p>
            <a:pPr algn="just" defTabSz="457200">
              <a:spcBef>
                <a:spcPct val="20000"/>
              </a:spcBef>
              <a:spcAft>
                <a:spcPts val="0"/>
              </a:spcAft>
              <a:buClr>
                <a:schemeClr val="tx2"/>
              </a:buClr>
              <a:buSzPct val="100000"/>
            </a:pPr>
            <a:endParaRPr lang="fr-FR" sz="1600" dirty="0">
              <a:solidFill>
                <a:schemeClr val="accent1"/>
              </a:solidFill>
            </a:endParaRPr>
          </a:p>
          <a:p>
            <a:pPr marL="285750" indent="-285750" algn="just" defTabSz="457200">
              <a:spcBef>
                <a:spcPct val="20000"/>
              </a:spcBef>
              <a:spcAft>
                <a:spcPts val="0"/>
              </a:spcAft>
              <a:buClr>
                <a:schemeClr val="tx2"/>
              </a:buClr>
              <a:buSzPct val="100000"/>
              <a:buFont typeface="Wingdings" panose="05000000000000000000" pitchFamily="2" charset="2"/>
              <a:buChar char="§"/>
            </a:pPr>
            <a:r>
              <a:rPr lang="fr-FR" sz="1600" dirty="0" err="1">
                <a:solidFill>
                  <a:schemeClr val="accent1"/>
                </a:solidFill>
              </a:rPr>
              <a:t>Parcoursup</a:t>
            </a:r>
            <a:r>
              <a:rPr lang="fr-FR" sz="1600" dirty="0">
                <a:solidFill>
                  <a:schemeClr val="accent1"/>
                </a:solidFill>
              </a:rPr>
              <a:t> promeut les </a:t>
            </a:r>
            <a:r>
              <a:rPr lang="fr-FR" sz="1600" b="1" dirty="0">
                <a:solidFill>
                  <a:schemeClr val="accent1"/>
                </a:solidFill>
              </a:rPr>
              <a:t>accompagnements personnalisés pour la réussite </a:t>
            </a:r>
            <a:r>
              <a:rPr lang="fr-FR" sz="1600" dirty="0">
                <a:solidFill>
                  <a:schemeClr val="accent1"/>
                </a:solidFill>
              </a:rPr>
              <a:t>mis en place à l’université</a:t>
            </a:r>
          </a:p>
          <a:p>
            <a:pPr marL="179388" algn="just" defTabSz="457200">
              <a:spcBef>
                <a:spcPct val="20000"/>
              </a:spcBef>
              <a:spcAft>
                <a:spcPts val="300"/>
              </a:spcAft>
              <a:buClr>
                <a:srgbClr val="FF0000"/>
              </a:buClr>
              <a:buSzPct val="100000"/>
            </a:pPr>
            <a:endParaRPr lang="fr-FR" sz="1600" dirty="0">
              <a:solidFill>
                <a:srgbClr val="3D566E"/>
              </a:solidFill>
              <a:cs typeface="Arial"/>
            </a:endParaRPr>
          </a:p>
        </p:txBody>
      </p:sp>
      <p:sp>
        <p:nvSpPr>
          <p:cNvPr id="6" name="Espace réservé du numéro de diapositive 5"/>
          <p:cNvSpPr>
            <a:spLocks noGrp="1"/>
          </p:cNvSpPr>
          <p:nvPr>
            <p:ph type="sldNum" sz="quarter" idx="12"/>
          </p:nvPr>
        </p:nvSpPr>
        <p:spPr>
          <a:xfrm>
            <a:off x="7596336" y="4783500"/>
            <a:ext cx="1170000" cy="360000"/>
          </a:xfrm>
        </p:spPr>
        <p:txBody>
          <a:bodyPr/>
          <a:lstStyle/>
          <a:p>
            <a:fld id="{733122C9-A0B9-462F-8757-0847AD287B63}" type="slidenum">
              <a:rPr lang="fr-FR" smtClean="0">
                <a:solidFill>
                  <a:schemeClr val="accent2"/>
                </a:solidFill>
              </a:rPr>
              <a:pPr/>
              <a:t>3</a:t>
            </a:fld>
            <a:endParaRPr lang="fr-FR" dirty="0">
              <a:solidFill>
                <a:schemeClr val="accent2"/>
              </a:solidFill>
            </a:endParaRPr>
          </a:p>
        </p:txBody>
      </p:sp>
      <p:sp>
        <p:nvSpPr>
          <p:cNvPr id="5" name="Rectangle à coins arrondis 4"/>
          <p:cNvSpPr/>
          <p:nvPr/>
        </p:nvSpPr>
        <p:spPr>
          <a:xfrm>
            <a:off x="4860032" y="195486"/>
            <a:ext cx="3811661" cy="344514"/>
          </a:xfrm>
          <a:prstGeom prst="roundRect">
            <a:avLst/>
          </a:prstGeom>
          <a:solidFill>
            <a:schemeClr val="tx1">
              <a:alpha val="69804"/>
            </a:schemeClr>
          </a:solidFill>
          <a:ln w="12700">
            <a:solidFill>
              <a:srgbClr val="2E2E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FFFF00"/>
                </a:solidFill>
              </a:rPr>
              <a:t>Des engagements au service des usagers </a:t>
            </a:r>
          </a:p>
        </p:txBody>
      </p:sp>
      <p:pic>
        <p:nvPicPr>
          <p:cNvPr id="8" name="Image 7">
            <a:extLst>
              <a:ext uri="{FF2B5EF4-FFF2-40B4-BE49-F238E27FC236}">
                <a16:creationId xmlns:a16="http://schemas.microsoft.com/office/drawing/2014/main" id="{A309E502-B079-43DA-9053-9E374BD4BD4C}"/>
              </a:ext>
            </a:extLst>
          </p:cNvPr>
          <p:cNvPicPr>
            <a:picLocks noChangeAspect="1"/>
          </p:cNvPicPr>
          <p:nvPr/>
        </p:nvPicPr>
        <p:blipFill>
          <a:blip r:embed="rId2"/>
          <a:stretch>
            <a:fillRect/>
          </a:stretch>
        </p:blipFill>
        <p:spPr>
          <a:xfrm>
            <a:off x="323528" y="61532"/>
            <a:ext cx="4159080" cy="612421"/>
          </a:xfrm>
          <a:prstGeom prst="rect">
            <a:avLst/>
          </a:prstGeom>
        </p:spPr>
      </p:pic>
    </p:spTree>
    <p:extLst>
      <p:ext uri="{BB962C8B-B14F-4D97-AF65-F5344CB8AC3E}">
        <p14:creationId xmlns:p14="http://schemas.microsoft.com/office/powerpoint/2010/main" val="5692281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4294967295"/>
          </p:nvPr>
        </p:nvSpPr>
        <p:spPr>
          <a:xfrm>
            <a:off x="467543" y="915566"/>
            <a:ext cx="8204149" cy="3744416"/>
          </a:xfrm>
        </p:spPr>
        <p:txBody>
          <a:bodyPr>
            <a:normAutofit fontScale="92500"/>
          </a:bodyPr>
          <a:lstStyle/>
          <a:p>
            <a:pPr algn="just" defTabSz="457200">
              <a:spcBef>
                <a:spcPct val="20000"/>
              </a:spcBef>
              <a:spcAft>
                <a:spcPts val="0"/>
              </a:spcAft>
              <a:buClr>
                <a:srgbClr val="FF0000"/>
              </a:buClr>
              <a:buSzPct val="100000"/>
            </a:pPr>
            <a:endParaRPr lang="fr-FR" sz="1500" dirty="0">
              <a:solidFill>
                <a:schemeClr val="accent1"/>
              </a:solidFill>
              <a:cs typeface="Arial"/>
            </a:endParaRPr>
          </a:p>
          <a:p>
            <a:pPr>
              <a:spcAft>
                <a:spcPts val="1200"/>
              </a:spcAft>
              <a:buFont typeface="Wingdings" panose="05000000000000000000" pitchFamily="2" charset="2"/>
              <a:buChar char="Ø"/>
            </a:pPr>
            <a:r>
              <a:rPr lang="fr-FR" sz="1800" b="1" dirty="0">
                <a:solidFill>
                  <a:schemeClr val="bg1"/>
                </a:solidFill>
                <a:highlight>
                  <a:srgbClr val="34BAB5"/>
                </a:highlight>
              </a:rPr>
              <a:t>Une phase d’admission qui propose du choix et des réponses rapidement</a:t>
            </a:r>
          </a:p>
          <a:p>
            <a:pPr marL="450850" indent="-182563" algn="just">
              <a:spcAft>
                <a:spcPts val="1200"/>
              </a:spcAft>
              <a:buFont typeface="Wingdings" panose="05000000000000000000" pitchFamily="2" charset="2"/>
              <a:buChar char="§"/>
              <a:tabLst>
                <a:tab pos="450850" algn="l"/>
              </a:tabLst>
            </a:pPr>
            <a:r>
              <a:rPr lang="fr-FR" sz="1600" dirty="0">
                <a:solidFill>
                  <a:schemeClr val="accent1"/>
                </a:solidFill>
                <a:effectLst>
                  <a:outerShdw blurRad="38100" dist="38100" dir="2700000" algn="tl">
                    <a:srgbClr val="000000">
                      <a:alpha val="43137"/>
                    </a:srgbClr>
                  </a:outerShdw>
                </a:effectLst>
              </a:rPr>
              <a:t>74 %</a:t>
            </a:r>
            <a:r>
              <a:rPr lang="fr-FR" sz="1600" dirty="0">
                <a:solidFill>
                  <a:schemeClr val="accent1"/>
                </a:solidFill>
              </a:rPr>
              <a:t> des lycéens considèrent que </a:t>
            </a:r>
            <a:r>
              <a:rPr lang="fr-FR" sz="1600" dirty="0" err="1">
                <a:solidFill>
                  <a:schemeClr val="accent1"/>
                </a:solidFill>
              </a:rPr>
              <a:t>Parcoursup</a:t>
            </a:r>
            <a:r>
              <a:rPr lang="fr-FR" sz="1600" dirty="0">
                <a:solidFill>
                  <a:schemeClr val="accent1"/>
                </a:solidFill>
              </a:rPr>
              <a:t> facilite l’entrée dans l’enseignement supérieur (donnée issue de Parcoursup.fr)</a:t>
            </a:r>
          </a:p>
          <a:p>
            <a:pPr marL="450850" indent="-182563" algn="just">
              <a:spcAft>
                <a:spcPts val="1200"/>
              </a:spcAft>
              <a:buFont typeface="Wingdings" panose="05000000000000000000" pitchFamily="2" charset="2"/>
              <a:buChar char="§"/>
              <a:tabLst>
                <a:tab pos="450850" algn="l"/>
              </a:tabLst>
            </a:pPr>
            <a:r>
              <a:rPr lang="fr-FR" sz="1600" dirty="0">
                <a:solidFill>
                  <a:schemeClr val="accent1"/>
                </a:solidFill>
                <a:effectLst>
                  <a:outerShdw blurRad="38100" dist="38100" dir="2700000" algn="tl">
                    <a:srgbClr val="000000">
                      <a:alpha val="43137"/>
                    </a:srgbClr>
                  </a:outerShdw>
                </a:effectLst>
              </a:rPr>
              <a:t>2,4</a:t>
            </a:r>
            <a:r>
              <a:rPr lang="fr-FR" sz="1600" dirty="0">
                <a:solidFill>
                  <a:schemeClr val="accent1"/>
                </a:solidFill>
              </a:rPr>
              <a:t> : c'est le nombre de propositions reçues en moyenne par les 2 160 candidats lycéens</a:t>
            </a:r>
          </a:p>
          <a:p>
            <a:pPr marL="450850" indent="-182563" algn="just">
              <a:spcAft>
                <a:spcPts val="1200"/>
              </a:spcAft>
              <a:buFont typeface="Wingdings" panose="05000000000000000000" pitchFamily="2" charset="2"/>
              <a:buChar char="§"/>
              <a:tabLst>
                <a:tab pos="450850" algn="l"/>
              </a:tabLst>
            </a:pPr>
            <a:r>
              <a:rPr lang="fr-FR" sz="1600" dirty="0">
                <a:solidFill>
                  <a:schemeClr val="accent1"/>
                </a:solidFill>
                <a:effectLst>
                  <a:outerShdw blurRad="38100" dist="38100" dir="2700000" algn="tl">
                    <a:srgbClr val="000000">
                      <a:alpha val="43137"/>
                    </a:srgbClr>
                  </a:outerShdw>
                </a:effectLst>
              </a:rPr>
              <a:t>68,9 %</a:t>
            </a:r>
            <a:r>
              <a:rPr lang="fr-FR" sz="1600" dirty="0">
                <a:solidFill>
                  <a:schemeClr val="accent1"/>
                </a:solidFill>
              </a:rPr>
              <a:t> :  c'est la part de lycéens qui ont reçu une proposition dès le 1er jour</a:t>
            </a:r>
          </a:p>
          <a:p>
            <a:pPr marL="450850" indent="-182563" algn="just">
              <a:spcAft>
                <a:spcPts val="1800"/>
              </a:spcAft>
              <a:buFont typeface="Wingdings" panose="05000000000000000000" pitchFamily="2" charset="2"/>
              <a:buChar char="§"/>
              <a:tabLst>
                <a:tab pos="450850" algn="l"/>
              </a:tabLst>
            </a:pPr>
            <a:r>
              <a:rPr lang="fr-FR" sz="1600" dirty="0">
                <a:solidFill>
                  <a:schemeClr val="accent1"/>
                </a:solidFill>
                <a:effectLst>
                  <a:outerShdw blurRad="38100" dist="38100" dir="2700000" algn="tl">
                    <a:srgbClr val="000000">
                      <a:alpha val="43137"/>
                    </a:srgbClr>
                  </a:outerShdw>
                </a:effectLst>
              </a:rPr>
              <a:t>83,3%</a:t>
            </a:r>
            <a:r>
              <a:rPr lang="fr-FR" sz="1600" dirty="0">
                <a:solidFill>
                  <a:schemeClr val="accent1"/>
                </a:solidFill>
              </a:rPr>
              <a:t> :  c'est la part de lycéens ayant reçu au moins 1 proposition la 1ère semaine</a:t>
            </a:r>
          </a:p>
          <a:p>
            <a:pPr>
              <a:spcAft>
                <a:spcPts val="1200"/>
              </a:spcAft>
              <a:buFont typeface="Wingdings" panose="05000000000000000000" pitchFamily="2" charset="2"/>
              <a:buChar char="Ø"/>
            </a:pPr>
            <a:r>
              <a:rPr lang="fr-FR" sz="1800" b="1" dirty="0">
                <a:solidFill>
                  <a:schemeClr val="bg1"/>
                </a:solidFill>
                <a:highlight>
                  <a:srgbClr val="34BAB5"/>
                </a:highlight>
              </a:rPr>
              <a:t>Des solutions pour ceux qui n’ont pas eu de réponses avant le Bac  </a:t>
            </a:r>
          </a:p>
          <a:p>
            <a:pPr marL="450850" indent="-182563" algn="just">
              <a:spcAft>
                <a:spcPts val="1200"/>
              </a:spcAft>
              <a:buFont typeface="Wingdings" panose="05000000000000000000" pitchFamily="2" charset="2"/>
              <a:buChar char="§"/>
              <a:tabLst>
                <a:tab pos="450850" algn="l"/>
              </a:tabLst>
            </a:pPr>
            <a:r>
              <a:rPr lang="fr-FR" sz="1600" dirty="0">
                <a:solidFill>
                  <a:schemeClr val="accent1"/>
                </a:solidFill>
                <a:effectLst>
                  <a:outerShdw blurRad="38100" dist="38100" dir="2700000" algn="tl">
                    <a:srgbClr val="000000">
                      <a:alpha val="43137"/>
                    </a:srgbClr>
                  </a:outerShdw>
                </a:effectLst>
              </a:rPr>
              <a:t>359 </a:t>
            </a:r>
            <a:r>
              <a:rPr lang="fr-FR" sz="1600" dirty="0">
                <a:solidFill>
                  <a:schemeClr val="accent1"/>
                </a:solidFill>
              </a:rPr>
              <a:t>: c'est le nombre de candidats ayant reçu 1 proposition en phase complémentaire</a:t>
            </a:r>
          </a:p>
          <a:p>
            <a:pPr marL="450850" indent="-182563" algn="just">
              <a:spcAft>
                <a:spcPts val="1200"/>
              </a:spcAft>
              <a:buFont typeface="Wingdings" panose="05000000000000000000" pitchFamily="2" charset="2"/>
              <a:buChar char="§"/>
              <a:tabLst>
                <a:tab pos="450850" algn="l"/>
              </a:tabLst>
            </a:pPr>
            <a:r>
              <a:rPr lang="fr-FR" sz="1600" dirty="0">
                <a:solidFill>
                  <a:schemeClr val="accent1"/>
                </a:solidFill>
                <a:effectLst>
                  <a:outerShdw blurRad="38100" dist="38100" dir="2700000" algn="tl">
                    <a:srgbClr val="000000">
                      <a:alpha val="43137"/>
                    </a:srgbClr>
                  </a:outerShdw>
                </a:effectLst>
              </a:rPr>
              <a:t>30</a:t>
            </a:r>
            <a:r>
              <a:rPr lang="fr-FR" sz="1600" dirty="0">
                <a:solidFill>
                  <a:schemeClr val="accent1"/>
                </a:solidFill>
              </a:rPr>
              <a:t> : c'est le nombre de candidats qui ont sollicité le CAES parmi les 3 537 candidats</a:t>
            </a:r>
            <a:endParaRPr lang="fr-FR" sz="1400" dirty="0">
              <a:solidFill>
                <a:schemeClr val="accent1"/>
              </a:solidFill>
            </a:endParaRPr>
          </a:p>
          <a:p>
            <a:pPr marL="179388" algn="just" defTabSz="457200">
              <a:spcBef>
                <a:spcPct val="20000"/>
              </a:spcBef>
              <a:spcAft>
                <a:spcPts val="0"/>
              </a:spcAft>
              <a:buClr>
                <a:srgbClr val="FF0000"/>
              </a:buClr>
              <a:buSzPct val="100000"/>
            </a:pPr>
            <a:endParaRPr lang="fr-FR" sz="1100" dirty="0">
              <a:solidFill>
                <a:schemeClr val="accent1"/>
              </a:solidFill>
            </a:endParaRPr>
          </a:p>
          <a:p>
            <a:pPr marL="179388" algn="just" defTabSz="457200">
              <a:spcBef>
                <a:spcPct val="20000"/>
              </a:spcBef>
              <a:spcAft>
                <a:spcPts val="0"/>
              </a:spcAft>
              <a:buClr>
                <a:srgbClr val="FF0000"/>
              </a:buClr>
              <a:buSzPct val="100000"/>
            </a:pPr>
            <a:endParaRPr lang="fr-FR" sz="1700" dirty="0">
              <a:solidFill>
                <a:schemeClr val="accent1"/>
              </a:solidFill>
            </a:endParaRPr>
          </a:p>
          <a:p>
            <a:pPr lvl="0" defTabSz="457200">
              <a:spcBef>
                <a:spcPct val="20000"/>
              </a:spcBef>
              <a:spcAft>
                <a:spcPts val="0"/>
              </a:spcAft>
              <a:buClr>
                <a:srgbClr val="FF0000"/>
              </a:buClr>
              <a:buSzPct val="100000"/>
            </a:pPr>
            <a:endParaRPr lang="fr-FR" sz="1600" dirty="0">
              <a:solidFill>
                <a:srgbClr val="3D566E"/>
              </a:solidFill>
              <a:cs typeface="Arial"/>
            </a:endParaRPr>
          </a:p>
        </p:txBody>
      </p:sp>
      <p:sp>
        <p:nvSpPr>
          <p:cNvPr id="6" name="Espace réservé du numéro de diapositive 5"/>
          <p:cNvSpPr>
            <a:spLocks noGrp="1"/>
          </p:cNvSpPr>
          <p:nvPr>
            <p:ph type="sldNum" sz="quarter" idx="12"/>
          </p:nvPr>
        </p:nvSpPr>
        <p:spPr>
          <a:xfrm>
            <a:off x="7596336" y="4783500"/>
            <a:ext cx="1170000" cy="360000"/>
          </a:xfrm>
        </p:spPr>
        <p:txBody>
          <a:bodyPr/>
          <a:lstStyle/>
          <a:p>
            <a:fld id="{733122C9-A0B9-462F-8757-0847AD287B63}" type="slidenum">
              <a:rPr lang="fr-FR" smtClean="0">
                <a:solidFill>
                  <a:schemeClr val="accent2"/>
                </a:solidFill>
              </a:rPr>
              <a:pPr/>
              <a:t>4</a:t>
            </a:fld>
            <a:endParaRPr lang="fr-FR" dirty="0">
              <a:solidFill>
                <a:schemeClr val="accent2"/>
              </a:solidFill>
            </a:endParaRPr>
          </a:p>
        </p:txBody>
      </p:sp>
      <p:sp>
        <p:nvSpPr>
          <p:cNvPr id="5" name="Rectangle à coins arrondis 4"/>
          <p:cNvSpPr/>
          <p:nvPr/>
        </p:nvSpPr>
        <p:spPr>
          <a:xfrm>
            <a:off x="4932040" y="195486"/>
            <a:ext cx="3739653" cy="344514"/>
          </a:xfrm>
          <a:prstGeom prst="roundRect">
            <a:avLst/>
          </a:prstGeom>
          <a:solidFill>
            <a:schemeClr val="tx1">
              <a:alpha val="69804"/>
            </a:schemeClr>
          </a:solidFill>
          <a:ln w="12700">
            <a:solidFill>
              <a:srgbClr val="2E2E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FFFF00"/>
                </a:solidFill>
              </a:rPr>
              <a:t>Des engagements au service des usagers </a:t>
            </a:r>
          </a:p>
        </p:txBody>
      </p:sp>
      <p:pic>
        <p:nvPicPr>
          <p:cNvPr id="7" name="Image 6">
            <a:extLst>
              <a:ext uri="{FF2B5EF4-FFF2-40B4-BE49-F238E27FC236}">
                <a16:creationId xmlns:a16="http://schemas.microsoft.com/office/drawing/2014/main" id="{F56A4D42-3F40-4BD5-8D90-5A7307713B6C}"/>
              </a:ext>
            </a:extLst>
          </p:cNvPr>
          <p:cNvPicPr>
            <a:picLocks noChangeAspect="1"/>
          </p:cNvPicPr>
          <p:nvPr/>
        </p:nvPicPr>
        <p:blipFill>
          <a:blip r:embed="rId2"/>
          <a:stretch>
            <a:fillRect/>
          </a:stretch>
        </p:blipFill>
        <p:spPr>
          <a:xfrm>
            <a:off x="323528" y="-6841"/>
            <a:ext cx="4159080" cy="612421"/>
          </a:xfrm>
          <a:prstGeom prst="rect">
            <a:avLst/>
          </a:prstGeom>
        </p:spPr>
      </p:pic>
    </p:spTree>
    <p:extLst>
      <p:ext uri="{BB962C8B-B14F-4D97-AF65-F5344CB8AC3E}">
        <p14:creationId xmlns:p14="http://schemas.microsoft.com/office/powerpoint/2010/main" val="3591060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Ellipse 40">
            <a:extLst>
              <a:ext uri="{FF2B5EF4-FFF2-40B4-BE49-F238E27FC236}">
                <a16:creationId xmlns:a16="http://schemas.microsoft.com/office/drawing/2014/main" id="{4630BAAF-46A9-42CB-A25F-67041B0F1BC6}"/>
              </a:ext>
            </a:extLst>
          </p:cNvPr>
          <p:cNvSpPr/>
          <p:nvPr/>
        </p:nvSpPr>
        <p:spPr>
          <a:xfrm>
            <a:off x="3518016" y="3845797"/>
            <a:ext cx="731972" cy="666248"/>
          </a:xfrm>
          <a:prstGeom prst="ellipse">
            <a:avLst/>
          </a:prstGeom>
          <a:solidFill>
            <a:srgbClr val="34BAB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40" name="Ellipse 39">
            <a:extLst>
              <a:ext uri="{FF2B5EF4-FFF2-40B4-BE49-F238E27FC236}">
                <a16:creationId xmlns:a16="http://schemas.microsoft.com/office/drawing/2014/main" id="{BB142366-4947-4D52-B1A2-58D6BFEFEC4D}"/>
              </a:ext>
            </a:extLst>
          </p:cNvPr>
          <p:cNvSpPr/>
          <p:nvPr/>
        </p:nvSpPr>
        <p:spPr>
          <a:xfrm>
            <a:off x="6154371" y="3840811"/>
            <a:ext cx="731972" cy="666248"/>
          </a:xfrm>
          <a:prstGeom prst="ellipse">
            <a:avLst/>
          </a:prstGeom>
          <a:solidFill>
            <a:srgbClr val="34BAB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9" name="Ellipse 38">
            <a:extLst>
              <a:ext uri="{FF2B5EF4-FFF2-40B4-BE49-F238E27FC236}">
                <a16:creationId xmlns:a16="http://schemas.microsoft.com/office/drawing/2014/main" id="{3E4D7BBE-E303-4937-9CCF-10DE2913E3BD}"/>
              </a:ext>
            </a:extLst>
          </p:cNvPr>
          <p:cNvSpPr/>
          <p:nvPr/>
        </p:nvSpPr>
        <p:spPr>
          <a:xfrm>
            <a:off x="3382837" y="2013785"/>
            <a:ext cx="731972" cy="666248"/>
          </a:xfrm>
          <a:prstGeom prst="ellipse">
            <a:avLst/>
          </a:prstGeom>
          <a:solidFill>
            <a:srgbClr val="EB3440"/>
          </a:solidFill>
          <a:ln>
            <a:solidFill>
              <a:srgbClr val="3658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5" name="Ellipse 4">
            <a:extLst>
              <a:ext uri="{FF2B5EF4-FFF2-40B4-BE49-F238E27FC236}">
                <a16:creationId xmlns:a16="http://schemas.microsoft.com/office/drawing/2014/main" id="{8FCF9476-61A6-43D9-A322-F783BA9C41CF}"/>
              </a:ext>
            </a:extLst>
          </p:cNvPr>
          <p:cNvSpPr/>
          <p:nvPr/>
        </p:nvSpPr>
        <p:spPr>
          <a:xfrm>
            <a:off x="759312" y="3845797"/>
            <a:ext cx="731972" cy="666248"/>
          </a:xfrm>
          <a:prstGeom prst="ellipse">
            <a:avLst/>
          </a:prstGeom>
          <a:solidFill>
            <a:srgbClr val="34BAB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6" name="Rectangle 5">
            <a:extLst>
              <a:ext uri="{FF2B5EF4-FFF2-40B4-BE49-F238E27FC236}">
                <a16:creationId xmlns:a16="http://schemas.microsoft.com/office/drawing/2014/main" id="{BCFD9857-13A5-44A1-8FFC-E993D1340941}"/>
              </a:ext>
            </a:extLst>
          </p:cNvPr>
          <p:cNvSpPr/>
          <p:nvPr/>
        </p:nvSpPr>
        <p:spPr>
          <a:xfrm>
            <a:off x="0" y="1788322"/>
            <a:ext cx="9144000" cy="1850585"/>
          </a:xfrm>
          <a:prstGeom prst="rect">
            <a:avLst/>
          </a:prstGeom>
          <a:solidFill>
            <a:srgbClr val="34BAB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4812" y="75559"/>
            <a:ext cx="1362094" cy="608709"/>
          </a:xfrm>
          <a:prstGeom prst="rect">
            <a:avLst/>
          </a:prstGeom>
        </p:spPr>
      </p:pic>
      <p:sp>
        <p:nvSpPr>
          <p:cNvPr id="3" name="Sous-titre 2"/>
          <p:cNvSpPr>
            <a:spLocks noGrp="1"/>
          </p:cNvSpPr>
          <p:nvPr>
            <p:ph type="subTitle" idx="1"/>
          </p:nvPr>
        </p:nvSpPr>
        <p:spPr>
          <a:xfrm>
            <a:off x="1005859" y="1014270"/>
            <a:ext cx="6671410" cy="366773"/>
          </a:xfrm>
        </p:spPr>
        <p:txBody>
          <a:bodyPr>
            <a:noAutofit/>
          </a:bodyPr>
          <a:lstStyle/>
          <a:p>
            <a:r>
              <a:rPr lang="fr-FR" sz="3000" b="1" dirty="0">
                <a:solidFill>
                  <a:srgbClr val="FFFFFF"/>
                </a:solidFill>
                <a:effectLst>
                  <a:outerShdw blurRad="38100" dist="38100" dir="2700000" algn="tl">
                    <a:srgbClr val="000000">
                      <a:alpha val="43137"/>
                    </a:srgbClr>
                  </a:outerShdw>
                </a:effectLst>
                <a:highlight>
                  <a:srgbClr val="34BAB5"/>
                </a:highlight>
                <a:latin typeface="Marianne" panose="02000000000000000000" pitchFamily="50" charset="0"/>
              </a:rPr>
              <a:t>Le calendrier</a:t>
            </a:r>
            <a:r>
              <a:rPr lang="fr-FR" sz="3000" b="1" dirty="0">
                <a:solidFill>
                  <a:srgbClr val="FFC000"/>
                </a:solidFill>
                <a:effectLst>
                  <a:outerShdw blurRad="38100" dist="38100" dir="2700000" algn="tl">
                    <a:srgbClr val="000000">
                      <a:alpha val="43137"/>
                    </a:srgbClr>
                  </a:outerShdw>
                </a:effectLst>
                <a:highlight>
                  <a:srgbClr val="34BAB5"/>
                </a:highlight>
                <a:latin typeface="Marianne" panose="02000000000000000000" pitchFamily="50" charset="0"/>
              </a:rPr>
              <a:t> 2026 </a:t>
            </a:r>
            <a:r>
              <a:rPr lang="fr-FR" sz="3000" b="1" dirty="0">
                <a:solidFill>
                  <a:srgbClr val="FFFFFF"/>
                </a:solidFill>
                <a:effectLst>
                  <a:outerShdw blurRad="38100" dist="38100" dir="2700000" algn="tl">
                    <a:srgbClr val="000000">
                      <a:alpha val="43137"/>
                    </a:srgbClr>
                  </a:outerShdw>
                </a:effectLst>
                <a:highlight>
                  <a:srgbClr val="34BAB5"/>
                </a:highlight>
                <a:latin typeface="Marianne" panose="02000000000000000000" pitchFamily="50" charset="0"/>
              </a:rPr>
              <a:t>en</a:t>
            </a:r>
            <a:r>
              <a:rPr lang="fr-FR" sz="3000" b="1" dirty="0">
                <a:solidFill>
                  <a:srgbClr val="365886"/>
                </a:solidFill>
                <a:effectLst>
                  <a:outerShdw blurRad="38100" dist="38100" dir="2700000" algn="tl">
                    <a:srgbClr val="000000">
                      <a:alpha val="43137"/>
                    </a:srgbClr>
                  </a:outerShdw>
                </a:effectLst>
                <a:highlight>
                  <a:srgbClr val="34BAB5"/>
                </a:highlight>
                <a:latin typeface="Marianne" panose="02000000000000000000" pitchFamily="50" charset="0"/>
              </a:rPr>
              <a:t> </a:t>
            </a:r>
            <a:r>
              <a:rPr lang="fr-FR" sz="3000" b="1" dirty="0">
                <a:solidFill>
                  <a:schemeClr val="accent5"/>
                </a:solidFill>
                <a:effectLst>
                  <a:outerShdw blurRad="38100" dist="38100" dir="2700000" algn="tl">
                    <a:srgbClr val="000000">
                      <a:alpha val="43137"/>
                    </a:srgbClr>
                  </a:outerShdw>
                </a:effectLst>
                <a:highlight>
                  <a:srgbClr val="34BAB5"/>
                </a:highlight>
                <a:latin typeface="Marianne" panose="02000000000000000000" pitchFamily="50" charset="0"/>
              </a:rPr>
              <a:t>3</a:t>
            </a:r>
            <a:r>
              <a:rPr lang="fr-FR" sz="3000" b="1" dirty="0">
                <a:solidFill>
                  <a:srgbClr val="365886"/>
                </a:solidFill>
                <a:effectLst>
                  <a:outerShdw blurRad="38100" dist="38100" dir="2700000" algn="tl">
                    <a:srgbClr val="000000">
                      <a:alpha val="43137"/>
                    </a:srgbClr>
                  </a:outerShdw>
                </a:effectLst>
                <a:highlight>
                  <a:srgbClr val="34BAB5"/>
                </a:highlight>
                <a:latin typeface="Marianne" panose="02000000000000000000" pitchFamily="50" charset="0"/>
              </a:rPr>
              <a:t> </a:t>
            </a:r>
            <a:r>
              <a:rPr lang="fr-FR" sz="3000" b="1" dirty="0">
                <a:solidFill>
                  <a:srgbClr val="FFFFFF"/>
                </a:solidFill>
                <a:effectLst>
                  <a:outerShdw blurRad="38100" dist="38100" dir="2700000" algn="tl">
                    <a:srgbClr val="000000">
                      <a:alpha val="43137"/>
                    </a:srgbClr>
                  </a:outerShdw>
                </a:effectLst>
                <a:highlight>
                  <a:srgbClr val="34BAB5"/>
                </a:highlight>
                <a:latin typeface="Marianne" panose="02000000000000000000" pitchFamily="50" charset="0"/>
              </a:rPr>
              <a:t>étapes</a:t>
            </a:r>
          </a:p>
        </p:txBody>
      </p:sp>
      <p:sp>
        <p:nvSpPr>
          <p:cNvPr id="23" name="ZoneTexte 22"/>
          <p:cNvSpPr txBox="1"/>
          <p:nvPr/>
        </p:nvSpPr>
        <p:spPr>
          <a:xfrm>
            <a:off x="199420" y="2045735"/>
            <a:ext cx="2516474" cy="773289"/>
          </a:xfrm>
          <a:prstGeom prst="rect">
            <a:avLst/>
          </a:prstGeom>
          <a:noFill/>
          <a:ln>
            <a:noFill/>
          </a:ln>
        </p:spPr>
        <p:txBody>
          <a:bodyPr wrap="square" rtlCol="0">
            <a:spAutoFit/>
          </a:bodyPr>
          <a:lstStyle/>
          <a:p>
            <a:pPr algn="ctr">
              <a:spcBef>
                <a:spcPts val="900"/>
              </a:spcBef>
            </a:pPr>
            <a:r>
              <a:rPr lang="fr-FR" sz="1425" b="1" dirty="0">
                <a:solidFill>
                  <a:schemeClr val="bg1"/>
                </a:solidFill>
                <a:latin typeface="Marianne" panose="02000000000000000000" pitchFamily="50" charset="0"/>
                <a:cs typeface="Arial" panose="020B0604020202020204" pitchFamily="34" charset="0"/>
              </a:rPr>
              <a:t>Juillet &gt; Août 2026</a:t>
            </a:r>
          </a:p>
          <a:p>
            <a:pPr algn="ctr"/>
            <a:r>
              <a:rPr lang="fr-FR" sz="1500" dirty="0">
                <a:ln w="0"/>
                <a:solidFill>
                  <a:schemeClr val="bg1"/>
                </a:solidFill>
                <a:effectLst>
                  <a:outerShdw blurRad="38100" dist="25400" dir="5400000" algn="ctr" rotWithShape="0">
                    <a:srgbClr val="6E747A">
                      <a:alpha val="43000"/>
                    </a:srgbClr>
                  </a:outerShdw>
                </a:effectLst>
                <a:latin typeface="Marianne" panose="02000000000000000000" pitchFamily="50" charset="0"/>
                <a:cs typeface="Arial" panose="020B0604020202020204" pitchFamily="34" charset="0"/>
              </a:rPr>
              <a:t>Je m’informe et découvre les formations.</a:t>
            </a:r>
            <a:endParaRPr lang="fr-FR" sz="1350" dirty="0">
              <a:ln w="0"/>
              <a:solidFill>
                <a:schemeClr val="bg1"/>
              </a:solidFill>
              <a:effectLst>
                <a:outerShdw blurRad="38100" dist="25400" dir="5400000" algn="ctr" rotWithShape="0">
                  <a:srgbClr val="6E747A">
                    <a:alpha val="43000"/>
                  </a:srgbClr>
                </a:outerShdw>
              </a:effectLst>
              <a:latin typeface="Marianne" panose="02000000000000000000" pitchFamily="50" charset="0"/>
              <a:cs typeface="Arial" panose="020B0604020202020204" pitchFamily="34" charset="0"/>
            </a:endParaRPr>
          </a:p>
        </p:txBody>
      </p:sp>
      <p:sp>
        <p:nvSpPr>
          <p:cNvPr id="24" name="ZoneTexte 23"/>
          <p:cNvSpPr txBox="1"/>
          <p:nvPr/>
        </p:nvSpPr>
        <p:spPr>
          <a:xfrm>
            <a:off x="2873977" y="1918777"/>
            <a:ext cx="2554448" cy="1033616"/>
          </a:xfrm>
          <a:prstGeom prst="rect">
            <a:avLst/>
          </a:prstGeom>
          <a:noFill/>
          <a:ln>
            <a:noFill/>
          </a:ln>
        </p:spPr>
        <p:txBody>
          <a:bodyPr wrap="square" rtlCol="0">
            <a:spAutoFit/>
          </a:bodyPr>
          <a:lstStyle/>
          <a:p>
            <a:pPr algn="ctr">
              <a:spcBef>
                <a:spcPts val="450"/>
              </a:spcBef>
            </a:pPr>
            <a:r>
              <a:rPr lang="fr-FR" sz="1425" b="1" dirty="0">
                <a:solidFill>
                  <a:schemeClr val="bg1"/>
                </a:solidFill>
                <a:latin typeface="Marianne" panose="02000000000000000000" pitchFamily="50" charset="0"/>
                <a:cs typeface="Arial" panose="020B0604020202020204" pitchFamily="34" charset="0"/>
              </a:rPr>
              <a:t>25 août &gt; 30 septembre</a:t>
            </a:r>
          </a:p>
          <a:p>
            <a:pPr algn="ctr"/>
            <a:r>
              <a:rPr lang="fr-FR" sz="1500" dirty="0">
                <a:ln w="0"/>
                <a:solidFill>
                  <a:schemeClr val="bg1"/>
                </a:solidFill>
                <a:effectLst>
                  <a:outerShdw blurRad="38100" dist="25400" dir="5400000" algn="ctr" rotWithShape="0">
                    <a:srgbClr val="6E747A">
                      <a:alpha val="43000"/>
                    </a:srgbClr>
                  </a:outerShdw>
                </a:effectLst>
                <a:latin typeface="Marianne" panose="02000000000000000000" pitchFamily="50" charset="0"/>
                <a:cs typeface="Arial" panose="020B0604020202020204" pitchFamily="34" charset="0"/>
              </a:rPr>
              <a:t>Je formule mes vœux.</a:t>
            </a:r>
            <a:endParaRPr lang="fr-FR" sz="1350" dirty="0">
              <a:ln w="0"/>
              <a:solidFill>
                <a:schemeClr val="bg1"/>
              </a:solidFill>
              <a:effectLst>
                <a:outerShdw blurRad="38100" dist="25400" dir="5400000" algn="ctr" rotWithShape="0">
                  <a:srgbClr val="6E747A">
                    <a:alpha val="43000"/>
                  </a:srgbClr>
                </a:outerShdw>
              </a:effectLst>
              <a:latin typeface="Marianne" panose="02000000000000000000" pitchFamily="50" charset="0"/>
              <a:cs typeface="Arial" panose="020B0604020202020204" pitchFamily="34" charset="0"/>
            </a:endParaRPr>
          </a:p>
          <a:p>
            <a:pPr algn="ctr">
              <a:spcBef>
                <a:spcPts val="450"/>
              </a:spcBef>
            </a:pPr>
            <a:r>
              <a:rPr lang="fr-FR" sz="1425" b="1" dirty="0">
                <a:ln w="0"/>
                <a:solidFill>
                  <a:schemeClr val="bg1"/>
                </a:solidFill>
                <a:effectLst>
                  <a:outerShdw blurRad="38100" dist="25400" dir="5400000" algn="ctr" rotWithShape="0">
                    <a:srgbClr val="6E747A">
                      <a:alpha val="43000"/>
                    </a:srgbClr>
                  </a:outerShdw>
                </a:effectLst>
                <a:latin typeface="Marianne" panose="02000000000000000000" pitchFamily="50" charset="0"/>
                <a:cs typeface="Arial" panose="020B0604020202020204" pitchFamily="34" charset="0"/>
              </a:rPr>
              <a:t>Jusqu’au 7 octobre</a:t>
            </a:r>
          </a:p>
          <a:p>
            <a:pPr algn="ctr"/>
            <a:r>
              <a:rPr lang="fr-FR" sz="1350" dirty="0">
                <a:ln w="0"/>
                <a:solidFill>
                  <a:schemeClr val="bg1"/>
                </a:solidFill>
                <a:effectLst>
                  <a:outerShdw blurRad="38100" dist="25400" dir="5400000" algn="ctr" rotWithShape="0">
                    <a:srgbClr val="6E747A">
                      <a:alpha val="43000"/>
                    </a:srgbClr>
                  </a:outerShdw>
                </a:effectLst>
                <a:latin typeface="Marianne" panose="02000000000000000000" pitchFamily="50" charset="0"/>
                <a:cs typeface="Arial" panose="020B0604020202020204" pitchFamily="34" charset="0"/>
              </a:rPr>
              <a:t>Je finalise mon dossier.</a:t>
            </a:r>
          </a:p>
        </p:txBody>
      </p:sp>
      <p:sp>
        <p:nvSpPr>
          <p:cNvPr id="25" name="ZoneTexte 24"/>
          <p:cNvSpPr txBox="1"/>
          <p:nvPr/>
        </p:nvSpPr>
        <p:spPr>
          <a:xfrm>
            <a:off x="5615995" y="1926215"/>
            <a:ext cx="2785228" cy="981038"/>
          </a:xfrm>
          <a:prstGeom prst="rect">
            <a:avLst/>
          </a:prstGeom>
          <a:noFill/>
          <a:ln>
            <a:noFill/>
          </a:ln>
        </p:spPr>
        <p:txBody>
          <a:bodyPr wrap="square" rtlCol="0">
            <a:spAutoFit/>
          </a:bodyPr>
          <a:lstStyle/>
          <a:p>
            <a:pPr algn="ctr"/>
            <a:r>
              <a:rPr lang="fr-FR" sz="1425" b="1" dirty="0">
                <a:solidFill>
                  <a:schemeClr val="bg1"/>
                </a:solidFill>
                <a:latin typeface="Marianne" panose="02000000000000000000" pitchFamily="50" charset="0"/>
                <a:cs typeface="Arial" panose="020B0604020202020204" pitchFamily="34" charset="0"/>
              </a:rPr>
              <a:t>3 décembre &gt; 19 décembre</a:t>
            </a:r>
          </a:p>
          <a:p>
            <a:pPr algn="ctr"/>
            <a:br>
              <a:rPr lang="fr-FR" sz="1350" dirty="0">
                <a:solidFill>
                  <a:schemeClr val="bg1"/>
                </a:solidFill>
                <a:latin typeface="Marianne" panose="02000000000000000000" pitchFamily="50" charset="0"/>
                <a:cs typeface="Arial" panose="020B0604020202020204" pitchFamily="34" charset="0"/>
              </a:rPr>
            </a:br>
            <a:r>
              <a:rPr lang="fr-FR" sz="1500" dirty="0">
                <a:ln w="0"/>
                <a:solidFill>
                  <a:schemeClr val="bg1"/>
                </a:solidFill>
                <a:effectLst>
                  <a:outerShdw blurRad="38100" dist="25400" dir="5400000" algn="ctr" rotWithShape="0">
                    <a:srgbClr val="6E747A">
                      <a:alpha val="43000"/>
                    </a:srgbClr>
                  </a:outerShdw>
                </a:effectLst>
                <a:latin typeface="Marianne" panose="02000000000000000000" pitchFamily="50" charset="0"/>
                <a:cs typeface="Arial" panose="020B0604020202020204" pitchFamily="34" charset="0"/>
              </a:rPr>
              <a:t>Je reçois les réponses des formations et je décide.</a:t>
            </a:r>
            <a:endParaRPr lang="fr-FR" sz="1350" dirty="0">
              <a:ln w="0"/>
              <a:solidFill>
                <a:schemeClr val="bg1"/>
              </a:solidFill>
              <a:effectLst>
                <a:outerShdw blurRad="38100" dist="25400" dir="5400000" algn="ctr" rotWithShape="0">
                  <a:srgbClr val="6E747A">
                    <a:alpha val="43000"/>
                  </a:srgbClr>
                </a:outerShdw>
              </a:effectLst>
              <a:latin typeface="Marianne" panose="02000000000000000000" pitchFamily="50" charset="0"/>
              <a:cs typeface="Arial" panose="020B0604020202020204" pitchFamily="34" charset="0"/>
            </a:endParaRPr>
          </a:p>
        </p:txBody>
      </p:sp>
      <p:sp>
        <p:nvSpPr>
          <p:cNvPr id="30" name="ZoneTexte 29"/>
          <p:cNvSpPr txBox="1"/>
          <p:nvPr/>
        </p:nvSpPr>
        <p:spPr>
          <a:xfrm>
            <a:off x="264477" y="3367768"/>
            <a:ext cx="674734" cy="276999"/>
          </a:xfrm>
          <a:prstGeom prst="rect">
            <a:avLst/>
          </a:prstGeom>
          <a:noFill/>
          <a:ln>
            <a:noFill/>
          </a:ln>
        </p:spPr>
        <p:txBody>
          <a:bodyPr wrap="square" rtlCol="0">
            <a:spAutoFit/>
          </a:bodyPr>
          <a:lstStyle/>
          <a:p>
            <a:r>
              <a:rPr lang="fr-FR" sz="1200" b="1" dirty="0">
                <a:solidFill>
                  <a:schemeClr val="bg1"/>
                </a:solidFill>
              </a:rPr>
              <a:t>Juillet</a:t>
            </a:r>
          </a:p>
        </p:txBody>
      </p:sp>
      <p:sp>
        <p:nvSpPr>
          <p:cNvPr id="31" name="ZoneTexte 30"/>
          <p:cNvSpPr txBox="1"/>
          <p:nvPr/>
        </p:nvSpPr>
        <p:spPr>
          <a:xfrm>
            <a:off x="1402350" y="3367768"/>
            <a:ext cx="572114" cy="276999"/>
          </a:xfrm>
          <a:prstGeom prst="rect">
            <a:avLst/>
          </a:prstGeom>
          <a:noFill/>
        </p:spPr>
        <p:txBody>
          <a:bodyPr wrap="square" rtlCol="0">
            <a:spAutoFit/>
          </a:bodyPr>
          <a:lstStyle/>
          <a:p>
            <a:r>
              <a:rPr lang="fr-FR" sz="1200" b="1" dirty="0">
                <a:solidFill>
                  <a:schemeClr val="bg1"/>
                </a:solidFill>
              </a:rPr>
              <a:t>Août</a:t>
            </a:r>
          </a:p>
        </p:txBody>
      </p:sp>
      <p:sp>
        <p:nvSpPr>
          <p:cNvPr id="32" name="ZoneTexte 31"/>
          <p:cNvSpPr txBox="1"/>
          <p:nvPr/>
        </p:nvSpPr>
        <p:spPr>
          <a:xfrm>
            <a:off x="2378970" y="3367768"/>
            <a:ext cx="1023378" cy="276999"/>
          </a:xfrm>
          <a:prstGeom prst="rect">
            <a:avLst/>
          </a:prstGeom>
          <a:noFill/>
        </p:spPr>
        <p:txBody>
          <a:bodyPr wrap="square" rtlCol="0">
            <a:spAutoFit/>
          </a:bodyPr>
          <a:lstStyle/>
          <a:p>
            <a:r>
              <a:rPr lang="fr-FR" sz="1200" b="1" dirty="0">
                <a:solidFill>
                  <a:schemeClr val="bg1"/>
                </a:solidFill>
              </a:rPr>
              <a:t>Septembre</a:t>
            </a:r>
          </a:p>
        </p:txBody>
      </p:sp>
      <p:sp>
        <p:nvSpPr>
          <p:cNvPr id="33" name="ZoneTexte 32"/>
          <p:cNvSpPr txBox="1"/>
          <p:nvPr/>
        </p:nvSpPr>
        <p:spPr>
          <a:xfrm>
            <a:off x="3564157" y="3374766"/>
            <a:ext cx="787756" cy="276999"/>
          </a:xfrm>
          <a:prstGeom prst="rect">
            <a:avLst/>
          </a:prstGeom>
          <a:noFill/>
        </p:spPr>
        <p:txBody>
          <a:bodyPr wrap="square" rtlCol="0">
            <a:spAutoFit/>
          </a:bodyPr>
          <a:lstStyle/>
          <a:p>
            <a:r>
              <a:rPr lang="fr-FR" sz="1200" b="1" dirty="0">
                <a:solidFill>
                  <a:schemeClr val="bg1"/>
                </a:solidFill>
              </a:rPr>
              <a:t>Octobre</a:t>
            </a:r>
          </a:p>
        </p:txBody>
      </p:sp>
      <p:sp>
        <p:nvSpPr>
          <p:cNvPr id="34" name="ZoneTexte 33"/>
          <p:cNvSpPr txBox="1"/>
          <p:nvPr/>
        </p:nvSpPr>
        <p:spPr>
          <a:xfrm>
            <a:off x="4585305" y="3367021"/>
            <a:ext cx="990390" cy="276999"/>
          </a:xfrm>
          <a:prstGeom prst="rect">
            <a:avLst/>
          </a:prstGeom>
          <a:noFill/>
        </p:spPr>
        <p:txBody>
          <a:bodyPr wrap="square" rtlCol="0">
            <a:spAutoFit/>
          </a:bodyPr>
          <a:lstStyle/>
          <a:p>
            <a:r>
              <a:rPr lang="fr-FR" sz="1200" b="1" dirty="0">
                <a:solidFill>
                  <a:schemeClr val="bg1"/>
                </a:solidFill>
              </a:rPr>
              <a:t>Novembre</a:t>
            </a:r>
          </a:p>
        </p:txBody>
      </p:sp>
      <p:sp>
        <p:nvSpPr>
          <p:cNvPr id="35" name="ZoneTexte 34"/>
          <p:cNvSpPr txBox="1"/>
          <p:nvPr/>
        </p:nvSpPr>
        <p:spPr>
          <a:xfrm>
            <a:off x="5754073" y="3367768"/>
            <a:ext cx="930413" cy="276999"/>
          </a:xfrm>
          <a:prstGeom prst="rect">
            <a:avLst/>
          </a:prstGeom>
          <a:noFill/>
        </p:spPr>
        <p:txBody>
          <a:bodyPr wrap="square" rtlCol="0">
            <a:spAutoFit/>
          </a:bodyPr>
          <a:lstStyle/>
          <a:p>
            <a:r>
              <a:rPr lang="fr-FR" sz="1200" b="1" dirty="0">
                <a:solidFill>
                  <a:schemeClr val="bg1"/>
                </a:solidFill>
              </a:rPr>
              <a:t>Décembre</a:t>
            </a:r>
          </a:p>
        </p:txBody>
      </p:sp>
      <p:sp>
        <p:nvSpPr>
          <p:cNvPr id="36" name="ZoneTexte 35"/>
          <p:cNvSpPr txBox="1"/>
          <p:nvPr/>
        </p:nvSpPr>
        <p:spPr>
          <a:xfrm>
            <a:off x="6924770" y="3365906"/>
            <a:ext cx="731972" cy="276999"/>
          </a:xfrm>
          <a:prstGeom prst="rect">
            <a:avLst/>
          </a:prstGeom>
          <a:noFill/>
        </p:spPr>
        <p:txBody>
          <a:bodyPr wrap="square" rtlCol="0">
            <a:spAutoFit/>
          </a:bodyPr>
          <a:lstStyle/>
          <a:p>
            <a:r>
              <a:rPr lang="fr-FR" sz="1200" b="1" dirty="0">
                <a:solidFill>
                  <a:schemeClr val="bg1"/>
                </a:solidFill>
              </a:rPr>
              <a:t>Janvier</a:t>
            </a:r>
          </a:p>
        </p:txBody>
      </p:sp>
      <p:sp>
        <p:nvSpPr>
          <p:cNvPr id="37" name="ZoneTexte 36"/>
          <p:cNvSpPr txBox="1"/>
          <p:nvPr/>
        </p:nvSpPr>
        <p:spPr>
          <a:xfrm>
            <a:off x="8061248" y="3374765"/>
            <a:ext cx="731971" cy="276999"/>
          </a:xfrm>
          <a:prstGeom prst="rect">
            <a:avLst/>
          </a:prstGeom>
          <a:noFill/>
        </p:spPr>
        <p:txBody>
          <a:bodyPr wrap="square" rtlCol="0">
            <a:spAutoFit/>
          </a:bodyPr>
          <a:lstStyle/>
          <a:p>
            <a:r>
              <a:rPr lang="fr-FR" sz="1200" b="1" dirty="0">
                <a:solidFill>
                  <a:schemeClr val="bg1"/>
                </a:solidFill>
              </a:rPr>
              <a:t>Février</a:t>
            </a:r>
          </a:p>
        </p:txBody>
      </p:sp>
      <p:sp>
        <p:nvSpPr>
          <p:cNvPr id="54" name="Ellipse 53">
            <a:extLst>
              <a:ext uri="{FF2B5EF4-FFF2-40B4-BE49-F238E27FC236}">
                <a16:creationId xmlns:a16="http://schemas.microsoft.com/office/drawing/2014/main" id="{C4541DC3-92A2-4D4E-AAC8-F535DE86B31E}"/>
              </a:ext>
            </a:extLst>
          </p:cNvPr>
          <p:cNvSpPr/>
          <p:nvPr/>
        </p:nvSpPr>
        <p:spPr>
          <a:xfrm>
            <a:off x="408227" y="3094539"/>
            <a:ext cx="270000" cy="270000"/>
          </a:xfrm>
          <a:prstGeom prst="ellips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sp>
        <p:nvSpPr>
          <p:cNvPr id="55" name="Ellipse 54">
            <a:extLst>
              <a:ext uri="{FF2B5EF4-FFF2-40B4-BE49-F238E27FC236}">
                <a16:creationId xmlns:a16="http://schemas.microsoft.com/office/drawing/2014/main" id="{8CAB6EEA-89D6-4279-9BFC-169068C08097}"/>
              </a:ext>
            </a:extLst>
          </p:cNvPr>
          <p:cNvSpPr/>
          <p:nvPr/>
        </p:nvSpPr>
        <p:spPr>
          <a:xfrm>
            <a:off x="1531015" y="3094539"/>
            <a:ext cx="270000" cy="2700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sp>
        <p:nvSpPr>
          <p:cNvPr id="56" name="Ellipse 55">
            <a:extLst>
              <a:ext uri="{FF2B5EF4-FFF2-40B4-BE49-F238E27FC236}">
                <a16:creationId xmlns:a16="http://schemas.microsoft.com/office/drawing/2014/main" id="{ED8A428D-3D6A-45D9-ACB9-A3159EE42816}"/>
              </a:ext>
            </a:extLst>
          </p:cNvPr>
          <p:cNvSpPr/>
          <p:nvPr/>
        </p:nvSpPr>
        <p:spPr>
          <a:xfrm>
            <a:off x="2653802" y="3094539"/>
            <a:ext cx="270000" cy="2700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sp>
        <p:nvSpPr>
          <p:cNvPr id="57" name="Ellipse 56">
            <a:extLst>
              <a:ext uri="{FF2B5EF4-FFF2-40B4-BE49-F238E27FC236}">
                <a16:creationId xmlns:a16="http://schemas.microsoft.com/office/drawing/2014/main" id="{B06E2357-BD3A-4999-8EA9-83E97435CC98}"/>
              </a:ext>
            </a:extLst>
          </p:cNvPr>
          <p:cNvSpPr/>
          <p:nvPr/>
        </p:nvSpPr>
        <p:spPr>
          <a:xfrm>
            <a:off x="3776590" y="3094539"/>
            <a:ext cx="270000" cy="2700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sp>
        <p:nvSpPr>
          <p:cNvPr id="58" name="Ellipse 57">
            <a:extLst>
              <a:ext uri="{FF2B5EF4-FFF2-40B4-BE49-F238E27FC236}">
                <a16:creationId xmlns:a16="http://schemas.microsoft.com/office/drawing/2014/main" id="{469BCECB-5862-48FA-871C-C14234400042}"/>
              </a:ext>
            </a:extLst>
          </p:cNvPr>
          <p:cNvSpPr/>
          <p:nvPr/>
        </p:nvSpPr>
        <p:spPr>
          <a:xfrm>
            <a:off x="4913123" y="3094539"/>
            <a:ext cx="270000" cy="270000"/>
          </a:xfrm>
          <a:prstGeom prst="ellips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sp>
        <p:nvSpPr>
          <p:cNvPr id="59" name="Ellipse 58">
            <a:extLst>
              <a:ext uri="{FF2B5EF4-FFF2-40B4-BE49-F238E27FC236}">
                <a16:creationId xmlns:a16="http://schemas.microsoft.com/office/drawing/2014/main" id="{B1735FC7-67AF-4119-ADD1-ACBA5EB19E8C}"/>
              </a:ext>
            </a:extLst>
          </p:cNvPr>
          <p:cNvSpPr/>
          <p:nvPr/>
        </p:nvSpPr>
        <p:spPr>
          <a:xfrm>
            <a:off x="6021914" y="3094539"/>
            <a:ext cx="270000" cy="270000"/>
          </a:xfrm>
          <a:prstGeom prst="ellips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sp>
        <p:nvSpPr>
          <p:cNvPr id="60" name="Ellipse 59">
            <a:extLst>
              <a:ext uri="{FF2B5EF4-FFF2-40B4-BE49-F238E27FC236}">
                <a16:creationId xmlns:a16="http://schemas.microsoft.com/office/drawing/2014/main" id="{74306472-E45E-48A8-9F38-0D43774F5901}"/>
              </a:ext>
            </a:extLst>
          </p:cNvPr>
          <p:cNvSpPr/>
          <p:nvPr/>
        </p:nvSpPr>
        <p:spPr>
          <a:xfrm>
            <a:off x="7130705" y="3094539"/>
            <a:ext cx="270000" cy="270000"/>
          </a:xfrm>
          <a:prstGeom prst="ellips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sp>
        <p:nvSpPr>
          <p:cNvPr id="61" name="Ellipse 60">
            <a:extLst>
              <a:ext uri="{FF2B5EF4-FFF2-40B4-BE49-F238E27FC236}">
                <a16:creationId xmlns:a16="http://schemas.microsoft.com/office/drawing/2014/main" id="{F4B6BAE7-812B-440F-8333-11409DFF7F67}"/>
              </a:ext>
            </a:extLst>
          </p:cNvPr>
          <p:cNvSpPr/>
          <p:nvPr/>
        </p:nvSpPr>
        <p:spPr>
          <a:xfrm>
            <a:off x="8267741" y="3094539"/>
            <a:ext cx="270000" cy="270000"/>
          </a:xfrm>
          <a:prstGeom prst="ellips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sp>
        <p:nvSpPr>
          <p:cNvPr id="38" name="ZoneTexte 37">
            <a:extLst>
              <a:ext uri="{FF2B5EF4-FFF2-40B4-BE49-F238E27FC236}">
                <a16:creationId xmlns:a16="http://schemas.microsoft.com/office/drawing/2014/main" id="{84A7757D-39CF-4A7C-8F3B-938386C8A398}"/>
              </a:ext>
            </a:extLst>
          </p:cNvPr>
          <p:cNvSpPr txBox="1"/>
          <p:nvPr/>
        </p:nvSpPr>
        <p:spPr>
          <a:xfrm>
            <a:off x="947629" y="3895950"/>
            <a:ext cx="362600" cy="553998"/>
          </a:xfrm>
          <a:prstGeom prst="rect">
            <a:avLst/>
          </a:prstGeom>
          <a:noFill/>
        </p:spPr>
        <p:txBody>
          <a:bodyPr wrap="none" rtlCol="0">
            <a:spAutoFit/>
            <a:scene3d>
              <a:camera prst="orthographicFront"/>
              <a:lightRig rig="soft" dir="t">
                <a:rot lat="0" lon="0" rev="15600000"/>
              </a:lightRig>
            </a:scene3d>
            <a:sp3d extrusionH="57150" prstMaterial="softEdge">
              <a:bevelT w="25400" h="38100"/>
            </a:sp3d>
          </a:bodyPr>
          <a:lstStyle/>
          <a:p>
            <a:r>
              <a:rPr lang="fr-FR" sz="3000" b="1" dirty="0">
                <a:ln/>
                <a:solidFill>
                  <a:schemeClr val="bg1"/>
                </a:solidFill>
                <a:latin typeface="Marianne" panose="02000000000000000000" pitchFamily="50" charset="0"/>
              </a:rPr>
              <a:t>1</a:t>
            </a:r>
          </a:p>
        </p:txBody>
      </p:sp>
      <p:sp>
        <p:nvSpPr>
          <p:cNvPr id="69" name="ZoneTexte 68">
            <a:extLst>
              <a:ext uri="{FF2B5EF4-FFF2-40B4-BE49-F238E27FC236}">
                <a16:creationId xmlns:a16="http://schemas.microsoft.com/office/drawing/2014/main" id="{C0789A48-8CE0-4DF1-8EC1-1FD59EEEF01B}"/>
              </a:ext>
            </a:extLst>
          </p:cNvPr>
          <p:cNvSpPr txBox="1"/>
          <p:nvPr/>
        </p:nvSpPr>
        <p:spPr>
          <a:xfrm>
            <a:off x="3673494" y="3895951"/>
            <a:ext cx="420371" cy="553998"/>
          </a:xfrm>
          <a:prstGeom prst="rect">
            <a:avLst/>
          </a:prstGeom>
          <a:noFill/>
        </p:spPr>
        <p:txBody>
          <a:bodyPr wrap="none" rtlCol="0">
            <a:spAutoFit/>
          </a:bodyPr>
          <a:lstStyle/>
          <a:p>
            <a:r>
              <a:rPr lang="fr-FR" sz="3000" b="1" spc="38" dirty="0">
                <a:ln w="0"/>
                <a:solidFill>
                  <a:schemeClr val="bg1"/>
                </a:solidFill>
                <a:effectLst>
                  <a:innerShdw blurRad="63500" dist="50800" dir="13500000">
                    <a:srgbClr val="000000">
                      <a:alpha val="50000"/>
                    </a:srgbClr>
                  </a:innerShdw>
                </a:effectLst>
                <a:latin typeface="Marianne" panose="02000000000000000000" pitchFamily="50" charset="0"/>
              </a:rPr>
              <a:t>2</a:t>
            </a:r>
          </a:p>
        </p:txBody>
      </p:sp>
      <p:sp>
        <p:nvSpPr>
          <p:cNvPr id="70" name="ZoneTexte 69">
            <a:extLst>
              <a:ext uri="{FF2B5EF4-FFF2-40B4-BE49-F238E27FC236}">
                <a16:creationId xmlns:a16="http://schemas.microsoft.com/office/drawing/2014/main" id="{F663703F-1120-4A57-B462-4721E08B130B}"/>
              </a:ext>
            </a:extLst>
          </p:cNvPr>
          <p:cNvSpPr txBox="1"/>
          <p:nvPr/>
        </p:nvSpPr>
        <p:spPr>
          <a:xfrm>
            <a:off x="6323297" y="3895950"/>
            <a:ext cx="361189" cy="553998"/>
          </a:xfrm>
          <a:prstGeom prst="rect">
            <a:avLst/>
          </a:prstGeom>
          <a:noFill/>
        </p:spPr>
        <p:txBody>
          <a:bodyPr wrap="square" rtlCol="0">
            <a:spAutoFit/>
          </a:bodyPr>
          <a:lstStyle/>
          <a:p>
            <a:r>
              <a:rPr lang="fr-FR" sz="3000" b="1" dirty="0">
                <a:solidFill>
                  <a:schemeClr val="bg1"/>
                </a:solidFill>
                <a:latin typeface="Marianne" panose="02000000000000000000" pitchFamily="50" charset="0"/>
              </a:rPr>
              <a:t>3</a:t>
            </a:r>
          </a:p>
        </p:txBody>
      </p:sp>
      <p:sp>
        <p:nvSpPr>
          <p:cNvPr id="71" name="ZoneTexte 70">
            <a:extLst>
              <a:ext uri="{FF2B5EF4-FFF2-40B4-BE49-F238E27FC236}">
                <a16:creationId xmlns:a16="http://schemas.microsoft.com/office/drawing/2014/main" id="{60548CD2-368A-4B90-B03C-98DD65BF24C9}"/>
              </a:ext>
            </a:extLst>
          </p:cNvPr>
          <p:cNvSpPr txBox="1"/>
          <p:nvPr/>
        </p:nvSpPr>
        <p:spPr>
          <a:xfrm>
            <a:off x="420761" y="3097766"/>
            <a:ext cx="193467" cy="276999"/>
          </a:xfrm>
          <a:prstGeom prst="rect">
            <a:avLst/>
          </a:prstGeom>
          <a:noFill/>
        </p:spPr>
        <p:txBody>
          <a:bodyPr wrap="square" rtlCol="0">
            <a:spAutoFit/>
          </a:bodyPr>
          <a:lstStyle/>
          <a:p>
            <a:r>
              <a:rPr lang="fr-FR" sz="1200" b="1" dirty="0">
                <a:solidFill>
                  <a:schemeClr val="bg1"/>
                </a:solidFill>
                <a:latin typeface="Marianne" panose="02000000000000000000" pitchFamily="50" charset="0"/>
              </a:rPr>
              <a:t>1</a:t>
            </a:r>
          </a:p>
        </p:txBody>
      </p:sp>
      <p:sp>
        <p:nvSpPr>
          <p:cNvPr id="72" name="ZoneTexte 71">
            <a:extLst>
              <a:ext uri="{FF2B5EF4-FFF2-40B4-BE49-F238E27FC236}">
                <a16:creationId xmlns:a16="http://schemas.microsoft.com/office/drawing/2014/main" id="{31338E27-3D6E-403F-8C4A-6E939FCAF082}"/>
              </a:ext>
            </a:extLst>
          </p:cNvPr>
          <p:cNvSpPr txBox="1"/>
          <p:nvPr/>
        </p:nvSpPr>
        <p:spPr>
          <a:xfrm>
            <a:off x="1467931" y="3090466"/>
            <a:ext cx="396262" cy="276999"/>
          </a:xfrm>
          <a:prstGeom prst="rect">
            <a:avLst/>
          </a:prstGeom>
          <a:noFill/>
        </p:spPr>
        <p:txBody>
          <a:bodyPr wrap="none" rtlCol="0">
            <a:spAutoFit/>
          </a:bodyPr>
          <a:lstStyle/>
          <a:p>
            <a:r>
              <a:rPr lang="fr-FR" sz="1200" b="1" dirty="0">
                <a:solidFill>
                  <a:schemeClr val="bg1"/>
                </a:solidFill>
                <a:latin typeface="Marianne" panose="02000000000000000000" pitchFamily="50" charset="0"/>
              </a:rPr>
              <a:t>1-2</a:t>
            </a:r>
          </a:p>
        </p:txBody>
      </p:sp>
      <p:sp>
        <p:nvSpPr>
          <p:cNvPr id="73" name="ZoneTexte 72">
            <a:extLst>
              <a:ext uri="{FF2B5EF4-FFF2-40B4-BE49-F238E27FC236}">
                <a16:creationId xmlns:a16="http://schemas.microsoft.com/office/drawing/2014/main" id="{0F254736-922C-4BB7-922E-30A95AD2D0FE}"/>
              </a:ext>
            </a:extLst>
          </p:cNvPr>
          <p:cNvSpPr txBox="1"/>
          <p:nvPr/>
        </p:nvSpPr>
        <p:spPr>
          <a:xfrm>
            <a:off x="2659050" y="3097766"/>
            <a:ext cx="277640" cy="276999"/>
          </a:xfrm>
          <a:prstGeom prst="rect">
            <a:avLst/>
          </a:prstGeom>
          <a:noFill/>
        </p:spPr>
        <p:txBody>
          <a:bodyPr wrap="none" rtlCol="0">
            <a:spAutoFit/>
          </a:bodyPr>
          <a:lstStyle/>
          <a:p>
            <a:r>
              <a:rPr lang="fr-FR" sz="1200" b="1" dirty="0">
                <a:solidFill>
                  <a:schemeClr val="bg1"/>
                </a:solidFill>
                <a:latin typeface="Marianne" panose="02000000000000000000" pitchFamily="50" charset="0"/>
              </a:rPr>
              <a:t>2</a:t>
            </a:r>
          </a:p>
        </p:txBody>
      </p:sp>
      <p:sp>
        <p:nvSpPr>
          <p:cNvPr id="74" name="ZoneTexte 73">
            <a:extLst>
              <a:ext uri="{FF2B5EF4-FFF2-40B4-BE49-F238E27FC236}">
                <a16:creationId xmlns:a16="http://schemas.microsoft.com/office/drawing/2014/main" id="{BB94B26D-4B74-48B5-9E0D-B31775F2CCC2}"/>
              </a:ext>
            </a:extLst>
          </p:cNvPr>
          <p:cNvSpPr txBox="1"/>
          <p:nvPr/>
        </p:nvSpPr>
        <p:spPr>
          <a:xfrm>
            <a:off x="3783494" y="3090466"/>
            <a:ext cx="277640" cy="276999"/>
          </a:xfrm>
          <a:prstGeom prst="rect">
            <a:avLst/>
          </a:prstGeom>
          <a:noFill/>
        </p:spPr>
        <p:txBody>
          <a:bodyPr wrap="none" rtlCol="0">
            <a:spAutoFit/>
          </a:bodyPr>
          <a:lstStyle/>
          <a:p>
            <a:r>
              <a:rPr lang="fr-FR" sz="1200" b="1" dirty="0">
                <a:solidFill>
                  <a:schemeClr val="bg1"/>
                </a:solidFill>
                <a:latin typeface="Marianne" panose="02000000000000000000" pitchFamily="50" charset="0"/>
              </a:rPr>
              <a:t>2</a:t>
            </a:r>
          </a:p>
        </p:txBody>
      </p:sp>
      <p:sp>
        <p:nvSpPr>
          <p:cNvPr id="75" name="ZoneTexte 74">
            <a:extLst>
              <a:ext uri="{FF2B5EF4-FFF2-40B4-BE49-F238E27FC236}">
                <a16:creationId xmlns:a16="http://schemas.microsoft.com/office/drawing/2014/main" id="{EB5954A6-BEBE-4425-8970-C64BED95DCB3}"/>
              </a:ext>
            </a:extLst>
          </p:cNvPr>
          <p:cNvSpPr txBox="1"/>
          <p:nvPr/>
        </p:nvSpPr>
        <p:spPr>
          <a:xfrm>
            <a:off x="4912438" y="3097766"/>
            <a:ext cx="277640" cy="276999"/>
          </a:xfrm>
          <a:prstGeom prst="rect">
            <a:avLst/>
          </a:prstGeom>
          <a:noFill/>
        </p:spPr>
        <p:txBody>
          <a:bodyPr wrap="none" rtlCol="0">
            <a:spAutoFit/>
          </a:bodyPr>
          <a:lstStyle/>
          <a:p>
            <a:r>
              <a:rPr lang="fr-FR" sz="1200" b="1" dirty="0">
                <a:solidFill>
                  <a:schemeClr val="bg1"/>
                </a:solidFill>
                <a:latin typeface="Marianne" panose="02000000000000000000" pitchFamily="50" charset="0"/>
              </a:rPr>
              <a:t>3</a:t>
            </a:r>
          </a:p>
        </p:txBody>
      </p:sp>
      <p:sp>
        <p:nvSpPr>
          <p:cNvPr id="76" name="ZoneTexte 75">
            <a:extLst>
              <a:ext uri="{FF2B5EF4-FFF2-40B4-BE49-F238E27FC236}">
                <a16:creationId xmlns:a16="http://schemas.microsoft.com/office/drawing/2014/main" id="{623F460C-873B-45FB-838A-1029C8FBB353}"/>
              </a:ext>
            </a:extLst>
          </p:cNvPr>
          <p:cNvSpPr txBox="1"/>
          <p:nvPr/>
        </p:nvSpPr>
        <p:spPr>
          <a:xfrm>
            <a:off x="6012733" y="3084909"/>
            <a:ext cx="277640" cy="276999"/>
          </a:xfrm>
          <a:prstGeom prst="rect">
            <a:avLst/>
          </a:prstGeom>
          <a:noFill/>
        </p:spPr>
        <p:txBody>
          <a:bodyPr wrap="none" rtlCol="0">
            <a:spAutoFit/>
          </a:bodyPr>
          <a:lstStyle/>
          <a:p>
            <a:r>
              <a:rPr lang="fr-FR" sz="1200" b="1" dirty="0">
                <a:solidFill>
                  <a:schemeClr val="bg1"/>
                </a:solidFill>
                <a:latin typeface="Marianne" panose="02000000000000000000" pitchFamily="50" charset="0"/>
              </a:rPr>
              <a:t>3</a:t>
            </a:r>
          </a:p>
        </p:txBody>
      </p:sp>
      <p:sp>
        <p:nvSpPr>
          <p:cNvPr id="77" name="ZoneTexte 76">
            <a:extLst>
              <a:ext uri="{FF2B5EF4-FFF2-40B4-BE49-F238E27FC236}">
                <a16:creationId xmlns:a16="http://schemas.microsoft.com/office/drawing/2014/main" id="{3AE4285A-9679-4CE1-9A64-CC525F7D0414}"/>
              </a:ext>
            </a:extLst>
          </p:cNvPr>
          <p:cNvSpPr txBox="1"/>
          <p:nvPr/>
        </p:nvSpPr>
        <p:spPr>
          <a:xfrm>
            <a:off x="7137177" y="3090022"/>
            <a:ext cx="277640" cy="276999"/>
          </a:xfrm>
          <a:prstGeom prst="rect">
            <a:avLst/>
          </a:prstGeom>
          <a:noFill/>
        </p:spPr>
        <p:txBody>
          <a:bodyPr wrap="none" rtlCol="0">
            <a:spAutoFit/>
          </a:bodyPr>
          <a:lstStyle/>
          <a:p>
            <a:r>
              <a:rPr lang="fr-FR" sz="1200" b="1" dirty="0">
                <a:solidFill>
                  <a:schemeClr val="bg1"/>
                </a:solidFill>
                <a:latin typeface="Marianne" panose="02000000000000000000" pitchFamily="50" charset="0"/>
              </a:rPr>
              <a:t>3</a:t>
            </a:r>
          </a:p>
        </p:txBody>
      </p:sp>
      <p:sp>
        <p:nvSpPr>
          <p:cNvPr id="78" name="ZoneTexte 77">
            <a:extLst>
              <a:ext uri="{FF2B5EF4-FFF2-40B4-BE49-F238E27FC236}">
                <a16:creationId xmlns:a16="http://schemas.microsoft.com/office/drawing/2014/main" id="{333BCAA1-8FC9-4231-83DC-F0366F347D3D}"/>
              </a:ext>
            </a:extLst>
          </p:cNvPr>
          <p:cNvSpPr txBox="1"/>
          <p:nvPr/>
        </p:nvSpPr>
        <p:spPr>
          <a:xfrm>
            <a:off x="8279009" y="3097766"/>
            <a:ext cx="277640" cy="276999"/>
          </a:xfrm>
          <a:prstGeom prst="rect">
            <a:avLst/>
          </a:prstGeom>
          <a:noFill/>
        </p:spPr>
        <p:txBody>
          <a:bodyPr wrap="none" rtlCol="0">
            <a:spAutoFit/>
          </a:bodyPr>
          <a:lstStyle/>
          <a:p>
            <a:r>
              <a:rPr lang="fr-FR" sz="1200" b="1" dirty="0">
                <a:solidFill>
                  <a:schemeClr val="bg1"/>
                </a:solidFill>
                <a:latin typeface="Marianne" panose="02000000000000000000" pitchFamily="50" charset="0"/>
              </a:rPr>
              <a:t>3</a:t>
            </a:r>
          </a:p>
        </p:txBody>
      </p:sp>
      <p:pic>
        <p:nvPicPr>
          <p:cNvPr id="42" name="Image 41">
            <a:extLst>
              <a:ext uri="{FF2B5EF4-FFF2-40B4-BE49-F238E27FC236}">
                <a16:creationId xmlns:a16="http://schemas.microsoft.com/office/drawing/2014/main" id="{A905E3B6-496F-4706-8123-644E9387B1FF}"/>
              </a:ext>
            </a:extLst>
          </p:cNvPr>
          <p:cNvPicPr>
            <a:picLocks noChangeAspect="1"/>
          </p:cNvPicPr>
          <p:nvPr/>
        </p:nvPicPr>
        <p:blipFill>
          <a:blip r:embed="rId3"/>
          <a:stretch>
            <a:fillRect/>
          </a:stretch>
        </p:blipFill>
        <p:spPr>
          <a:xfrm>
            <a:off x="222837" y="102895"/>
            <a:ext cx="4159080" cy="612421"/>
          </a:xfrm>
          <a:prstGeom prst="rect">
            <a:avLst/>
          </a:prstGeom>
        </p:spPr>
      </p:pic>
      <p:sp>
        <p:nvSpPr>
          <p:cNvPr id="7" name="Flèche : droite 6">
            <a:extLst>
              <a:ext uri="{FF2B5EF4-FFF2-40B4-BE49-F238E27FC236}">
                <a16:creationId xmlns:a16="http://schemas.microsoft.com/office/drawing/2014/main" id="{A4ACCF96-84A5-4E0B-AB7C-C9A5F8E703C4}"/>
              </a:ext>
            </a:extLst>
          </p:cNvPr>
          <p:cNvSpPr/>
          <p:nvPr/>
        </p:nvSpPr>
        <p:spPr>
          <a:xfrm>
            <a:off x="2555776" y="2377319"/>
            <a:ext cx="359538" cy="194431"/>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FF0000"/>
              </a:solidFill>
              <a:highlight>
                <a:srgbClr val="FFFF00"/>
              </a:highlight>
            </a:endParaRPr>
          </a:p>
        </p:txBody>
      </p:sp>
      <p:sp>
        <p:nvSpPr>
          <p:cNvPr id="43" name="Flèche : droite 42">
            <a:extLst>
              <a:ext uri="{FF2B5EF4-FFF2-40B4-BE49-F238E27FC236}">
                <a16:creationId xmlns:a16="http://schemas.microsoft.com/office/drawing/2014/main" id="{29606DA1-5484-4E77-A599-76D399C02590}"/>
              </a:ext>
            </a:extLst>
          </p:cNvPr>
          <p:cNvSpPr/>
          <p:nvPr/>
        </p:nvSpPr>
        <p:spPr>
          <a:xfrm>
            <a:off x="5279463" y="2377318"/>
            <a:ext cx="359538" cy="194431"/>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Flèche : droite 43">
            <a:extLst>
              <a:ext uri="{FF2B5EF4-FFF2-40B4-BE49-F238E27FC236}">
                <a16:creationId xmlns:a16="http://schemas.microsoft.com/office/drawing/2014/main" id="{623D3370-564A-4FAF-B3A3-C86CA82EE1E0}"/>
              </a:ext>
            </a:extLst>
          </p:cNvPr>
          <p:cNvSpPr/>
          <p:nvPr/>
        </p:nvSpPr>
        <p:spPr>
          <a:xfrm>
            <a:off x="1485159" y="4075734"/>
            <a:ext cx="2002700" cy="194431"/>
          </a:xfrm>
          <a:prstGeom prst="right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Flèche : droite 44">
            <a:extLst>
              <a:ext uri="{FF2B5EF4-FFF2-40B4-BE49-F238E27FC236}">
                <a16:creationId xmlns:a16="http://schemas.microsoft.com/office/drawing/2014/main" id="{675873CF-4516-41CD-A9D0-11CA8C59B2FB}"/>
              </a:ext>
            </a:extLst>
          </p:cNvPr>
          <p:cNvSpPr/>
          <p:nvPr/>
        </p:nvSpPr>
        <p:spPr>
          <a:xfrm>
            <a:off x="4279012" y="4087122"/>
            <a:ext cx="1874870" cy="194431"/>
          </a:xfrm>
          <a:prstGeom prst="right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highlight>
                <a:srgbClr val="34BAB5"/>
              </a:highlight>
            </a:endParaRPr>
          </a:p>
        </p:txBody>
      </p:sp>
    </p:spTree>
    <p:extLst>
      <p:ext uri="{BB962C8B-B14F-4D97-AF65-F5344CB8AC3E}">
        <p14:creationId xmlns:p14="http://schemas.microsoft.com/office/powerpoint/2010/main" val="2029092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3" y="900000"/>
            <a:ext cx="8208913" cy="562500"/>
          </a:xfrm>
        </p:spPr>
        <p:txBody>
          <a:bodyPr/>
          <a:lstStyle/>
          <a:p>
            <a:r>
              <a:rPr lang="fr-FR" sz="2200" dirty="0">
                <a:solidFill>
                  <a:srgbClr val="34BAB5"/>
                </a:solidFill>
              </a:rPr>
              <a:t>S’inscrire sur Parcoursup </a:t>
            </a:r>
          </a:p>
        </p:txBody>
      </p:sp>
      <p:sp>
        <p:nvSpPr>
          <p:cNvPr id="3" name="Espace réservé du contenu 2"/>
          <p:cNvSpPr>
            <a:spLocks noGrp="1"/>
          </p:cNvSpPr>
          <p:nvPr>
            <p:ph sz="quarter" idx="4294967295"/>
          </p:nvPr>
        </p:nvSpPr>
        <p:spPr>
          <a:xfrm>
            <a:off x="467542" y="1275606"/>
            <a:ext cx="8208914" cy="3327300"/>
          </a:xfrm>
        </p:spPr>
        <p:txBody>
          <a:bodyPr/>
          <a:lstStyle/>
          <a:p>
            <a:pPr algn="just"/>
            <a:r>
              <a:rPr lang="fr-FR" sz="1200" b="1" dirty="0">
                <a:solidFill>
                  <a:schemeClr val="bg1"/>
                </a:solidFill>
                <a:highlight>
                  <a:srgbClr val="34BAB5"/>
                </a:highlight>
              </a:rPr>
              <a:t>1. CRÉER UN COMPTE</a:t>
            </a:r>
          </a:p>
          <a:p>
            <a:pPr algn="just"/>
            <a:r>
              <a:rPr lang="fr-FR" sz="1100" b="1" dirty="0">
                <a:solidFill>
                  <a:schemeClr val="accent1"/>
                </a:solidFill>
              </a:rPr>
              <a:t>Les candidats doivent d’abord se créer un compte </a:t>
            </a:r>
            <a:r>
              <a:rPr lang="fr-FR" sz="1100" b="1" dirty="0" err="1">
                <a:solidFill>
                  <a:schemeClr val="accent1"/>
                </a:solidFill>
              </a:rPr>
              <a:t>Parcoursup</a:t>
            </a:r>
            <a:r>
              <a:rPr lang="fr-FR" sz="1100" dirty="0">
                <a:solidFill>
                  <a:schemeClr val="accent1"/>
                </a:solidFill>
              </a:rPr>
              <a:t>, en utilisant une adresse email valide et régulièrement utilisée et un mot de passe.</a:t>
            </a:r>
          </a:p>
          <a:p>
            <a:pPr algn="just"/>
            <a:r>
              <a:rPr lang="fr-FR" sz="1100" dirty="0">
                <a:solidFill>
                  <a:schemeClr val="accent1"/>
                </a:solidFill>
              </a:rPr>
              <a:t>Les lycéens doivent créer leur compte </a:t>
            </a:r>
            <a:r>
              <a:rPr lang="fr-FR" sz="1100" dirty="0" err="1">
                <a:solidFill>
                  <a:schemeClr val="accent1"/>
                </a:solidFill>
              </a:rPr>
              <a:t>Parcoursup</a:t>
            </a:r>
            <a:r>
              <a:rPr lang="fr-FR" sz="1100" dirty="0">
                <a:solidFill>
                  <a:schemeClr val="accent1"/>
                </a:solidFill>
              </a:rPr>
              <a:t> en utilisant l'adresse mail précédemment transmise au lycée. En cas de doute contactez la scolarité de votre établissement.</a:t>
            </a:r>
          </a:p>
          <a:p>
            <a:pPr algn="just"/>
            <a:r>
              <a:rPr lang="fr-FR" sz="1200" b="1" dirty="0">
                <a:solidFill>
                  <a:schemeClr val="bg1"/>
                </a:solidFill>
                <a:highlight>
                  <a:srgbClr val="34BAB5"/>
                </a:highlight>
              </a:rPr>
              <a:t>2. CRÉER SON DOSSIER</a:t>
            </a:r>
          </a:p>
          <a:p>
            <a:pPr algn="just">
              <a:spcAft>
                <a:spcPts val="0"/>
              </a:spcAft>
            </a:pPr>
            <a:r>
              <a:rPr lang="fr-FR" sz="1100" b="1" dirty="0">
                <a:solidFill>
                  <a:schemeClr val="accent1"/>
                </a:solidFill>
              </a:rPr>
              <a:t>Une fois le compte créé, les lycéens se connectent pour commencer la création de leur dossier candidat. </a:t>
            </a:r>
          </a:p>
          <a:p>
            <a:pPr algn="just">
              <a:spcAft>
                <a:spcPts val="0"/>
              </a:spcAft>
            </a:pPr>
            <a:r>
              <a:rPr lang="fr-FR" sz="1100" b="1" dirty="0">
                <a:solidFill>
                  <a:schemeClr val="accent1"/>
                </a:solidFill>
              </a:rPr>
              <a:t>Vous aurez besoin de renseigner votre INE </a:t>
            </a:r>
            <a:r>
              <a:rPr lang="fr-FR" sz="1100" dirty="0">
                <a:solidFill>
                  <a:schemeClr val="accent1"/>
                </a:solidFill>
              </a:rPr>
              <a:t>(identifiant national élève pour tous les lycéens). Il est présent sur les bulletins scolaires ou le relevé de notes des épreuves du baccalauréat.</a:t>
            </a:r>
          </a:p>
          <a:p>
            <a:pPr lvl="0" algn="just" defTabSz="457200">
              <a:spcBef>
                <a:spcPts val="600"/>
              </a:spcBef>
              <a:spcAft>
                <a:spcPts val="600"/>
              </a:spcAft>
              <a:buClr>
                <a:srgbClr val="FF0000"/>
              </a:buClr>
              <a:buSzPct val="100000"/>
            </a:pPr>
            <a:r>
              <a:rPr lang="fr-FR" sz="1100" b="1" dirty="0">
                <a:solidFill>
                  <a:schemeClr val="accent1"/>
                </a:solidFill>
              </a:rPr>
              <a:t>Pour les lycées français à l’étranger </a:t>
            </a:r>
            <a:r>
              <a:rPr lang="fr-FR" sz="1100" dirty="0">
                <a:solidFill>
                  <a:schemeClr val="accent1"/>
                </a:solidFill>
              </a:rPr>
              <a:t>: l’établissement fournit l’identifiant pour créer son dossier candidat. Cet </a:t>
            </a:r>
            <a:r>
              <a:rPr lang="fr-FR" sz="1100" b="1" u="sng" dirty="0">
                <a:solidFill>
                  <a:srgbClr val="34BAB5"/>
                </a:solidFill>
              </a:rPr>
              <a:t>identifiant</a:t>
            </a:r>
            <a:r>
              <a:rPr lang="fr-FR" sz="1100" dirty="0">
                <a:solidFill>
                  <a:schemeClr val="accent1"/>
                </a:solidFill>
              </a:rPr>
              <a:t> correspond au </a:t>
            </a:r>
            <a:r>
              <a:rPr lang="fr-FR" sz="1100" b="1" u="sng" dirty="0">
                <a:solidFill>
                  <a:srgbClr val="34BAB5"/>
                </a:solidFill>
              </a:rPr>
              <a:t>numéro cyclades</a:t>
            </a:r>
            <a:r>
              <a:rPr lang="fr-FR" sz="1100" b="1" dirty="0">
                <a:solidFill>
                  <a:srgbClr val="34BAB5"/>
                </a:solidFill>
              </a:rPr>
              <a:t> </a:t>
            </a:r>
            <a:r>
              <a:rPr lang="fr-FR" sz="1100" dirty="0">
                <a:solidFill>
                  <a:schemeClr val="accent1"/>
                </a:solidFill>
              </a:rPr>
              <a:t>(numéro d’inscription au bac)</a:t>
            </a:r>
          </a:p>
          <a:p>
            <a:pPr lvl="0" defTabSz="457200">
              <a:spcBef>
                <a:spcPct val="20000"/>
              </a:spcBef>
              <a:spcAft>
                <a:spcPts val="0"/>
              </a:spcAft>
              <a:buClr>
                <a:srgbClr val="FF0000"/>
              </a:buClr>
              <a:buSzPct val="100000"/>
            </a:pPr>
            <a:endParaRPr lang="fr-FR" sz="2000" dirty="0">
              <a:solidFill>
                <a:srgbClr val="3D566E"/>
              </a:solidFill>
            </a:endParaRPr>
          </a:p>
          <a:p>
            <a:endParaRPr lang="fr-FR" dirty="0"/>
          </a:p>
        </p:txBody>
      </p:sp>
      <p:sp>
        <p:nvSpPr>
          <p:cNvPr id="6" name="Espace réservé du numéro de diapositive 5"/>
          <p:cNvSpPr>
            <a:spLocks noGrp="1"/>
          </p:cNvSpPr>
          <p:nvPr>
            <p:ph type="sldNum" sz="quarter" idx="12"/>
          </p:nvPr>
        </p:nvSpPr>
        <p:spPr>
          <a:xfrm>
            <a:off x="7596336" y="4783500"/>
            <a:ext cx="1170000" cy="360000"/>
          </a:xfrm>
        </p:spPr>
        <p:txBody>
          <a:bodyPr/>
          <a:lstStyle/>
          <a:p>
            <a:fld id="{733122C9-A0B9-462F-8757-0847AD287B63}" type="slidenum">
              <a:rPr lang="fr-FR" smtClean="0">
                <a:solidFill>
                  <a:srgbClr val="34BAB5"/>
                </a:solidFill>
              </a:rPr>
              <a:pPr/>
              <a:t>6</a:t>
            </a:fld>
            <a:endParaRPr lang="fr-FR" dirty="0">
              <a:solidFill>
                <a:srgbClr val="34BAB5"/>
              </a:solidFill>
            </a:endParaRPr>
          </a:p>
        </p:txBody>
      </p:sp>
      <p:sp>
        <p:nvSpPr>
          <p:cNvPr id="4" name="Rectangle à coins arrondis 6">
            <a:extLst>
              <a:ext uri="{FF2B5EF4-FFF2-40B4-BE49-F238E27FC236}">
                <a16:creationId xmlns:a16="http://schemas.microsoft.com/office/drawing/2014/main" id="{E56E5DD1-54B1-42E8-B0C1-E07FC118E1D7}"/>
              </a:ext>
            </a:extLst>
          </p:cNvPr>
          <p:cNvSpPr/>
          <p:nvPr/>
        </p:nvSpPr>
        <p:spPr>
          <a:xfrm>
            <a:off x="6115795" y="195486"/>
            <a:ext cx="2555093" cy="344514"/>
          </a:xfrm>
          <a:prstGeom prst="roundRect">
            <a:avLst/>
          </a:prstGeom>
          <a:solidFill>
            <a:schemeClr val="tx1">
              <a:alpha val="69804"/>
            </a:schemeClr>
          </a:solidFill>
          <a:ln w="12700">
            <a:solidFill>
              <a:srgbClr val="2E2E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FFFF00"/>
                </a:solidFill>
              </a:rPr>
              <a:t>À partir du 25 août 2026</a:t>
            </a:r>
          </a:p>
        </p:txBody>
      </p:sp>
      <p:sp>
        <p:nvSpPr>
          <p:cNvPr id="5" name="Rectangle à coins arrondis 4"/>
          <p:cNvSpPr/>
          <p:nvPr/>
        </p:nvSpPr>
        <p:spPr>
          <a:xfrm>
            <a:off x="487365" y="4011910"/>
            <a:ext cx="8288279" cy="653796"/>
          </a:xfrm>
          <a:prstGeom prst="roundRect">
            <a:avLst/>
          </a:prstGeom>
          <a:solidFill>
            <a:srgbClr val="34BA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indent="0" algn="just" defTabSz="457200">
              <a:lnSpc>
                <a:spcPct val="90000"/>
              </a:lnSpc>
              <a:spcBef>
                <a:spcPts val="0"/>
              </a:spcBef>
              <a:spcAft>
                <a:spcPts val="0"/>
              </a:spcAft>
              <a:buSzPct val="100000"/>
              <a:buNone/>
              <a:defRPr/>
            </a:pPr>
            <a:r>
              <a:rPr lang="fr-FR" sz="1200" b="1" i="1" dirty="0">
                <a:solidFill>
                  <a:schemeClr val="bg1"/>
                </a:solidFill>
              </a:rPr>
              <a:t>[ Conseil aux parents ou tuteurs légaux ]</a:t>
            </a:r>
            <a:r>
              <a:rPr lang="fr-FR" sz="1200" b="1" dirty="0">
                <a:solidFill>
                  <a:schemeClr val="bg1"/>
                </a:solidFill>
              </a:rPr>
              <a:t> </a:t>
            </a:r>
            <a:r>
              <a:rPr lang="fr-FR" sz="1200" dirty="0">
                <a:solidFill>
                  <a:schemeClr val="bg1"/>
                </a:solidFill>
              </a:rPr>
              <a:t>vous pouvez également renseigner votre email et numéro de portable dans le dossier de votre enfant pour recevoir messages et alertes Parcoursup. Vous pourrez également recevoir de la part des formations qui organisent des épreuves écrites/orales le rappel des échéances à respecter</a:t>
            </a:r>
          </a:p>
        </p:txBody>
      </p:sp>
      <p:sp>
        <p:nvSpPr>
          <p:cNvPr id="8" name="Rectangle à coins arrondis 7"/>
          <p:cNvSpPr/>
          <p:nvPr/>
        </p:nvSpPr>
        <p:spPr>
          <a:xfrm>
            <a:off x="492018" y="3635332"/>
            <a:ext cx="8278972" cy="376578"/>
          </a:xfrm>
          <a:prstGeom prst="roundRect">
            <a:avLst/>
          </a:prstGeom>
          <a:solidFill>
            <a:srgbClr val="34BA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just" defTabSz="457200">
              <a:lnSpc>
                <a:spcPct val="90000"/>
              </a:lnSpc>
              <a:buSzPct val="100000"/>
            </a:pPr>
            <a:r>
              <a:rPr lang="fr-FR" sz="1200" b="1" i="1" dirty="0">
                <a:solidFill>
                  <a:schemeClr val="bg1"/>
                </a:solidFill>
              </a:rPr>
              <a:t>[ Important ] renseignez un numéro de portable pour recevoir les alertes envoyées par la plateforme. </a:t>
            </a:r>
          </a:p>
        </p:txBody>
      </p:sp>
      <p:pic>
        <p:nvPicPr>
          <p:cNvPr id="9" name="Image 8">
            <a:extLst>
              <a:ext uri="{FF2B5EF4-FFF2-40B4-BE49-F238E27FC236}">
                <a16:creationId xmlns:a16="http://schemas.microsoft.com/office/drawing/2014/main" id="{E2C08A22-B52F-40C5-91F1-8376C98D5BE8}"/>
              </a:ext>
            </a:extLst>
          </p:cNvPr>
          <p:cNvPicPr>
            <a:picLocks noChangeAspect="1"/>
          </p:cNvPicPr>
          <p:nvPr/>
        </p:nvPicPr>
        <p:blipFill>
          <a:blip r:embed="rId2"/>
          <a:stretch>
            <a:fillRect/>
          </a:stretch>
        </p:blipFill>
        <p:spPr>
          <a:xfrm>
            <a:off x="373002" y="61532"/>
            <a:ext cx="4159080" cy="612421"/>
          </a:xfrm>
          <a:prstGeom prst="rect">
            <a:avLst/>
          </a:prstGeom>
        </p:spPr>
      </p:pic>
    </p:spTree>
    <p:extLst>
      <p:ext uri="{BB962C8B-B14F-4D97-AF65-F5344CB8AC3E}">
        <p14:creationId xmlns:p14="http://schemas.microsoft.com/office/powerpoint/2010/main" val="80010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fld id="{733122C9-A0B9-462F-8757-0847AD287B63}" type="slidenum">
              <a:rPr lang="fr-FR" smtClean="0">
                <a:solidFill>
                  <a:srgbClr val="34BAB5"/>
                </a:solidFill>
              </a:rPr>
              <a:pPr/>
              <a:t>7</a:t>
            </a:fld>
            <a:endParaRPr lang="fr-FR" dirty="0">
              <a:solidFill>
                <a:srgbClr val="34BAB5"/>
              </a:solidFill>
            </a:endParaRPr>
          </a:p>
        </p:txBody>
      </p:sp>
      <p:sp>
        <p:nvSpPr>
          <p:cNvPr id="14" name="ZoneTexte 13"/>
          <p:cNvSpPr txBox="1"/>
          <p:nvPr/>
        </p:nvSpPr>
        <p:spPr>
          <a:xfrm>
            <a:off x="229388" y="3147814"/>
            <a:ext cx="4052130" cy="1477328"/>
          </a:xfrm>
          <a:prstGeom prst="rect">
            <a:avLst/>
          </a:prstGeom>
          <a:noFill/>
        </p:spPr>
        <p:txBody>
          <a:bodyPr wrap="square" rtlCol="0">
            <a:spAutoFit/>
          </a:bodyPr>
          <a:lstStyle/>
          <a:p>
            <a:r>
              <a:rPr lang="fr-FR" sz="1500" b="1" dirty="0">
                <a:solidFill>
                  <a:schemeClr val="bg1"/>
                </a:solidFill>
                <a:highlight>
                  <a:srgbClr val="34BAB5"/>
                </a:highlight>
              </a:rPr>
              <a:t>Sur Avenirs.onisep.fr</a:t>
            </a:r>
          </a:p>
          <a:p>
            <a:pPr algn="just">
              <a:spcBef>
                <a:spcPts val="600"/>
              </a:spcBef>
              <a:spcAft>
                <a:spcPts val="600"/>
              </a:spcAft>
            </a:pPr>
            <a:r>
              <a:rPr lang="fr-FR" sz="1300" dirty="0">
                <a:solidFill>
                  <a:srgbClr val="34BAB5"/>
                </a:solidFill>
                <a:effectLst/>
                <a:latin typeface="+mj-lt"/>
                <a:ea typeface="Aptos" panose="020B0004020202020204" pitchFamily="34" charset="0"/>
                <a:cs typeface="Aptos" panose="020B0004020202020204" pitchFamily="34" charset="0"/>
              </a:rPr>
              <a:t>Les informations sélectionnées par l’Onisep sur </a:t>
            </a:r>
            <a:r>
              <a:rPr lang="fr-FR" sz="1300" b="1" dirty="0">
                <a:solidFill>
                  <a:srgbClr val="34BAB5"/>
                </a:solidFill>
                <a:effectLst/>
                <a:latin typeface="+mj-lt"/>
                <a:ea typeface="Aptos" panose="020B0004020202020204" pitchFamily="34" charset="0"/>
                <a:cs typeface="Aptos" panose="020B0004020202020204" pitchFamily="34" charset="0"/>
              </a:rPr>
              <a:t>les filières, les formations et les métiers</a:t>
            </a:r>
            <a:endParaRPr lang="fr-FR" sz="1300" dirty="0">
              <a:solidFill>
                <a:srgbClr val="34BAB5"/>
              </a:solidFill>
              <a:effectLst/>
              <a:latin typeface="+mj-lt"/>
              <a:ea typeface="Aptos" panose="020B0004020202020204" pitchFamily="34" charset="0"/>
              <a:cs typeface="Aptos" panose="020B0004020202020204" pitchFamily="34" charset="0"/>
            </a:endParaRPr>
          </a:p>
          <a:p>
            <a:pPr algn="just"/>
            <a:r>
              <a:rPr lang="fr-FR" sz="1300" dirty="0">
                <a:solidFill>
                  <a:srgbClr val="34BAB5"/>
                </a:solidFill>
                <a:effectLst/>
                <a:latin typeface="+mj-lt"/>
                <a:ea typeface="Aptos" panose="020B0004020202020204" pitchFamily="34" charset="0"/>
                <a:cs typeface="Aptos" panose="020B0004020202020204" pitchFamily="34" charset="0"/>
              </a:rPr>
              <a:t>Un </a:t>
            </a:r>
            <a:r>
              <a:rPr lang="fr-FR" sz="1300" b="1" dirty="0">
                <a:solidFill>
                  <a:srgbClr val="34BAB5"/>
                </a:solidFill>
                <a:effectLst/>
                <a:latin typeface="+mj-lt"/>
                <a:ea typeface="Aptos" panose="020B0004020202020204" pitchFamily="34" charset="0"/>
                <a:cs typeface="Aptos" panose="020B0004020202020204" pitchFamily="34" charset="0"/>
              </a:rPr>
              <a:t>nouvel environnement pour aider les professeurs</a:t>
            </a:r>
            <a:r>
              <a:rPr lang="fr-FR" sz="1300" dirty="0">
                <a:solidFill>
                  <a:srgbClr val="34BAB5"/>
                </a:solidFill>
                <a:effectLst/>
                <a:latin typeface="+mj-lt"/>
                <a:ea typeface="Aptos" panose="020B0004020202020204" pitchFamily="34" charset="0"/>
                <a:cs typeface="Aptos" panose="020B0004020202020204" pitchFamily="34" charset="0"/>
              </a:rPr>
              <a:t> dans l’accompagnement à l’orientation de leurs élèves</a:t>
            </a:r>
          </a:p>
        </p:txBody>
      </p:sp>
      <p:sp>
        <p:nvSpPr>
          <p:cNvPr id="15" name="ZoneTexte 14"/>
          <p:cNvSpPr txBox="1"/>
          <p:nvPr/>
        </p:nvSpPr>
        <p:spPr>
          <a:xfrm flipH="1">
            <a:off x="4427984" y="3413417"/>
            <a:ext cx="4248472" cy="1400383"/>
          </a:xfrm>
          <a:prstGeom prst="rect">
            <a:avLst/>
          </a:prstGeom>
          <a:noFill/>
        </p:spPr>
        <p:txBody>
          <a:bodyPr wrap="square" rtlCol="0">
            <a:spAutoFit/>
          </a:bodyPr>
          <a:lstStyle/>
          <a:p>
            <a:r>
              <a:rPr lang="fr-FR" sz="1500" b="1" dirty="0">
                <a:solidFill>
                  <a:schemeClr val="bg1"/>
                </a:solidFill>
                <a:highlight>
                  <a:srgbClr val="34BAB5"/>
                </a:highlight>
              </a:rPr>
              <a:t>Sur Parcoursup-nouvelle-caledonie.fr : </a:t>
            </a:r>
            <a:r>
              <a:rPr lang="fr-FR" sz="1500" dirty="0">
                <a:solidFill>
                  <a:schemeClr val="bg1"/>
                </a:solidFill>
                <a:highlight>
                  <a:srgbClr val="34BAB5"/>
                </a:highlight>
              </a:rPr>
              <a:t> </a:t>
            </a:r>
          </a:p>
          <a:p>
            <a:pPr algn="just">
              <a:spcBef>
                <a:spcPts val="600"/>
              </a:spcBef>
            </a:pPr>
            <a:r>
              <a:rPr lang="fr-FR" sz="1300" dirty="0">
                <a:solidFill>
                  <a:srgbClr val="34BAB5"/>
                </a:solidFill>
              </a:rPr>
              <a:t>La </a:t>
            </a:r>
            <a:r>
              <a:rPr lang="fr-FR" sz="1300" b="1" dirty="0">
                <a:solidFill>
                  <a:srgbClr val="34BAB5"/>
                </a:solidFill>
              </a:rPr>
              <a:t>carte des formations </a:t>
            </a:r>
            <a:r>
              <a:rPr lang="fr-FR" sz="1300" dirty="0">
                <a:solidFill>
                  <a:srgbClr val="34BAB5"/>
                </a:solidFill>
              </a:rPr>
              <a:t>pour </a:t>
            </a:r>
            <a:r>
              <a:rPr lang="fr-FR" sz="1300" b="1" dirty="0">
                <a:solidFill>
                  <a:srgbClr val="34BAB5"/>
                </a:solidFill>
              </a:rPr>
              <a:t>découvrir</a:t>
            </a:r>
            <a:r>
              <a:rPr lang="fr-FR" sz="1300" dirty="0">
                <a:solidFill>
                  <a:srgbClr val="34BAB5"/>
                </a:solidFill>
              </a:rPr>
              <a:t> les formations, enregistrer vos « </a:t>
            </a:r>
            <a:r>
              <a:rPr lang="fr-FR" sz="1300" b="1" dirty="0">
                <a:solidFill>
                  <a:srgbClr val="34BAB5"/>
                </a:solidFill>
              </a:rPr>
              <a:t>favoris</a:t>
            </a:r>
            <a:r>
              <a:rPr lang="fr-FR" sz="1300" dirty="0">
                <a:solidFill>
                  <a:srgbClr val="34BAB5"/>
                </a:solidFill>
              </a:rPr>
              <a:t> », </a:t>
            </a:r>
            <a:r>
              <a:rPr lang="fr-FR" sz="1300" b="1" dirty="0">
                <a:solidFill>
                  <a:srgbClr val="34BAB5"/>
                </a:solidFill>
              </a:rPr>
              <a:t>comparer les formations</a:t>
            </a:r>
            <a:r>
              <a:rPr lang="fr-FR" sz="1300" dirty="0">
                <a:solidFill>
                  <a:srgbClr val="34BAB5"/>
                </a:solidFill>
              </a:rPr>
              <a:t> entre elles, trouver les </a:t>
            </a:r>
            <a:r>
              <a:rPr lang="fr-FR" sz="1300" b="1" dirty="0">
                <a:solidFill>
                  <a:srgbClr val="34BAB5"/>
                </a:solidFill>
              </a:rPr>
              <a:t>contacts utiles </a:t>
            </a:r>
            <a:r>
              <a:rPr lang="fr-FR" sz="1300" dirty="0">
                <a:solidFill>
                  <a:srgbClr val="34BAB5"/>
                </a:solidFill>
              </a:rPr>
              <a:t>ou repérer les  dates des </a:t>
            </a:r>
            <a:r>
              <a:rPr lang="fr-FR" sz="1300" b="1" dirty="0">
                <a:solidFill>
                  <a:srgbClr val="34BAB5"/>
                </a:solidFill>
              </a:rPr>
              <a:t>journées portes ouvertes  </a:t>
            </a:r>
            <a:br>
              <a:rPr lang="fr-FR" sz="1300" dirty="0"/>
            </a:br>
            <a:endParaRPr lang="fr-FR" sz="1300" dirty="0"/>
          </a:p>
        </p:txBody>
      </p:sp>
      <p:sp>
        <p:nvSpPr>
          <p:cNvPr id="2" name="Rectangle à coins arrondis 6">
            <a:extLst>
              <a:ext uri="{FF2B5EF4-FFF2-40B4-BE49-F238E27FC236}">
                <a16:creationId xmlns:a16="http://schemas.microsoft.com/office/drawing/2014/main" id="{D6B32044-2777-BA50-5830-243AE6AF7D20}"/>
              </a:ext>
            </a:extLst>
          </p:cNvPr>
          <p:cNvSpPr/>
          <p:nvPr/>
        </p:nvSpPr>
        <p:spPr>
          <a:xfrm>
            <a:off x="4307579" y="195486"/>
            <a:ext cx="4464497" cy="344514"/>
          </a:xfrm>
          <a:prstGeom prst="roundRect">
            <a:avLst/>
          </a:prstGeom>
          <a:solidFill>
            <a:schemeClr val="tx1">
              <a:alpha val="69804"/>
            </a:schemeClr>
          </a:solidFill>
          <a:ln w="12700">
            <a:solidFill>
              <a:srgbClr val="2E2E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FFFF00"/>
                </a:solidFill>
              </a:rPr>
              <a:t>Des outils pour préparer votre projet d’orientation</a:t>
            </a:r>
          </a:p>
        </p:txBody>
      </p:sp>
      <p:sp>
        <p:nvSpPr>
          <p:cNvPr id="9" name="Titre 1"/>
          <p:cNvSpPr>
            <a:spLocks noGrp="1"/>
          </p:cNvSpPr>
          <p:nvPr>
            <p:ph type="title"/>
          </p:nvPr>
        </p:nvSpPr>
        <p:spPr>
          <a:xfrm>
            <a:off x="467544" y="930072"/>
            <a:ext cx="8208912" cy="591630"/>
          </a:xfrm>
        </p:spPr>
        <p:txBody>
          <a:bodyPr/>
          <a:lstStyle/>
          <a:p>
            <a:r>
              <a:rPr lang="fr-FR" sz="2200" dirty="0">
                <a:solidFill>
                  <a:srgbClr val="34BAB5"/>
                </a:solidFill>
              </a:rPr>
              <a:t>LE BON REFLEXE : S’INFORMER</a:t>
            </a:r>
          </a:p>
        </p:txBody>
      </p:sp>
      <p:pic>
        <p:nvPicPr>
          <p:cNvPr id="10" name="Image 9">
            <a:extLst>
              <a:ext uri="{FF2B5EF4-FFF2-40B4-BE49-F238E27FC236}">
                <a16:creationId xmlns:a16="http://schemas.microsoft.com/office/drawing/2014/main" id="{18FB4C46-93EE-A5C8-7727-63D188E800F5}"/>
              </a:ext>
            </a:extLst>
          </p:cNvPr>
          <p:cNvPicPr>
            <a:picLocks noChangeAspect="1"/>
          </p:cNvPicPr>
          <p:nvPr/>
        </p:nvPicPr>
        <p:blipFill>
          <a:blip r:embed="rId2"/>
          <a:stretch>
            <a:fillRect/>
          </a:stretch>
        </p:blipFill>
        <p:spPr>
          <a:xfrm>
            <a:off x="827584" y="1350187"/>
            <a:ext cx="2304256" cy="1728192"/>
          </a:xfrm>
          <a:prstGeom prst="rect">
            <a:avLst/>
          </a:prstGeom>
        </p:spPr>
      </p:pic>
      <p:pic>
        <p:nvPicPr>
          <p:cNvPr id="11" name="Image 10">
            <a:extLst>
              <a:ext uri="{FF2B5EF4-FFF2-40B4-BE49-F238E27FC236}">
                <a16:creationId xmlns:a16="http://schemas.microsoft.com/office/drawing/2014/main" id="{E1B57178-7A52-44BB-BA01-9768668DB93C}"/>
              </a:ext>
            </a:extLst>
          </p:cNvPr>
          <p:cNvPicPr>
            <a:picLocks noChangeAspect="1"/>
          </p:cNvPicPr>
          <p:nvPr/>
        </p:nvPicPr>
        <p:blipFill>
          <a:blip r:embed="rId3"/>
          <a:stretch>
            <a:fillRect/>
          </a:stretch>
        </p:blipFill>
        <p:spPr>
          <a:xfrm>
            <a:off x="347778" y="96581"/>
            <a:ext cx="3873498" cy="570369"/>
          </a:xfrm>
          <a:prstGeom prst="rect">
            <a:avLst/>
          </a:prstGeom>
        </p:spPr>
      </p:pic>
      <p:pic>
        <p:nvPicPr>
          <p:cNvPr id="5" name="Image 4">
            <a:extLst>
              <a:ext uri="{FF2B5EF4-FFF2-40B4-BE49-F238E27FC236}">
                <a16:creationId xmlns:a16="http://schemas.microsoft.com/office/drawing/2014/main" id="{FF51AC4B-B4FC-4AB0-8F55-AF7039D3722E}"/>
              </a:ext>
            </a:extLst>
          </p:cNvPr>
          <p:cNvPicPr>
            <a:picLocks noChangeAspect="1"/>
          </p:cNvPicPr>
          <p:nvPr/>
        </p:nvPicPr>
        <p:blipFill>
          <a:blip r:embed="rId4"/>
          <a:stretch>
            <a:fillRect/>
          </a:stretch>
        </p:blipFill>
        <p:spPr>
          <a:xfrm>
            <a:off x="4427984" y="1225887"/>
            <a:ext cx="4052130" cy="2026065"/>
          </a:xfrm>
          <a:prstGeom prst="rect">
            <a:avLst/>
          </a:prstGeom>
        </p:spPr>
      </p:pic>
    </p:spTree>
    <p:extLst>
      <p:ext uri="{BB962C8B-B14F-4D97-AF65-F5344CB8AC3E}">
        <p14:creationId xmlns:p14="http://schemas.microsoft.com/office/powerpoint/2010/main" val="1246330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1"/>
          <p:cNvSpPr>
            <a:spLocks noGrp="1"/>
          </p:cNvSpPr>
          <p:nvPr>
            <p:ph type="title"/>
          </p:nvPr>
        </p:nvSpPr>
        <p:spPr>
          <a:xfrm>
            <a:off x="467544" y="930072"/>
            <a:ext cx="8208912" cy="591630"/>
          </a:xfrm>
        </p:spPr>
        <p:txBody>
          <a:bodyPr/>
          <a:lstStyle/>
          <a:p>
            <a:r>
              <a:rPr lang="fr-FR" sz="2200" dirty="0">
                <a:solidFill>
                  <a:srgbClr val="34BAB5"/>
                </a:solidFill>
              </a:rPr>
              <a:t>LE BON REFLEXE : ECHANGER, SE PREPARER</a:t>
            </a:r>
          </a:p>
        </p:txBody>
      </p:sp>
      <p:sp>
        <p:nvSpPr>
          <p:cNvPr id="8" name="Espace réservé du numéro de diapositive 7"/>
          <p:cNvSpPr>
            <a:spLocks noGrp="1"/>
          </p:cNvSpPr>
          <p:nvPr>
            <p:ph type="sldNum" sz="quarter" idx="12"/>
          </p:nvPr>
        </p:nvSpPr>
        <p:spPr/>
        <p:txBody>
          <a:bodyPr/>
          <a:lstStyle/>
          <a:p>
            <a:fld id="{733122C9-A0B9-462F-8757-0847AD287B63}" type="slidenum">
              <a:rPr lang="fr-FR" smtClean="0">
                <a:solidFill>
                  <a:srgbClr val="34BAB5"/>
                </a:solidFill>
              </a:rPr>
              <a:pPr/>
              <a:t>8</a:t>
            </a:fld>
            <a:endParaRPr lang="fr-FR" dirty="0">
              <a:solidFill>
                <a:srgbClr val="34BAB5"/>
              </a:solidFill>
            </a:endParaRPr>
          </a:p>
        </p:txBody>
      </p:sp>
      <p:sp>
        <p:nvSpPr>
          <p:cNvPr id="11" name="ZoneTexte 10"/>
          <p:cNvSpPr txBox="1"/>
          <p:nvPr/>
        </p:nvSpPr>
        <p:spPr>
          <a:xfrm>
            <a:off x="506322" y="3717493"/>
            <a:ext cx="4193079" cy="907941"/>
          </a:xfrm>
          <a:prstGeom prst="rect">
            <a:avLst/>
          </a:prstGeom>
          <a:noFill/>
        </p:spPr>
        <p:txBody>
          <a:bodyPr wrap="square" rtlCol="0">
            <a:spAutoFit/>
          </a:bodyPr>
          <a:lstStyle/>
          <a:p>
            <a:pPr>
              <a:spcBef>
                <a:spcPts val="600"/>
              </a:spcBef>
              <a:spcAft>
                <a:spcPts val="600"/>
              </a:spcAft>
            </a:pPr>
            <a:r>
              <a:rPr lang="fr-FR" sz="1500" b="1" dirty="0">
                <a:solidFill>
                  <a:schemeClr val="bg1"/>
                </a:solidFill>
                <a:highlight>
                  <a:srgbClr val="34BAB5"/>
                </a:highlight>
              </a:rPr>
              <a:t>Des ressources pour vous aider</a:t>
            </a:r>
          </a:p>
          <a:p>
            <a:pPr>
              <a:spcBef>
                <a:spcPts val="600"/>
              </a:spcBef>
              <a:spcAft>
                <a:spcPts val="600"/>
              </a:spcAft>
            </a:pPr>
            <a:r>
              <a:rPr lang="fr-FR" sz="1400" i="1" dirty="0">
                <a:solidFill>
                  <a:schemeClr val="accent1"/>
                </a:solidFill>
              </a:rPr>
              <a:t>Calendrier à retrouver dans </a:t>
            </a:r>
            <a:r>
              <a:rPr lang="fr-FR" sz="1400" b="1" i="1" dirty="0">
                <a:solidFill>
                  <a:srgbClr val="34BAB5"/>
                </a:solidFill>
              </a:rPr>
              <a:t>l’espace Ressources </a:t>
            </a:r>
            <a:r>
              <a:rPr lang="fr-FR" sz="1400" i="1" dirty="0">
                <a:solidFill>
                  <a:schemeClr val="accent1"/>
                </a:solidFill>
              </a:rPr>
              <a:t>sur parcoursup-nouvelle-caledonie.fr</a:t>
            </a:r>
          </a:p>
        </p:txBody>
      </p:sp>
      <p:sp>
        <p:nvSpPr>
          <p:cNvPr id="2" name="ZoneTexte 1"/>
          <p:cNvSpPr txBox="1"/>
          <p:nvPr/>
        </p:nvSpPr>
        <p:spPr>
          <a:xfrm>
            <a:off x="4699401" y="1347614"/>
            <a:ext cx="4015833" cy="3093154"/>
          </a:xfrm>
          <a:prstGeom prst="rect">
            <a:avLst/>
          </a:prstGeom>
          <a:solidFill>
            <a:srgbClr val="34BAB5"/>
          </a:solidFill>
          <a:ln w="28575">
            <a:solidFill>
              <a:schemeClr val="bg1"/>
            </a:solidFill>
          </a:ln>
        </p:spPr>
        <p:txBody>
          <a:bodyPr wrap="square" rtlCol="0">
            <a:spAutoFit/>
          </a:bodyPr>
          <a:lstStyle/>
          <a:p>
            <a:pPr lvl="0"/>
            <a:r>
              <a:rPr lang="fr-FR" sz="1600" b="1" dirty="0">
                <a:solidFill>
                  <a:schemeClr val="bg1"/>
                </a:solidFill>
              </a:rPr>
              <a:t>Echanger avec des professionnels dans votre lycée</a:t>
            </a:r>
          </a:p>
          <a:p>
            <a:pPr marL="285750" lvl="0" indent="-285750">
              <a:buFont typeface="Arial" panose="020B0604020202020204" pitchFamily="34" charset="0"/>
              <a:buChar char="•"/>
            </a:pPr>
            <a:r>
              <a:rPr lang="fr-FR" sz="1200" dirty="0">
                <a:solidFill>
                  <a:schemeClr val="bg1"/>
                </a:solidFill>
              </a:rPr>
              <a:t>Votre professeur principal</a:t>
            </a:r>
          </a:p>
          <a:p>
            <a:pPr marL="285750" lvl="0" indent="-285750">
              <a:buFont typeface="Arial" panose="020B0604020202020204" pitchFamily="34" charset="0"/>
              <a:buChar char="•"/>
            </a:pPr>
            <a:r>
              <a:rPr lang="fr-FR" sz="1200" dirty="0">
                <a:solidFill>
                  <a:schemeClr val="bg1"/>
                </a:solidFill>
              </a:rPr>
              <a:t>Les personnels d’orientation</a:t>
            </a:r>
          </a:p>
          <a:p>
            <a:pPr marL="285750" lvl="0" indent="-285750">
              <a:buFont typeface="Arial" panose="020B0604020202020204" pitchFamily="34" charset="0"/>
              <a:buChar char="•"/>
            </a:pPr>
            <a:endParaRPr lang="fr-FR" sz="1200" dirty="0">
              <a:solidFill>
                <a:schemeClr val="bg1"/>
              </a:solidFill>
            </a:endParaRPr>
          </a:p>
          <a:p>
            <a:pPr lvl="0"/>
            <a:r>
              <a:rPr lang="fr-FR" sz="1600" b="1" dirty="0">
                <a:solidFill>
                  <a:schemeClr val="bg1"/>
                </a:solidFill>
              </a:rPr>
              <a:t>Echanger avec les formations </a:t>
            </a:r>
          </a:p>
          <a:p>
            <a:pPr marL="171450" lvl="0" indent="-171450">
              <a:buFont typeface="Arial" panose="020B0604020202020204" pitchFamily="34" charset="0"/>
              <a:buChar char="•"/>
            </a:pPr>
            <a:r>
              <a:rPr lang="fr-FR" sz="1200" dirty="0">
                <a:solidFill>
                  <a:schemeClr val="bg1"/>
                </a:solidFill>
              </a:rPr>
              <a:t>Les responsables de formations et étudiants ambassadeurs</a:t>
            </a:r>
          </a:p>
          <a:p>
            <a:pPr marL="171450" lvl="0" indent="-171450">
              <a:buFont typeface="Arial" panose="020B0604020202020204" pitchFamily="34" charset="0"/>
              <a:buChar char="•"/>
            </a:pPr>
            <a:r>
              <a:rPr lang="fr-FR" sz="1200" dirty="0">
                <a:solidFill>
                  <a:schemeClr val="bg1"/>
                </a:solidFill>
              </a:rPr>
              <a:t>Lors des journées portes ouvertes et salons avec conférences thématiques</a:t>
            </a:r>
            <a:br>
              <a:rPr lang="fr-FR" sz="1200" dirty="0">
                <a:solidFill>
                  <a:schemeClr val="bg1"/>
                </a:solidFill>
              </a:rPr>
            </a:br>
            <a:endParaRPr lang="fr-FR" sz="1200" dirty="0">
              <a:solidFill>
                <a:schemeClr val="bg1"/>
              </a:solidFill>
            </a:endParaRPr>
          </a:p>
          <a:p>
            <a:pPr lvl="0"/>
            <a:endParaRPr lang="fr-FR" sz="1200" dirty="0">
              <a:solidFill>
                <a:schemeClr val="bg1"/>
              </a:solidFill>
            </a:endParaRPr>
          </a:p>
          <a:p>
            <a:r>
              <a:rPr lang="fr-FR" sz="1500" b="1" dirty="0">
                <a:solidFill>
                  <a:schemeClr val="bg1"/>
                </a:solidFill>
              </a:rPr>
              <a:t>Préparez-vous avec les outils Parcoursup</a:t>
            </a:r>
          </a:p>
          <a:p>
            <a:pPr marL="171450" indent="-171450">
              <a:buFont typeface="Arial" panose="020B0604020202020204" pitchFamily="34" charset="0"/>
              <a:buChar char="•"/>
            </a:pPr>
            <a:r>
              <a:rPr lang="fr-FR" sz="1200" dirty="0">
                <a:solidFill>
                  <a:schemeClr val="bg1"/>
                </a:solidFill>
              </a:rPr>
              <a:t>Quiz, Règles d’or, Faq</a:t>
            </a:r>
          </a:p>
          <a:p>
            <a:pPr marL="171450" indent="-171450">
              <a:buFont typeface="Arial" panose="020B0604020202020204" pitchFamily="34" charset="0"/>
              <a:buChar char="•"/>
            </a:pPr>
            <a:r>
              <a:rPr lang="fr-FR" sz="1200" dirty="0">
                <a:solidFill>
                  <a:schemeClr val="bg1"/>
                </a:solidFill>
              </a:rPr>
              <a:t>Site d’entrainement de la phase d’admission</a:t>
            </a:r>
          </a:p>
        </p:txBody>
      </p:sp>
      <p:sp>
        <p:nvSpPr>
          <p:cNvPr id="7" name="Rectangle à coins arrondis 6">
            <a:extLst>
              <a:ext uri="{FF2B5EF4-FFF2-40B4-BE49-F238E27FC236}">
                <a16:creationId xmlns:a16="http://schemas.microsoft.com/office/drawing/2014/main" id="{D6B32044-2777-BA50-5830-243AE6AF7D20}"/>
              </a:ext>
            </a:extLst>
          </p:cNvPr>
          <p:cNvSpPr/>
          <p:nvPr/>
        </p:nvSpPr>
        <p:spPr>
          <a:xfrm>
            <a:off x="4307579" y="195486"/>
            <a:ext cx="4464497" cy="344514"/>
          </a:xfrm>
          <a:prstGeom prst="roundRect">
            <a:avLst/>
          </a:prstGeom>
          <a:solidFill>
            <a:schemeClr val="tx1">
              <a:alpha val="69804"/>
            </a:schemeClr>
          </a:solidFill>
          <a:ln w="12700">
            <a:solidFill>
              <a:srgbClr val="2E2E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FFFF00"/>
                </a:solidFill>
              </a:rPr>
              <a:t>Des outils pour préparer votre projet d’orientation</a:t>
            </a:r>
          </a:p>
        </p:txBody>
      </p:sp>
      <p:pic>
        <p:nvPicPr>
          <p:cNvPr id="10" name="Image 9">
            <a:extLst>
              <a:ext uri="{FF2B5EF4-FFF2-40B4-BE49-F238E27FC236}">
                <a16:creationId xmlns:a16="http://schemas.microsoft.com/office/drawing/2014/main" id="{A5C3326C-57CF-462F-B100-68F670A22531}"/>
              </a:ext>
            </a:extLst>
          </p:cNvPr>
          <p:cNvPicPr>
            <a:picLocks noChangeAspect="1"/>
          </p:cNvPicPr>
          <p:nvPr/>
        </p:nvPicPr>
        <p:blipFill>
          <a:blip r:embed="rId2"/>
          <a:stretch>
            <a:fillRect/>
          </a:stretch>
        </p:blipFill>
        <p:spPr>
          <a:xfrm>
            <a:off x="323528" y="133194"/>
            <a:ext cx="3672408" cy="540759"/>
          </a:xfrm>
          <a:prstGeom prst="rect">
            <a:avLst/>
          </a:prstGeom>
        </p:spPr>
      </p:pic>
      <p:pic>
        <p:nvPicPr>
          <p:cNvPr id="5" name="Image 4">
            <a:extLst>
              <a:ext uri="{FF2B5EF4-FFF2-40B4-BE49-F238E27FC236}">
                <a16:creationId xmlns:a16="http://schemas.microsoft.com/office/drawing/2014/main" id="{709394F0-1AAB-4A33-8D3F-509B81199F0F}"/>
              </a:ext>
            </a:extLst>
          </p:cNvPr>
          <p:cNvPicPr>
            <a:picLocks noChangeAspect="1"/>
          </p:cNvPicPr>
          <p:nvPr/>
        </p:nvPicPr>
        <p:blipFill>
          <a:blip r:embed="rId3"/>
          <a:srcRect/>
          <a:stretch/>
        </p:blipFill>
        <p:spPr>
          <a:xfrm>
            <a:off x="510743" y="1426007"/>
            <a:ext cx="1484290" cy="2066411"/>
          </a:xfrm>
          <a:prstGeom prst="rect">
            <a:avLst/>
          </a:prstGeom>
        </p:spPr>
      </p:pic>
      <p:pic>
        <p:nvPicPr>
          <p:cNvPr id="12" name="Image 11">
            <a:extLst>
              <a:ext uri="{FF2B5EF4-FFF2-40B4-BE49-F238E27FC236}">
                <a16:creationId xmlns:a16="http://schemas.microsoft.com/office/drawing/2014/main" id="{91ED1684-E4EE-4364-B203-2D6E0E26A64B}"/>
              </a:ext>
            </a:extLst>
          </p:cNvPr>
          <p:cNvPicPr>
            <a:picLocks noChangeAspect="1"/>
          </p:cNvPicPr>
          <p:nvPr/>
        </p:nvPicPr>
        <p:blipFill>
          <a:blip r:embed="rId4"/>
          <a:stretch>
            <a:fillRect/>
          </a:stretch>
        </p:blipFill>
        <p:spPr>
          <a:xfrm>
            <a:off x="2667099" y="1521702"/>
            <a:ext cx="1406021" cy="1970716"/>
          </a:xfrm>
          <a:prstGeom prst="rect">
            <a:avLst/>
          </a:prstGeom>
        </p:spPr>
      </p:pic>
    </p:spTree>
    <p:extLst>
      <p:ext uri="{BB962C8B-B14F-4D97-AF65-F5344CB8AC3E}">
        <p14:creationId xmlns:p14="http://schemas.microsoft.com/office/powerpoint/2010/main" val="255253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fld id="{733122C9-A0B9-462F-8757-0847AD287B63}" type="slidenum">
              <a:rPr lang="fr-FR" smtClean="0">
                <a:solidFill>
                  <a:srgbClr val="34BAB5"/>
                </a:solidFill>
              </a:rPr>
              <a:pPr/>
              <a:t>9</a:t>
            </a:fld>
            <a:endParaRPr lang="fr-FR" dirty="0">
              <a:solidFill>
                <a:srgbClr val="34BAB5"/>
              </a:solidFill>
            </a:endParaRPr>
          </a:p>
        </p:txBody>
      </p:sp>
      <p:sp>
        <p:nvSpPr>
          <p:cNvPr id="9" name="Espace réservé du contenu 2"/>
          <p:cNvSpPr txBox="1">
            <a:spLocks/>
          </p:cNvSpPr>
          <p:nvPr/>
        </p:nvSpPr>
        <p:spPr bwMode="gray">
          <a:xfrm>
            <a:off x="323528" y="915566"/>
            <a:ext cx="8208912" cy="3960440"/>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rgbClr val="0C5076"/>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baseline="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FR" sz="1600" b="1" dirty="0">
                <a:solidFill>
                  <a:srgbClr val="34BAB5"/>
                </a:solidFill>
              </a:rPr>
              <a:t>Parmi la centaine de formations dispensant des diplômes nationaux et d’établissements :</a:t>
            </a:r>
          </a:p>
          <a:p>
            <a:endParaRPr lang="fr-FR" sz="1400" b="1" dirty="0">
              <a:solidFill>
                <a:srgbClr val="F28E65"/>
              </a:solidFill>
            </a:endParaRPr>
          </a:p>
          <a:p>
            <a:pPr marL="171450" indent="-171450" algn="just">
              <a:buClr>
                <a:schemeClr val="bg2"/>
              </a:buClr>
              <a:buFont typeface="Courier New" panose="02070309020205020404" pitchFamily="49" charset="0"/>
              <a:buChar char="o"/>
            </a:pPr>
            <a:r>
              <a:rPr lang="fr-FR" sz="1400" b="1" dirty="0">
                <a:solidFill>
                  <a:schemeClr val="bg1"/>
                </a:solidFill>
                <a:highlight>
                  <a:srgbClr val="34BAB5"/>
                </a:highlight>
              </a:rPr>
              <a:t>Des formations sous statut étudiant</a:t>
            </a:r>
            <a:r>
              <a:rPr lang="fr-FR" sz="1400" dirty="0">
                <a:solidFill>
                  <a:schemeClr val="accent1"/>
                </a:solidFill>
                <a:highlight>
                  <a:srgbClr val="34BAB5"/>
                </a:highlight>
              </a:rPr>
              <a:t> </a:t>
            </a:r>
            <a:r>
              <a:rPr lang="fr-FR" sz="1400" dirty="0">
                <a:solidFill>
                  <a:schemeClr val="accent1"/>
                </a:solidFill>
              </a:rPr>
              <a:t>: </a:t>
            </a:r>
          </a:p>
          <a:p>
            <a:pPr marL="423450" lvl="1" indent="-171450" algn="just">
              <a:buClr>
                <a:schemeClr val="bg2"/>
              </a:buClr>
              <a:buFont typeface="Courier New" panose="02070309020205020404" pitchFamily="49" charset="0"/>
              <a:buChar char="o"/>
            </a:pPr>
            <a:r>
              <a:rPr lang="fr-FR" sz="1300" dirty="0">
                <a:solidFill>
                  <a:schemeClr val="accent1"/>
                </a:solidFill>
              </a:rPr>
              <a:t>Formations dites « non sélectives » : les différentes licences (dont les licences « accès santé »)</a:t>
            </a:r>
          </a:p>
          <a:p>
            <a:pPr marL="423450" lvl="1" indent="-171450" algn="just">
              <a:buClr>
                <a:schemeClr val="bg2"/>
              </a:buClr>
              <a:buFont typeface="Courier New" panose="02070309020205020404" pitchFamily="49" charset="0"/>
              <a:buChar char="o"/>
            </a:pPr>
            <a:r>
              <a:rPr lang="fr-FR" sz="1300" dirty="0">
                <a:solidFill>
                  <a:schemeClr val="accent1"/>
                </a:solidFill>
              </a:rPr>
              <a:t>Formations dites «  sélectives » : les classes prépa, BTS, BUT (Bachelor universitaire de technologie), la formation en soins infirmiers (à l’IFPSS), l’école de commerce et de management, licence professorat des écoles, licence d’études politique, des certificats de spécialisation, un DEUST, des FCIL, etc…</a:t>
            </a:r>
          </a:p>
          <a:p>
            <a:pPr marL="171450" indent="-171450">
              <a:spcAft>
                <a:spcPts val="0"/>
              </a:spcAft>
              <a:buClr>
                <a:schemeClr val="bg2"/>
              </a:buClr>
              <a:buFont typeface="Courier New" panose="02070309020205020404" pitchFamily="49" charset="0"/>
              <a:buChar char="o"/>
            </a:pPr>
            <a:endParaRPr lang="fr-FR" sz="1400" dirty="0">
              <a:solidFill>
                <a:schemeClr val="accent1"/>
              </a:solidFill>
            </a:endParaRPr>
          </a:p>
          <a:p>
            <a:pPr marL="171450" indent="-171450" algn="just">
              <a:spcAft>
                <a:spcPts val="0"/>
              </a:spcAft>
              <a:buClr>
                <a:schemeClr val="bg2"/>
              </a:buClr>
              <a:buFont typeface="Courier New" panose="02070309020205020404" pitchFamily="49" charset="0"/>
              <a:buChar char="o"/>
            </a:pPr>
            <a:r>
              <a:rPr lang="fr-FR" sz="1400" b="1" dirty="0">
                <a:solidFill>
                  <a:schemeClr val="bg1"/>
                </a:solidFill>
                <a:highlight>
                  <a:srgbClr val="34BAB5"/>
                </a:highlight>
              </a:rPr>
              <a:t>Des formations sous statut alternance</a:t>
            </a:r>
            <a:r>
              <a:rPr lang="fr-FR" sz="1400" dirty="0">
                <a:solidFill>
                  <a:schemeClr val="accent1"/>
                </a:solidFill>
                <a:highlight>
                  <a:srgbClr val="34BAB5"/>
                </a:highlight>
              </a:rPr>
              <a:t> </a:t>
            </a:r>
            <a:r>
              <a:rPr lang="fr-FR" sz="1400" dirty="0">
                <a:solidFill>
                  <a:schemeClr val="accent1"/>
                </a:solidFill>
              </a:rPr>
              <a:t>: </a:t>
            </a:r>
          </a:p>
          <a:p>
            <a:pPr marL="171450" indent="-171450" algn="just">
              <a:spcAft>
                <a:spcPts val="0"/>
              </a:spcAft>
              <a:buClr>
                <a:schemeClr val="bg2"/>
              </a:buClr>
              <a:buFont typeface="Courier New" panose="02070309020205020404" pitchFamily="49" charset="0"/>
              <a:buChar char="o"/>
            </a:pPr>
            <a:endParaRPr lang="fr-FR" sz="1400" dirty="0">
              <a:solidFill>
                <a:schemeClr val="accent1"/>
              </a:solidFill>
            </a:endParaRPr>
          </a:p>
          <a:p>
            <a:pPr marL="423450" lvl="1" indent="-171450" algn="just">
              <a:spcAft>
                <a:spcPts val="0"/>
              </a:spcAft>
              <a:buClr>
                <a:schemeClr val="bg2"/>
              </a:buClr>
              <a:buFont typeface="Courier New" panose="02070309020205020404" pitchFamily="49" charset="0"/>
              <a:buChar char="o"/>
            </a:pPr>
            <a:r>
              <a:rPr lang="fr-FR" sz="1300" dirty="0">
                <a:solidFill>
                  <a:schemeClr val="accent1"/>
                </a:solidFill>
              </a:rPr>
              <a:t>L’alternance associe enseignements académiques et expérience concrète dans une entreprise</a:t>
            </a:r>
          </a:p>
          <a:p>
            <a:pPr marL="423450" lvl="1" indent="-171450" algn="just">
              <a:spcAft>
                <a:spcPts val="0"/>
              </a:spcAft>
              <a:buClr>
                <a:schemeClr val="bg2"/>
              </a:buClr>
              <a:buFont typeface="Courier New" panose="02070309020205020404" pitchFamily="49" charset="0"/>
              <a:buChar char="o"/>
            </a:pPr>
            <a:r>
              <a:rPr lang="fr-FR" sz="1300" dirty="0">
                <a:solidFill>
                  <a:schemeClr val="accent1"/>
                </a:solidFill>
              </a:rPr>
              <a:t>L’alternance est proposée dans différentes formations (BTS, DEUST).</a:t>
            </a:r>
          </a:p>
          <a:p>
            <a:pPr marL="171450" indent="-171450">
              <a:spcAft>
                <a:spcPts val="0"/>
              </a:spcAft>
              <a:buClr>
                <a:schemeClr val="bg2"/>
              </a:buClr>
              <a:buFont typeface="Courier New" panose="02070309020205020404" pitchFamily="49" charset="0"/>
              <a:buChar char="o"/>
            </a:pPr>
            <a:endParaRPr lang="fr-FR" sz="1400" dirty="0">
              <a:solidFill>
                <a:schemeClr val="accent1"/>
              </a:solidFill>
            </a:endParaRPr>
          </a:p>
          <a:p>
            <a:endParaRPr lang="fr-FR" sz="1400" dirty="0">
              <a:solidFill>
                <a:schemeClr val="accent1"/>
              </a:solidFill>
            </a:endParaRPr>
          </a:p>
        </p:txBody>
      </p:sp>
      <p:sp>
        <p:nvSpPr>
          <p:cNvPr id="3" name="Rectangle à coins arrondis 6">
            <a:extLst>
              <a:ext uri="{FF2B5EF4-FFF2-40B4-BE49-F238E27FC236}">
                <a16:creationId xmlns:a16="http://schemas.microsoft.com/office/drawing/2014/main" id="{07A093B3-CFE8-FC7E-D86F-C26AD3B48FA9}"/>
              </a:ext>
            </a:extLst>
          </p:cNvPr>
          <p:cNvSpPr/>
          <p:nvPr/>
        </p:nvSpPr>
        <p:spPr>
          <a:xfrm>
            <a:off x="6084169" y="195486"/>
            <a:ext cx="2627100" cy="344514"/>
          </a:xfrm>
          <a:prstGeom prst="roundRect">
            <a:avLst/>
          </a:prstGeom>
          <a:solidFill>
            <a:schemeClr val="tx1">
              <a:alpha val="69804"/>
            </a:schemeClr>
          </a:solidFill>
          <a:ln w="12700">
            <a:solidFill>
              <a:srgbClr val="2E2E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FFFF00"/>
                </a:solidFill>
              </a:rPr>
              <a:t>Les formations disponibles</a:t>
            </a:r>
          </a:p>
        </p:txBody>
      </p:sp>
      <p:pic>
        <p:nvPicPr>
          <p:cNvPr id="5" name="Image 4">
            <a:extLst>
              <a:ext uri="{FF2B5EF4-FFF2-40B4-BE49-F238E27FC236}">
                <a16:creationId xmlns:a16="http://schemas.microsoft.com/office/drawing/2014/main" id="{7F53FD61-4CDF-46A4-90F0-40D19F5214A3}"/>
              </a:ext>
            </a:extLst>
          </p:cNvPr>
          <p:cNvPicPr>
            <a:picLocks noChangeAspect="1"/>
          </p:cNvPicPr>
          <p:nvPr/>
        </p:nvPicPr>
        <p:blipFill>
          <a:blip r:embed="rId2"/>
          <a:stretch>
            <a:fillRect/>
          </a:stretch>
        </p:blipFill>
        <p:spPr>
          <a:xfrm>
            <a:off x="323528" y="61532"/>
            <a:ext cx="4159080" cy="612421"/>
          </a:xfrm>
          <a:prstGeom prst="rect">
            <a:avLst/>
          </a:prstGeom>
        </p:spPr>
      </p:pic>
    </p:spTree>
    <p:extLst>
      <p:ext uri="{BB962C8B-B14F-4D97-AF65-F5344CB8AC3E}">
        <p14:creationId xmlns:p14="http://schemas.microsoft.com/office/powerpoint/2010/main" val="1900164027"/>
      </p:ext>
    </p:extLst>
  </p:cSld>
  <p:clrMapOvr>
    <a:masterClrMapping/>
  </p:clrMapOvr>
</p:sld>
</file>

<file path=ppt/theme/theme1.xml><?xml version="1.0" encoding="utf-8"?>
<a:theme xmlns:a="http://schemas.openxmlformats.org/drawingml/2006/main" name="OPÉRATEURS">
  <a:themeElements>
    <a:clrScheme name="psup23">
      <a:dk1>
        <a:srgbClr val="000091"/>
      </a:dk1>
      <a:lt1>
        <a:srgbClr val="FFFFFF"/>
      </a:lt1>
      <a:dk2>
        <a:srgbClr val="000091"/>
      </a:dk2>
      <a:lt2>
        <a:srgbClr val="E1000F"/>
      </a:lt2>
      <a:accent1>
        <a:srgbClr val="000000"/>
      </a:accent1>
      <a:accent2>
        <a:srgbClr val="34BAB5"/>
      </a:accent2>
      <a:accent3>
        <a:srgbClr val="34CB69"/>
      </a:accent3>
      <a:accent4>
        <a:srgbClr val="79B1E8"/>
      </a:accent4>
      <a:accent5>
        <a:srgbClr val="FFCA00"/>
      </a:accent5>
      <a:accent6>
        <a:srgbClr val="FF9575"/>
      </a:accent6>
      <a:hlink>
        <a:srgbClr val="E1000F"/>
      </a:hlink>
      <a:folHlink>
        <a:srgbClr val="000000"/>
      </a:folHlink>
    </a:clrScheme>
    <a:fontScheme name="Personnalisé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ésentation1" id="{8FCDB1F8-448A-9B4E-9E75-912673BA5B96}" vid="{365F31D6-8738-E34B-8C61-30CB0CD3BBA7}"/>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5521</TotalTime>
  <Words>2850</Words>
  <Application>Microsoft Office PowerPoint</Application>
  <PresentationFormat>Affichage à l'écran (16:9)</PresentationFormat>
  <Paragraphs>252</Paragraphs>
  <Slides>24</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24</vt:i4>
      </vt:variant>
    </vt:vector>
  </HeadingPairs>
  <TitlesOfParts>
    <vt:vector size="32" baseType="lpstr">
      <vt:lpstr>Arial</vt:lpstr>
      <vt:lpstr>Calibri</vt:lpstr>
      <vt:lpstr>Cambria</vt:lpstr>
      <vt:lpstr>Courier New</vt:lpstr>
      <vt:lpstr>Lucida Grande</vt:lpstr>
      <vt:lpstr>Marianne</vt:lpstr>
      <vt:lpstr>Wingdings</vt:lpstr>
      <vt:lpstr>OPÉRATEURS</vt:lpstr>
      <vt:lpstr>Parcoursup Nouvelle-Calédonie  session 2026</vt:lpstr>
      <vt:lpstr>Présentation PowerPoint</vt:lpstr>
      <vt:lpstr>Présentation PowerPoint</vt:lpstr>
      <vt:lpstr>Présentation PowerPoint</vt:lpstr>
      <vt:lpstr>Présentation PowerPoint</vt:lpstr>
      <vt:lpstr>S’inscrire sur Parcoursup </vt:lpstr>
      <vt:lpstr>LE BON REFLEXE : S’INFORMER</vt:lpstr>
      <vt:lpstr>LE BON REFLEXE : ECHANGER, SE PREPARER</vt:lpstr>
      <vt:lpstr>Présentation PowerPoint</vt:lpstr>
      <vt:lpstr>Présentation PowerPoint</vt:lpstr>
      <vt:lpstr>Des informations claires, riches et utiles</vt:lpstr>
      <vt:lpstr>&gt;&gt; une rubrique dédiée aux critères d’analyse des candidatures avec une présentation globale et détaillée     &gt;&gt; la rubrique Conseils pour faire passer des messages aux candidats      &gt;&gt; des rapports d’analyse des candidatures de l’année riches en données pour réfléchir    </vt:lpstr>
      <vt:lpstr>&gt;&gt; des chiffres globaux d’accès à la formation calculés à la fin de la phase principale 2025  &gt;&gt; des chiffres déclinables pour chaque type de baccalauréat français : générale, technologique, professionnelle </vt:lpstr>
      <vt:lpstr>Des conseils personnalisés pour vous aider  : consultez les critères spécifiques de la formation  diversifiez vos vœux en alternant vœux d’ambition, de raison, de précaution</vt:lpstr>
      <vt:lpstr>Présentation PowerPoint</vt:lpstr>
      <vt:lpstr>Présentation PowerPoint</vt:lpstr>
      <vt:lpstr>Présentation PowerPoint</vt:lpstr>
      <vt:lpstr>Présentation PowerPoint</vt:lpstr>
      <vt:lpstr>Jeudi 3 décembre 2026 &gt; vendredi 18 décembre 2026 Je reçois les réponses des formations et je décide</vt:lpstr>
      <vt:lpstr>Présentation PowerPoint</vt:lpstr>
      <vt:lpstr>Présentation PowerPoint</vt:lpstr>
      <vt:lpstr>Des services pour vous aider et répondre à vos questions tout au long de la procédure</vt:lpstr>
      <vt:lpstr>Pensez aussi à préparer votre future vie d’étudiant(e)</vt:lpstr>
      <vt:lpstr>Présentation PowerPoint</vt:lpstr>
    </vt:vector>
  </TitlesOfParts>
  <Manager>Client</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dc:title>
  <dc:subject>Client</dc:subject>
  <dc:creator>Microsoft Office User</dc:creator>
  <cp:lastModifiedBy>lbartoletti</cp:lastModifiedBy>
  <cp:revision>350</cp:revision>
  <dcterms:created xsi:type="dcterms:W3CDTF">2020-10-27T08:44:50Z</dcterms:created>
  <dcterms:modified xsi:type="dcterms:W3CDTF">2026-07-21T05:34:55Z</dcterms:modified>
</cp:coreProperties>
</file>