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5"/>
  </p:notesMasterIdLst>
  <p:handoutMasterIdLst>
    <p:handoutMasterId r:id="rId26"/>
  </p:handoutMasterIdLst>
  <p:sldIdLst>
    <p:sldId id="378" r:id="rId2"/>
    <p:sldId id="365" r:id="rId3"/>
    <p:sldId id="366" r:id="rId4"/>
    <p:sldId id="373" r:id="rId5"/>
    <p:sldId id="263" r:id="rId6"/>
    <p:sldId id="380" r:id="rId7"/>
    <p:sldId id="383" r:id="rId8"/>
    <p:sldId id="379" r:id="rId9"/>
    <p:sldId id="358" r:id="rId10"/>
    <p:sldId id="384" r:id="rId11"/>
    <p:sldId id="375" r:id="rId12"/>
    <p:sldId id="387" r:id="rId13"/>
    <p:sldId id="385" r:id="rId14"/>
    <p:sldId id="362" r:id="rId15"/>
    <p:sldId id="265" r:id="rId16"/>
    <p:sldId id="369" r:id="rId17"/>
    <p:sldId id="267" r:id="rId18"/>
    <p:sldId id="382" r:id="rId19"/>
    <p:sldId id="353" r:id="rId20"/>
    <p:sldId id="389" r:id="rId21"/>
    <p:sldId id="370" r:id="rId22"/>
    <p:sldId id="377" r:id="rId23"/>
    <p:sldId id="274" r:id="rId2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66"/>
            <p14:sldId id="373"/>
            <p14:sldId id="263"/>
            <p14:sldId id="380"/>
            <p14:sldId id="383"/>
            <p14:sldId id="379"/>
            <p14:sldId id="358"/>
            <p14:sldId id="384"/>
            <p14:sldId id="375"/>
            <p14:sldId id="387"/>
            <p14:sldId id="385"/>
            <p14:sldId id="362"/>
            <p14:sldId id="265"/>
            <p14:sldId id="369"/>
            <p14:sldId id="267"/>
            <p14:sldId id="382"/>
            <p14:sldId id="353"/>
            <p14:sldId id="389"/>
            <p14:sldId id="370"/>
            <p14:sldId id="377"/>
            <p14:sldId id="27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4BAB5"/>
    <a:srgbClr val="000092"/>
    <a:srgbClr val="2E2EA6"/>
    <a:srgbClr val="3333CC"/>
    <a:srgbClr val="000091"/>
    <a:srgbClr val="EC130E"/>
    <a:srgbClr val="A558A0"/>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3" autoAdjust="0"/>
    <p:restoredTop sz="94660"/>
  </p:normalViewPr>
  <p:slideViewPr>
    <p:cSldViewPr showGuides="1">
      <p:cViewPr varScale="1">
        <p:scale>
          <a:sx n="85" d="100"/>
          <a:sy n="85" d="100"/>
        </p:scale>
        <p:origin x="102" y="9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24/07/2025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24/07/2025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24/07/2025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4C5EB25-BD10-4BF4-9669-D0B0E5277D63}" type="datetimeFigureOut">
              <a:rPr lang="fr-FR" smtClean="0"/>
              <a:t>24/07/2025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7C094EF-F36D-4328-B5F8-65868AEB8B37}" type="slidenum">
              <a:rPr lang="fr-FR" smtClean="0"/>
              <a:t>‹N°›</a:t>
            </a:fld>
            <a:endParaRPr lang="fr-FR" dirty="0"/>
          </a:p>
        </p:txBody>
      </p:sp>
    </p:spTree>
    <p:extLst>
      <p:ext uri="{BB962C8B-B14F-4D97-AF65-F5344CB8AC3E}">
        <p14:creationId xmlns:p14="http://schemas.microsoft.com/office/powerpoint/2010/main" val="198186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24/07/2025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24/07/2025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 id="2147483911" r:id="rId23"/>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lescrous.fr/nos-services/simulateur-de-bourse/" TargetMode="External"/><Relationship Id="rId7" Type="http://schemas.openxmlformats.org/officeDocument/2006/relationships/hyperlink" Target="https://www.maisondeletudiant.nc/"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6" Type="http://schemas.openxmlformats.org/officeDocument/2006/relationships/hyperlink" Target="https://www.province-sud.nc/aides-etudes-sup" TargetMode="External"/><Relationship Id="rId5" Type="http://schemas.openxmlformats.org/officeDocument/2006/relationships/hyperlink" Target="https://bourses.province-nord.nc/" TargetMode="External"/><Relationship Id="rId4" Type="http://schemas.openxmlformats.org/officeDocument/2006/relationships/hyperlink" Target="https://www.province-iles.nc/page/bourses-et-aides-scolair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cio@ac-noumea.nc"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931632" y="860454"/>
            <a:ext cx="7272808" cy="2325450"/>
          </a:xfrm>
        </p:spPr>
        <p:txBody>
          <a:bodyPr/>
          <a:lstStyle/>
          <a:p>
            <a:pPr marL="0" indent="0" algn="ctr">
              <a:buNone/>
            </a:pPr>
            <a:r>
              <a:rPr lang="fr-FR" sz="2800" dirty="0" err="1">
                <a:solidFill>
                  <a:schemeClr val="accent1"/>
                </a:solidFill>
                <a:latin typeface="Cambria" panose="02040503050406030204" pitchFamily="18" charset="0"/>
                <a:ea typeface="Cambria" panose="02040503050406030204" pitchFamily="18" charset="0"/>
              </a:rPr>
              <a:t>Parcoursup</a:t>
            </a:r>
            <a:r>
              <a:rPr lang="fr-FR" sz="2800" dirty="0">
                <a:solidFill>
                  <a:schemeClr val="accent1"/>
                </a:solidFill>
                <a:latin typeface="Cambria" panose="02040503050406030204" pitchFamily="18" charset="0"/>
                <a:ea typeface="Cambria" panose="02040503050406030204" pitchFamily="18" charset="0"/>
              </a:rPr>
              <a:t> Nouvelle-Calédonie</a:t>
            </a:r>
            <a:br>
              <a:rPr lang="fr-FR" sz="2800" dirty="0">
                <a:solidFill>
                  <a:srgbClr val="000092"/>
                </a:solidFill>
                <a:latin typeface="Cambria" panose="02040503050406030204" pitchFamily="18" charset="0"/>
                <a:ea typeface="Cambria" panose="02040503050406030204" pitchFamily="18" charset="0"/>
              </a:rPr>
            </a:br>
            <a:r>
              <a:rPr lang="fr-FR" sz="2800" dirty="0">
                <a:solidFill>
                  <a:srgbClr val="000092"/>
                </a:solidFill>
                <a:latin typeface="Cambria" panose="02040503050406030204" pitchFamily="18" charset="0"/>
                <a:ea typeface="Cambria" panose="02040503050406030204" pitchFamily="18" charset="0"/>
              </a:rPr>
              <a:t> session 2025</a:t>
            </a:r>
            <a:endParaRPr lang="fr-FR" sz="2800" dirty="0">
              <a:latin typeface="Cambria" panose="02040503050406030204" pitchFamily="18" charset="0"/>
              <a:ea typeface="Cambria" panose="02040503050406030204" pitchFamily="18" charset="0"/>
            </a:endParaRPr>
          </a:p>
        </p:txBody>
      </p:sp>
      <p:pic>
        <p:nvPicPr>
          <p:cNvPr id="3" name="Image 2"/>
          <p:cNvPicPr>
            <a:picLocks noChangeAspect="1"/>
          </p:cNvPicPr>
          <p:nvPr/>
        </p:nvPicPr>
        <p:blipFill>
          <a:blip r:embed="rId2"/>
          <a:stretch>
            <a:fillRect/>
          </a:stretch>
        </p:blipFill>
        <p:spPr>
          <a:xfrm>
            <a:off x="104778" y="76178"/>
            <a:ext cx="8715694" cy="1078913"/>
          </a:xfrm>
          <a:prstGeom prst="rect">
            <a:avLst/>
          </a:prstGeom>
        </p:spPr>
      </p:pic>
      <p:sp>
        <p:nvSpPr>
          <p:cNvPr id="8" name="ZoneTexte 7"/>
          <p:cNvSpPr txBox="1"/>
          <p:nvPr/>
        </p:nvSpPr>
        <p:spPr>
          <a:xfrm>
            <a:off x="2738163" y="3257998"/>
            <a:ext cx="4608512" cy="369332"/>
          </a:xfrm>
          <a:prstGeom prst="rect">
            <a:avLst/>
          </a:prstGeom>
          <a:noFill/>
        </p:spPr>
        <p:txBody>
          <a:bodyPr wrap="square" rtlCol="0">
            <a:spAutoFit/>
          </a:bodyPr>
          <a:lstStyle/>
          <a:p>
            <a:r>
              <a:rPr lang="fr-FR" b="1" dirty="0">
                <a:solidFill>
                  <a:schemeClr val="accent1"/>
                </a:solidFill>
                <a:latin typeface="+mj-lt"/>
                <a:ea typeface="+mj-ea"/>
                <a:cs typeface="+mj-cs"/>
              </a:rPr>
              <a:t>Parcoursup-nouvelle-caledonie.fr</a:t>
            </a:r>
          </a:p>
        </p:txBody>
      </p:sp>
      <p:pic>
        <p:nvPicPr>
          <p:cNvPr id="10" name="Image 9">
            <a:extLst>
              <a:ext uri="{FF2B5EF4-FFF2-40B4-BE49-F238E27FC236}">
                <a16:creationId xmlns:a16="http://schemas.microsoft.com/office/drawing/2014/main" id="{D0A0FDB3-692D-4849-AFFD-154B2088E594}"/>
              </a:ext>
            </a:extLst>
          </p:cNvPr>
          <p:cNvPicPr>
            <a:picLocks noChangeAspect="1"/>
          </p:cNvPicPr>
          <p:nvPr/>
        </p:nvPicPr>
        <p:blipFill>
          <a:blip r:embed="rId3"/>
          <a:stretch>
            <a:fillRect/>
          </a:stretch>
        </p:blipFill>
        <p:spPr>
          <a:xfrm>
            <a:off x="323528" y="30254"/>
            <a:ext cx="2414635" cy="1078914"/>
          </a:xfrm>
          <a:prstGeom prst="rect">
            <a:avLst/>
          </a:prstGeom>
        </p:spPr>
      </p:pic>
      <p:pic>
        <p:nvPicPr>
          <p:cNvPr id="12" name="Image 11">
            <a:extLst>
              <a:ext uri="{FF2B5EF4-FFF2-40B4-BE49-F238E27FC236}">
                <a16:creationId xmlns:a16="http://schemas.microsoft.com/office/drawing/2014/main" id="{8E60EB82-D642-4442-86AF-78576830EA09}"/>
              </a:ext>
            </a:extLst>
          </p:cNvPr>
          <p:cNvPicPr>
            <a:picLocks noChangeAspect="1"/>
          </p:cNvPicPr>
          <p:nvPr/>
        </p:nvPicPr>
        <p:blipFill>
          <a:blip r:embed="rId4"/>
          <a:stretch>
            <a:fillRect/>
          </a:stretch>
        </p:blipFill>
        <p:spPr>
          <a:xfrm>
            <a:off x="564547" y="1904735"/>
            <a:ext cx="1932595" cy="2201426"/>
          </a:xfrm>
          <a:prstGeom prst="rect">
            <a:avLst/>
          </a:prstGeom>
        </p:spPr>
      </p:pic>
      <p:pic>
        <p:nvPicPr>
          <p:cNvPr id="13" name="Image 12">
            <a:extLst>
              <a:ext uri="{FF2B5EF4-FFF2-40B4-BE49-F238E27FC236}">
                <a16:creationId xmlns:a16="http://schemas.microsoft.com/office/drawing/2014/main" id="{CE93A4AD-6991-472C-9B34-AA85E4D485E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27" y="4201669"/>
            <a:ext cx="9151927" cy="960338"/>
          </a:xfrm>
          <a:prstGeom prst="rect">
            <a:avLst/>
          </a:prstGeom>
        </p:spPr>
      </p:pic>
      <p:pic>
        <p:nvPicPr>
          <p:cNvPr id="14" name="Image 13">
            <a:extLst>
              <a:ext uri="{FF2B5EF4-FFF2-40B4-BE49-F238E27FC236}">
                <a16:creationId xmlns:a16="http://schemas.microsoft.com/office/drawing/2014/main" id="{FB08AB43-E46A-40A2-B702-152580805963}"/>
              </a:ext>
            </a:extLst>
          </p:cNvPr>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8566" r="11474"/>
          <a:stretch/>
        </p:blipFill>
        <p:spPr>
          <a:xfrm>
            <a:off x="6911752" y="3382688"/>
            <a:ext cx="2232248" cy="837507"/>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accent2"/>
                </a:solidFill>
              </a:rPr>
              <a:pPr/>
              <a:t>10</a:t>
            </a:fld>
            <a:endParaRPr lang="fr-FR" dirty="0">
              <a:solidFill>
                <a:schemeClr val="accent2"/>
              </a:solidFill>
            </a:endParaRPr>
          </a:p>
        </p:txBody>
      </p:sp>
      <p:sp>
        <p:nvSpPr>
          <p:cNvPr id="9" name="Espace réservé du contenu 2"/>
          <p:cNvSpPr txBox="1">
            <a:spLocks/>
          </p:cNvSpPr>
          <p:nvPr/>
        </p:nvSpPr>
        <p:spPr bwMode="gray">
          <a:xfrm>
            <a:off x="179512" y="914514"/>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a:solidFill>
                  <a:schemeClr val="bg1"/>
                </a:solidFill>
                <a:highlight>
                  <a:srgbClr val="34BAB5"/>
                </a:highlight>
              </a:rPr>
              <a:t>Nouveauté 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34BAB5"/>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a:t>
            </a:r>
            <a:r>
              <a:rPr lang="fr-FR" sz="1400" b="1" dirty="0">
                <a:solidFill>
                  <a:schemeClr val="tx1"/>
                </a:solidFill>
                <a:latin typeface="Calibri" panose="020F0502020204030204" pitchFamily="34" charset="0"/>
                <a:cs typeface="Calibri" panose="020F0502020204030204" pitchFamily="34" charset="0"/>
              </a:rPr>
              <a:t>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a:solidFill>
                  <a:schemeClr val="accent2"/>
                </a:solidFill>
              </a:rPr>
              <a:t>Nouveauté 2025 </a:t>
            </a:r>
            <a:r>
              <a:rPr lang="fr-FR" sz="1200" dirty="0">
                <a:solidFill>
                  <a:schemeClr val="accent2"/>
                </a:solidFill>
              </a:rPr>
              <a:t>: </a:t>
            </a:r>
            <a:r>
              <a:rPr lang="fr-FR" sz="1200" dirty="0">
                <a:solidFill>
                  <a:schemeClr val="tx1"/>
                </a:solidFill>
              </a:rPr>
              <a:t>sur le site </a:t>
            </a:r>
            <a:r>
              <a:rPr lang="fr-FR" sz="1200" u="sng" dirty="0">
                <a:solidFill>
                  <a:schemeClr val="tx1"/>
                </a:solidFill>
              </a:rPr>
              <a:t>parcoursup-nouvelle-caledonie.fr</a:t>
            </a:r>
            <a:r>
              <a:rPr lang="fr-FR" sz="1200" dirty="0">
                <a:solidFill>
                  <a:schemeClr val="tx1"/>
                </a:solidFill>
              </a:rPr>
              <a:t> (espace Ressources) un livret </a:t>
            </a:r>
            <a:r>
              <a:rPr lang="fr-FR" sz="1200" dirty="0">
                <a:solidFill>
                  <a:srgbClr val="34BAB5"/>
                </a:solidFill>
              </a:rPr>
              <a:t>« </a:t>
            </a:r>
            <a:r>
              <a:rPr lang="fr-FR" sz="1200" b="1" dirty="0">
                <a:solidFill>
                  <a:srgbClr val="34BAB5"/>
                </a:solidFill>
              </a:rPr>
              <a:t>les bons réflexes</a:t>
            </a:r>
            <a:r>
              <a:rPr lang="fr-FR" sz="1200" dirty="0">
                <a:solidFill>
                  <a:srgbClr val="34BAB5"/>
                </a:solidFill>
              </a:rPr>
              <a:t> » </a:t>
            </a:r>
            <a:r>
              <a:rPr lang="fr-FR" sz="1200" dirty="0">
                <a:solidFill>
                  <a:schemeClr val="tx1"/>
                </a:solidFill>
              </a:rPr>
              <a:t>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34BAB5"/>
                </a:solidFill>
                <a:effectLst>
                  <a:outerShdw blurRad="38100" dist="38100" dir="2700000" algn="tl">
                    <a:srgbClr val="000000">
                      <a:alpha val="43137"/>
                    </a:srgbClr>
                  </a:outerShdw>
                </a:effectLst>
              </a:rPr>
              <a:t>Vérifier en un clin d’œil </a:t>
            </a:r>
            <a:r>
              <a:rPr lang="fr-FR" sz="1200" dirty="0">
                <a:solidFill>
                  <a:schemeClr val="tx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a:solidFill>
                  <a:schemeClr val="tx1"/>
                </a:solidFill>
              </a:rPr>
              <a:t>On retrouve aussi aisément sur Parcoursup l’information sur les </a:t>
            </a:r>
            <a:r>
              <a:rPr lang="fr-FR" sz="1200" b="1" dirty="0">
                <a:solidFill>
                  <a:srgbClr val="34BAB5"/>
                </a:solidFill>
              </a:rPr>
              <a:t>frais de scolarité</a:t>
            </a:r>
            <a:endParaRPr lang="fr-FR" sz="1400" dirty="0">
              <a:solidFill>
                <a:srgbClr val="34BAB5"/>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4104297" y="160670"/>
            <a:ext cx="4570257" cy="406111"/>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Répondre à l’attente des familles </a:t>
            </a:r>
            <a:br>
              <a:rPr lang="fr-FR" sz="1400" b="1" dirty="0">
                <a:solidFill>
                  <a:srgbClr val="FFFF00"/>
                </a:solidFill>
              </a:rPr>
            </a:br>
            <a:r>
              <a:rPr lang="fr-FR" sz="1400" b="1" dirty="0">
                <a:solidFill>
                  <a:srgbClr val="FFFF00"/>
                </a:solidFill>
              </a:rPr>
              <a:t>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3843274"/>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4269640"/>
            <a:ext cx="360001" cy="360001"/>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6412318" y="2597544"/>
            <a:ext cx="808927" cy="1134730"/>
          </a:xfrm>
          <a:prstGeom prst="rect">
            <a:avLst/>
          </a:prstGeom>
        </p:spPr>
      </p:pic>
      <p:pic>
        <p:nvPicPr>
          <p:cNvPr id="11" name="Image 10">
            <a:extLst>
              <a:ext uri="{FF2B5EF4-FFF2-40B4-BE49-F238E27FC236}">
                <a16:creationId xmlns:a16="http://schemas.microsoft.com/office/drawing/2014/main" id="{B4ACFB7E-C025-4C41-A1CA-702C6F2DB118}"/>
              </a:ext>
            </a:extLst>
          </p:cNvPr>
          <p:cNvPicPr>
            <a:picLocks noChangeAspect="1"/>
          </p:cNvPicPr>
          <p:nvPr/>
        </p:nvPicPr>
        <p:blipFill>
          <a:blip r:embed="rId5"/>
          <a:stretch>
            <a:fillRect/>
          </a:stretch>
        </p:blipFill>
        <p:spPr>
          <a:xfrm>
            <a:off x="315934" y="160670"/>
            <a:ext cx="3172935" cy="467212"/>
          </a:xfrm>
          <a:prstGeom prst="rect">
            <a:avLst/>
          </a:prstGeom>
        </p:spPr>
      </p:pic>
      <p:pic>
        <p:nvPicPr>
          <p:cNvPr id="4" name="Image 3">
            <a:extLst>
              <a:ext uri="{FF2B5EF4-FFF2-40B4-BE49-F238E27FC236}">
                <a16:creationId xmlns:a16="http://schemas.microsoft.com/office/drawing/2014/main" id="{F3DAD288-3DAF-45A7-BA78-059C7CFE662A}"/>
              </a:ext>
            </a:extLst>
          </p:cNvPr>
          <p:cNvPicPr>
            <a:picLocks noChangeAspect="1"/>
          </p:cNvPicPr>
          <p:nvPr/>
        </p:nvPicPr>
        <p:blipFill>
          <a:blip r:embed="rId6"/>
          <a:stretch>
            <a:fillRect/>
          </a:stretch>
        </p:blipFill>
        <p:spPr>
          <a:xfrm>
            <a:off x="492113" y="1198403"/>
            <a:ext cx="4162546" cy="2578506"/>
          </a:xfrm>
          <a:prstGeom prst="rect">
            <a:avLst/>
          </a:prstGeom>
        </p:spPr>
      </p:pic>
    </p:spTree>
    <p:extLst>
      <p:ext uri="{BB962C8B-B14F-4D97-AF65-F5344CB8AC3E}">
        <p14:creationId xmlns:p14="http://schemas.microsoft.com/office/powerpoint/2010/main" val="3165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solidFill>
                  <a:srgbClr val="34BAB5"/>
                </a:solidFill>
                <a:latin typeface="+mn-lt"/>
                <a:ea typeface="+mn-ea"/>
                <a:cs typeface="+mn-cs"/>
              </a:rPr>
              <a:t>Des informations claires, riches et utiles</a:t>
            </a: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34BAB5"/>
                </a:highlight>
              </a:rPr>
              <a:t>Des informations sur le contenu et les débouchés de la formation </a:t>
            </a:r>
            <a:r>
              <a:rPr lang="fr-FR" sz="1200" dirty="0">
                <a:solidFill>
                  <a:schemeClr val="accent1"/>
                </a:solidFill>
              </a:rPr>
              <a:t>: les enseignements et les options proposés, le nombre de places disponibles, des informations pour les candidats en situation de handicap, des contacts avec les responsables de la formation</a:t>
            </a:r>
          </a:p>
          <a:p>
            <a:pPr marL="177800"/>
            <a:r>
              <a:rPr lang="fr-FR" sz="1200" b="1" dirty="0">
                <a:solidFill>
                  <a:schemeClr val="accent1"/>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34BAB5"/>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sélection (écrit/oral), des conseils des enseignants du supérieur sur la manière d’élaborer sa candidature</a:t>
            </a:r>
            <a:br>
              <a:rPr lang="fr-FR" sz="1200" dirty="0">
                <a:solidFill>
                  <a:schemeClr val="accent1"/>
                </a:solidFill>
              </a:rPr>
            </a:br>
            <a:br>
              <a:rPr lang="fr-FR" sz="1200" dirty="0"/>
            </a:br>
            <a:r>
              <a:rPr lang="fr-FR" sz="1200" b="1" dirty="0">
                <a:solidFill>
                  <a:srgbClr val="FFFFFF"/>
                </a:solidFill>
                <a:highlight>
                  <a:srgbClr val="34BAB5"/>
                </a:highlight>
              </a:rPr>
              <a:t>Nouveauté 2025 </a:t>
            </a:r>
            <a:r>
              <a:rPr lang="fr-FR" sz="1200" b="1" dirty="0">
                <a:solidFill>
                  <a:schemeClr val="bg1"/>
                </a:solidFill>
                <a:highlight>
                  <a:srgbClr val="34BAB5"/>
                </a:highlight>
              </a:rPr>
              <a:t>: des informations plus riches pour réfléchir avant de faire vos vœux </a:t>
            </a:r>
            <a:r>
              <a:rPr lang="fr-FR" sz="1200" dirty="0">
                <a:solidFill>
                  <a:schemeClr val="accent1"/>
                </a:solidFill>
              </a:rPr>
              <a:t>: le taux d’accès de la formation en 2024 (pour savoir si la formation est très demandée) et des informations sur le profil des lycéens de terminale admis les années précédentes (série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11</a:t>
            </a:fld>
            <a:endParaRPr lang="fr-FR" dirty="0">
              <a:solidFill>
                <a:srgbClr val="34BAB5"/>
              </a:solidFill>
            </a:endParaRPr>
          </a:p>
        </p:txBody>
      </p:sp>
      <p:sp>
        <p:nvSpPr>
          <p:cNvPr id="9" name="Rectangle à coins arrondis 6">
            <a:extLst>
              <a:ext uri="{FF2B5EF4-FFF2-40B4-BE49-F238E27FC236}">
                <a16:creationId xmlns:a16="http://schemas.microsoft.com/office/drawing/2014/main" id="{D6B32044-2777-BA50-5830-243AE6AF7D20}"/>
              </a:ext>
            </a:extLst>
          </p:cNvPr>
          <p:cNvSpPr>
            <a:spLocks noGrp="1"/>
          </p:cNvSpPr>
          <p:nvPr>
            <p:ph type="body" sz="quarter" idx="13"/>
          </p:nvPr>
        </p:nvSpPr>
        <p:spPr>
          <a:xfrm>
            <a:off x="4716015" y="151718"/>
            <a:ext cx="3960440" cy="432048"/>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rgbClr val="FFFF00"/>
                </a:solidFill>
              </a:rPr>
              <a:t>La fiche de formation : </a:t>
            </a:r>
            <a:br>
              <a:rPr lang="fr-FR" sz="1400" b="1" dirty="0">
                <a:solidFill>
                  <a:srgbClr val="FFFF00"/>
                </a:solidFill>
              </a:rPr>
            </a:br>
            <a:r>
              <a:rPr lang="fr-FR" sz="1400" dirty="0">
                <a:solidFill>
                  <a:srgbClr val="FFFF00"/>
                </a:solidFill>
              </a:rPr>
              <a:t>l’essentiel</a:t>
            </a:r>
            <a:r>
              <a:rPr lang="fr-FR" sz="1400" b="1" dirty="0">
                <a:solidFill>
                  <a:srgbClr val="FFFF00"/>
                </a:solidFill>
              </a:rPr>
              <a:t> pour vous aider à choisir</a:t>
            </a:r>
          </a:p>
        </p:txBody>
      </p:sp>
      <p:pic>
        <p:nvPicPr>
          <p:cNvPr id="6" name="Image 5">
            <a:extLst>
              <a:ext uri="{FF2B5EF4-FFF2-40B4-BE49-F238E27FC236}">
                <a16:creationId xmlns:a16="http://schemas.microsoft.com/office/drawing/2014/main" id="{A5E7ED03-1EDE-4688-9C2B-A1C5E778D126}"/>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12</a:t>
            </a:fld>
            <a:endParaRPr lang="fr-FR" dirty="0">
              <a:solidFill>
                <a:srgbClr val="34BAB5"/>
              </a:solidFill>
            </a:endParaRPr>
          </a:p>
        </p:txBody>
      </p:sp>
      <p:sp>
        <p:nvSpPr>
          <p:cNvPr id="12" name="Rectangle à coins arrondis 11"/>
          <p:cNvSpPr/>
          <p:nvPr/>
        </p:nvSpPr>
        <p:spPr>
          <a:xfrm>
            <a:off x="4693373" y="195486"/>
            <a:ext cx="4159080" cy="432048"/>
          </a:xfrm>
          <a:prstGeom prst="roundRect">
            <a:avLst/>
          </a:prstGeom>
          <a:solidFill>
            <a:schemeClr val="tx1">
              <a:alpha val="69804"/>
            </a:schemeClr>
          </a:solidFill>
          <a:ln w="12700" cap="flat" cmpd="sng" algn="ctr">
            <a:solidFill>
              <a:srgbClr val="2E2EA6"/>
            </a:solidFill>
            <a:prstDash val="solid"/>
          </a:ln>
          <a:effectLst/>
        </p:spPr>
        <p:txBody>
          <a:bodyPr rtlCol="0" anchor="ctr"/>
          <a:lstStyle/>
          <a:p>
            <a:pPr algn="ctr"/>
            <a:r>
              <a:rPr lang="fr-FR" sz="1400" b="1" dirty="0">
                <a:solidFill>
                  <a:srgbClr val="FFFF00"/>
                </a:solidFill>
              </a:rPr>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solidFill>
                  <a:schemeClr val="accent1"/>
                </a:solidFill>
              </a:rPr>
              <a:t>&gt;&gt; une rubrique dédiée aux critères d’analyse des candidatures avec une présentation globale et détaillée</a:t>
            </a:r>
            <a:br>
              <a:rPr lang="fr-FR" sz="1400" dirty="0"/>
            </a:br>
            <a:br>
              <a:rPr lang="fr-FR" sz="1400" dirty="0"/>
            </a:br>
            <a:r>
              <a:rPr lang="fr-FR" sz="1400" dirty="0">
                <a:solidFill>
                  <a:schemeClr val="accent1"/>
                </a:solidFill>
              </a:rPr>
              <a:t>&gt;&gt; la rubrique </a:t>
            </a:r>
            <a:r>
              <a:rPr lang="fr-FR" sz="1400" dirty="0">
                <a:solidFill>
                  <a:srgbClr val="FF0000"/>
                </a:solidFill>
              </a:rPr>
              <a:t>Conseils</a:t>
            </a:r>
            <a:r>
              <a:rPr lang="fr-FR" sz="1400" dirty="0"/>
              <a:t> </a:t>
            </a:r>
            <a:r>
              <a:rPr lang="fr-FR" sz="1400" dirty="0">
                <a:solidFill>
                  <a:schemeClr val="accent1"/>
                </a:solidFill>
              </a:rPr>
              <a:t>pour faire passer des messages aux candidats </a:t>
            </a:r>
            <a:br>
              <a:rPr lang="fr-FR" sz="1400" dirty="0"/>
            </a:br>
            <a:br>
              <a:rPr lang="fr-FR" sz="1400" dirty="0"/>
            </a:br>
            <a:br>
              <a:rPr lang="fr-FR" sz="1400" dirty="0"/>
            </a:br>
            <a:br>
              <a:rPr lang="fr-FR" sz="1400" dirty="0"/>
            </a:br>
            <a:endParaRPr lang="fr-FR" sz="1400" b="0" dirty="0"/>
          </a:p>
        </p:txBody>
      </p:sp>
      <p:sp>
        <p:nvSpPr>
          <p:cNvPr id="8" name="ZoneTexte 7">
            <a:extLst>
              <a:ext uri="{FF2B5EF4-FFF2-40B4-BE49-F238E27FC236}">
                <a16:creationId xmlns:a16="http://schemas.microsoft.com/office/drawing/2014/main" id="{A8DC08FF-FAF4-1048-0294-2631F34DD458}"/>
              </a:ext>
            </a:extLst>
          </p:cNvPr>
          <p:cNvSpPr txBox="1"/>
          <p:nvPr/>
        </p:nvSpPr>
        <p:spPr>
          <a:xfrm>
            <a:off x="4934808" y="2787774"/>
            <a:ext cx="3676210" cy="954107"/>
          </a:xfrm>
          <a:prstGeom prst="rect">
            <a:avLst/>
          </a:prstGeom>
          <a:noFill/>
          <a:ln>
            <a:solidFill>
              <a:srgbClr val="2E2EA6"/>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br>
              <a:rPr lang="fr-FR" sz="1400" dirty="0">
                <a:latin typeface="Marianne Light" panose="02000000000000000000" pitchFamily="2" charset="0"/>
              </a:rPr>
            </a:br>
            <a:r>
              <a:rPr lang="fr-FR" sz="1400" dirty="0">
                <a:solidFill>
                  <a:schemeClr val="accent1"/>
                </a:solidFill>
                <a:latin typeface="Marianne Light" panose="02000000000000000000" pitchFamily="2" charset="0"/>
              </a:rPr>
              <a:t>Des</a:t>
            </a:r>
            <a:r>
              <a:rPr lang="fr-FR" sz="1400" b="1" dirty="0">
                <a:solidFill>
                  <a:schemeClr val="accent1"/>
                </a:solidFill>
                <a:latin typeface="Marianne Light" panose="02000000000000000000" pitchFamily="2" charset="0"/>
              </a:rPr>
              <a:t> </a:t>
            </a:r>
            <a:r>
              <a:rPr lang="fr-FR" sz="1400" u="sng" dirty="0">
                <a:solidFill>
                  <a:schemeClr val="accent1"/>
                </a:solidFill>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solidFill>
                  <a:schemeClr val="accent1"/>
                </a:solidFill>
                <a:latin typeface="Marianne Light" panose="02000000000000000000" pitchFamily="2" charset="0"/>
              </a:rPr>
              <a:t>nombreux et plus riches en données </a:t>
            </a:r>
          </a:p>
        </p:txBody>
      </p:sp>
      <p:pic>
        <p:nvPicPr>
          <p:cNvPr id="9" name="Image 8">
            <a:extLst>
              <a:ext uri="{FF2B5EF4-FFF2-40B4-BE49-F238E27FC236}">
                <a16:creationId xmlns:a16="http://schemas.microsoft.com/office/drawing/2014/main" id="{BAD01739-D75B-4F11-9990-028892701B36}"/>
              </a:ext>
            </a:extLst>
          </p:cNvPr>
          <p:cNvPicPr>
            <a:picLocks noChangeAspect="1"/>
          </p:cNvPicPr>
          <p:nvPr/>
        </p:nvPicPr>
        <p:blipFill>
          <a:blip r:embed="rId2"/>
          <a:stretch>
            <a:fillRect/>
          </a:stretch>
        </p:blipFill>
        <p:spPr>
          <a:xfrm>
            <a:off x="323528" y="61532"/>
            <a:ext cx="4159080" cy="612421"/>
          </a:xfrm>
          <a:prstGeom prst="rect">
            <a:avLst/>
          </a:prstGeom>
        </p:spPr>
      </p:pic>
      <p:pic>
        <p:nvPicPr>
          <p:cNvPr id="4" name="Image 3">
            <a:extLst>
              <a:ext uri="{FF2B5EF4-FFF2-40B4-BE49-F238E27FC236}">
                <a16:creationId xmlns:a16="http://schemas.microsoft.com/office/drawing/2014/main" id="{CD5D43ED-1748-4BEB-B7D2-5A0EAB2410AB}"/>
              </a:ext>
            </a:extLst>
          </p:cNvPr>
          <p:cNvPicPr>
            <a:picLocks noChangeAspect="1"/>
          </p:cNvPicPr>
          <p:nvPr/>
        </p:nvPicPr>
        <p:blipFill>
          <a:blip r:embed="rId3"/>
          <a:stretch>
            <a:fillRect/>
          </a:stretch>
        </p:blipFill>
        <p:spPr>
          <a:xfrm>
            <a:off x="207098" y="833329"/>
            <a:ext cx="4652934" cy="3950171"/>
          </a:xfrm>
          <a:prstGeom prst="rect">
            <a:avLst/>
          </a:prstGeom>
        </p:spPr>
      </p:pic>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br>
              <a:rPr lang="fr-FR" sz="1000" dirty="0"/>
            </a:br>
            <a:r>
              <a:rPr lang="fr-FR" sz="1000" dirty="0"/>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13</a:t>
            </a:fld>
            <a:endParaRPr lang="fr-FR" dirty="0">
              <a:solidFill>
                <a:srgbClr val="34BAB5"/>
              </a:solidFill>
            </a:endParaRPr>
          </a:p>
        </p:txBody>
      </p:sp>
      <p:sp>
        <p:nvSpPr>
          <p:cNvPr id="7" name="Rectangle à coins arrondis 6"/>
          <p:cNvSpPr/>
          <p:nvPr/>
        </p:nvSpPr>
        <p:spPr>
          <a:xfrm>
            <a:off x="4527394" y="87534"/>
            <a:ext cx="4325059" cy="540000"/>
          </a:xfrm>
          <a:prstGeom prst="roundRect">
            <a:avLst/>
          </a:prstGeom>
          <a:solidFill>
            <a:schemeClr val="tx1">
              <a:alpha val="69804"/>
            </a:schemeClr>
          </a:solidFill>
          <a:ln w="12700" cap="flat" cmpd="sng" algn="ctr">
            <a:solidFill>
              <a:srgbClr val="2E2EA6"/>
            </a:solidFill>
            <a:prstDash val="solid"/>
          </a:ln>
          <a:effectLst/>
        </p:spPr>
        <p:txBody>
          <a:bodyPr rtlCol="0" anchor="ctr"/>
          <a:lstStyle/>
          <a:p>
            <a:pPr algn="ctr"/>
            <a:r>
              <a:rPr lang="fr-FR" sz="1400" b="1" kern="0" dirty="0">
                <a:solidFill>
                  <a:srgbClr val="FFFF00"/>
                </a:solidFill>
                <a:latin typeface="Arial"/>
              </a:rPr>
              <a:t>Nouveauté 2025 : Des données plus claires, plus riches, plus utiles</a:t>
            </a:r>
          </a:p>
        </p:txBody>
      </p:sp>
      <p:sp>
        <p:nvSpPr>
          <p:cNvPr id="11" name="Titre 1"/>
          <p:cNvSpPr txBox="1">
            <a:spLocks/>
          </p:cNvSpPr>
          <p:nvPr/>
        </p:nvSpPr>
        <p:spPr bwMode="gray">
          <a:xfrm>
            <a:off x="164261" y="3723878"/>
            <a:ext cx="5127820"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34BAB5"/>
                </a:solidFill>
              </a:rPr>
              <a:t>taux d’accès par type de baccalauréat </a:t>
            </a:r>
            <a:r>
              <a:rPr lang="fr-FR" sz="1000" dirty="0"/>
              <a:t>dans chaque formation pour voir si la formation était très demandée ou si elle a accueilli tous les candidats</a:t>
            </a:r>
            <a:br>
              <a:rPr lang="fr-FR" sz="1000" dirty="0"/>
            </a:br>
            <a:br>
              <a:rPr lang="fr-FR" sz="1000" dirty="0"/>
            </a:br>
            <a:r>
              <a:rPr lang="fr-FR" sz="1000" dirty="0"/>
              <a:t>&gt;&gt; </a:t>
            </a:r>
            <a:r>
              <a:rPr lang="fr-FR" sz="1000" dirty="0">
                <a:solidFill>
                  <a:srgbClr val="34BAB5"/>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parcoursup-nouvelle-caledonie.fr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pic>
        <p:nvPicPr>
          <p:cNvPr id="8" name="Image 7">
            <a:extLst>
              <a:ext uri="{FF2B5EF4-FFF2-40B4-BE49-F238E27FC236}">
                <a16:creationId xmlns:a16="http://schemas.microsoft.com/office/drawing/2014/main" id="{84ED4D15-0D26-4B85-8834-0C4696313F38}"/>
              </a:ext>
            </a:extLst>
          </p:cNvPr>
          <p:cNvPicPr>
            <a:picLocks noChangeAspect="1"/>
          </p:cNvPicPr>
          <p:nvPr/>
        </p:nvPicPr>
        <p:blipFill>
          <a:blip r:embed="rId4"/>
          <a:stretch>
            <a:fillRect/>
          </a:stretch>
        </p:blipFill>
        <p:spPr>
          <a:xfrm>
            <a:off x="356163" y="87121"/>
            <a:ext cx="4159080" cy="612421"/>
          </a:xfrm>
          <a:prstGeom prst="rect">
            <a:avLst/>
          </a:prstGeom>
        </p:spPr>
      </p:pic>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endParaRPr lang="fr-FR" sz="1300" dirty="0">
              <a:solidFill>
                <a:schemeClr val="accent1"/>
              </a:solidFill>
            </a:endParaRPr>
          </a:p>
          <a:p>
            <a:pPr marL="285750" indent="-285750">
              <a:spcAft>
                <a:spcPts val="1200"/>
              </a:spcAft>
              <a:buClr>
                <a:srgbClr val="34BAB5"/>
              </a:buClr>
              <a:buFont typeface="Courier New" panose="02070309020205020404" pitchFamily="49" charset="0"/>
              <a:buChar char="o"/>
            </a:pPr>
            <a:r>
              <a:rPr lang="fr-FR" sz="1300" dirty="0">
                <a:solidFill>
                  <a:schemeClr val="accent1"/>
                </a:solidFill>
              </a:rPr>
              <a:t>Jusqu’à </a:t>
            </a:r>
            <a:r>
              <a:rPr lang="fr-FR" sz="1300" b="1" dirty="0">
                <a:solidFill>
                  <a:schemeClr val="bg1"/>
                </a:solidFill>
                <a:highlight>
                  <a:srgbClr val="34BAB5"/>
                </a:highlight>
              </a:rPr>
              <a:t>10 vœux et 10 vœux supplémentaires</a:t>
            </a:r>
            <a:r>
              <a:rPr lang="fr-FR" sz="1300" dirty="0">
                <a:solidFill>
                  <a:schemeClr val="accent1"/>
                </a:solidFill>
                <a:highlight>
                  <a:srgbClr val="34BAB5"/>
                </a:highlight>
              </a:rPr>
              <a:t> </a:t>
            </a:r>
            <a:r>
              <a:rPr lang="fr-FR" sz="1300" dirty="0">
                <a:solidFill>
                  <a:schemeClr val="accent1"/>
                </a:solidFill>
              </a:rPr>
              <a:t>pour des formations en alternance</a:t>
            </a:r>
          </a:p>
          <a:p>
            <a:pPr marL="285750" indent="-285750">
              <a:spcAft>
                <a:spcPts val="1200"/>
              </a:spcAft>
              <a:buClr>
                <a:srgbClr val="34BAB5"/>
              </a:buClr>
              <a:buFont typeface="Courier New" panose="02070309020205020404" pitchFamily="49" charset="0"/>
              <a:buChar char="o"/>
            </a:pPr>
            <a:r>
              <a:rPr lang="fr-FR" sz="1300" dirty="0">
                <a:solidFill>
                  <a:schemeClr val="accent1"/>
                </a:solidFill>
              </a:rPr>
              <a:t>Possibilité de faire </a:t>
            </a:r>
            <a:r>
              <a:rPr lang="fr-FR" sz="1300" b="1" dirty="0">
                <a:solidFill>
                  <a:schemeClr val="bg1"/>
                </a:solidFill>
                <a:highlight>
                  <a:srgbClr val="34BAB5"/>
                </a:highlight>
              </a:rPr>
              <a:t>des sous-vœux pour certaines filières sélectives </a:t>
            </a:r>
            <a:r>
              <a:rPr lang="fr-FR" sz="1300" dirty="0">
                <a:solidFill>
                  <a:schemeClr val="accent1"/>
                </a:solidFill>
                <a:highlight>
                  <a:srgbClr val="34BAB5"/>
                </a:highlight>
              </a:rPr>
              <a:t> </a:t>
            </a:r>
            <a:r>
              <a:rPr lang="fr-FR" sz="1300" dirty="0">
                <a:solidFill>
                  <a:schemeClr val="accent1"/>
                </a:solidFill>
              </a:rPr>
              <a:t>(Classes prépa, BTS, BUT) </a:t>
            </a:r>
          </a:p>
          <a:p>
            <a:pPr marL="285750" indent="-285750">
              <a:spcAft>
                <a:spcPts val="1200"/>
              </a:spcAft>
              <a:buClr>
                <a:srgbClr val="34BAB5"/>
              </a:buClr>
              <a:buFont typeface="Courier New" panose="02070309020205020404" pitchFamily="49" charset="0"/>
              <a:buChar char="o"/>
            </a:pPr>
            <a:r>
              <a:rPr lang="fr-FR" sz="1300" b="1" dirty="0">
                <a:solidFill>
                  <a:schemeClr val="bg1"/>
                </a:solidFill>
                <a:highlight>
                  <a:srgbClr val="34BAB5"/>
                </a:highlight>
              </a:rPr>
              <a:t>Les vœux sont formulés librement par les candidats (pas de classement par ordre de priorité) </a:t>
            </a:r>
            <a:r>
              <a:rPr lang="fr-FR" sz="1300" dirty="0">
                <a:solidFill>
                  <a:schemeClr val="accent1"/>
                </a:solidFill>
              </a:rPr>
              <a:t>: une réponse sera apportée pour chaque vœu formulé à compter du 4 décembre 2025</a:t>
            </a:r>
          </a:p>
          <a:p>
            <a:pPr marL="285750" indent="-285750">
              <a:spcAft>
                <a:spcPts val="1200"/>
              </a:spcAft>
              <a:buClr>
                <a:srgbClr val="34BAB5"/>
              </a:buClr>
              <a:buFont typeface="Courier New" panose="02070309020205020404" pitchFamily="49" charset="0"/>
              <a:buChar char="o"/>
            </a:pPr>
            <a:r>
              <a:rPr lang="fr-FR" sz="1300" b="1" dirty="0">
                <a:solidFill>
                  <a:schemeClr val="bg1"/>
                </a:solidFill>
                <a:highlight>
                  <a:srgbClr val="34BAB5"/>
                </a:highlight>
              </a:rPr>
              <a:t>La date de formulation du vœu n’est pas prise en compte </a:t>
            </a:r>
            <a:r>
              <a:rPr lang="fr-FR" sz="1300" dirty="0">
                <a:solidFill>
                  <a:schemeClr val="accent1"/>
                </a:solidFill>
              </a:rPr>
              <a:t>pour l’examen du dossier </a:t>
            </a:r>
          </a:p>
          <a:p>
            <a:pPr marL="285750" indent="-285750">
              <a:spcAft>
                <a:spcPts val="1200"/>
              </a:spcAft>
              <a:buClr>
                <a:srgbClr val="34BAB5"/>
              </a:buClr>
              <a:buFont typeface="Courier New" panose="02070309020205020404" pitchFamily="49" charset="0"/>
              <a:buChar char="o"/>
            </a:pPr>
            <a:r>
              <a:rPr lang="fr-FR" sz="1300" b="1" dirty="0">
                <a:solidFill>
                  <a:schemeClr val="bg1"/>
                </a:solidFill>
                <a:highlight>
                  <a:srgbClr val="34BAB5"/>
                </a:highlight>
              </a:rPr>
              <a:t>Chaque formation n’a connaissance que des vœux formulés pour elle </a:t>
            </a:r>
            <a:r>
              <a:rPr lang="fr-FR" sz="1300" b="1" dirty="0">
                <a:solidFill>
                  <a:schemeClr val="accent1"/>
                </a:solidFill>
              </a:rPr>
              <a:t>:</a:t>
            </a:r>
            <a:r>
              <a:rPr lang="fr-FR" sz="1300" dirty="0">
                <a:solidFill>
                  <a:schemeClr val="accent1"/>
                </a:solidFill>
              </a:rPr>
              <a:t> elle ne connait pas les autres vœux formulés  par les candidats</a:t>
            </a:r>
          </a:p>
          <a:p>
            <a:pPr marL="285750" indent="-285750">
              <a:spcAft>
                <a:spcPts val="1200"/>
              </a:spcAft>
              <a:buClr>
                <a:srgbClr val="34BAB5"/>
              </a:buClr>
              <a:buFont typeface="Courier New" panose="02070309020205020404" pitchFamily="49" charset="0"/>
              <a:buChar char="o"/>
            </a:pPr>
            <a:r>
              <a:rPr lang="fr-FR" sz="1300" b="1" dirty="0">
                <a:solidFill>
                  <a:schemeClr val="bg1"/>
                </a:solidFill>
                <a:highlight>
                  <a:srgbClr val="34BAB5"/>
                </a:highlight>
              </a:rPr>
              <a:t>Quand un candidat accepte une formation, il a toujours la possibilité de conserver des vœux pour lesquels il est en liste d’attente</a:t>
            </a:r>
            <a:r>
              <a:rPr lang="fr-FR" sz="1300" dirty="0">
                <a:solidFill>
                  <a:schemeClr val="accent1"/>
                </a:solidFill>
                <a:highlight>
                  <a:srgbClr val="34BAB5"/>
                </a:highlight>
              </a:rPr>
              <a:t> </a:t>
            </a:r>
            <a:r>
              <a:rPr lang="fr-FR" sz="1300" dirty="0">
                <a:solidFill>
                  <a:schemeClr val="accent1"/>
                </a:solidFill>
              </a:rPr>
              <a:t>et qui l’intéressent davantage</a:t>
            </a:r>
          </a:p>
          <a:p>
            <a:pPr marL="269875">
              <a:spcAft>
                <a:spcPts val="600"/>
              </a:spcAft>
              <a:buClr>
                <a:schemeClr val="bg2"/>
              </a:buClr>
              <a:tabLst>
                <a:tab pos="269875" algn="l"/>
              </a:tabLst>
            </a:pPr>
            <a:r>
              <a:rPr lang="fr-FR" sz="1400" b="1" dirty="0">
                <a:solidFill>
                  <a:schemeClr val="accent1"/>
                </a:solidFill>
              </a:rPr>
              <a:t>E</a:t>
            </a:r>
            <a:r>
              <a:rPr lang="fr-FR" sz="1300" b="1" dirty="0">
                <a:solidFill>
                  <a:schemeClr val="accent1"/>
                </a:solidFill>
              </a:rPr>
              <a:t>ntre le 8 et le 11 décembre 2025</a:t>
            </a:r>
            <a:r>
              <a:rPr lang="fr-FR" sz="1300" dirty="0">
                <a:solidFill>
                  <a:schemeClr val="accent1"/>
                </a:solidFill>
              </a:rPr>
              <a:t>, il devra toutefois classer ses vœux en attente par ordre de préférence</a:t>
            </a:r>
            <a:r>
              <a:rPr lang="fr-FR" sz="1300" dirty="0"/>
              <a:t> </a:t>
            </a:r>
          </a:p>
          <a:p>
            <a:pPr marL="269875">
              <a:spcAft>
                <a:spcPts val="1200"/>
              </a:spcAft>
              <a:buClr>
                <a:schemeClr val="bg2"/>
              </a:buClr>
              <a:tabLst>
                <a:tab pos="269875" algn="l"/>
              </a:tabLst>
            </a:pPr>
            <a:r>
              <a:rPr lang="fr-FR" sz="1300" dirty="0">
                <a:solidFill>
                  <a:schemeClr val="accent1"/>
                </a:solidFill>
              </a:rPr>
              <a:t>&gt;&gt; </a:t>
            </a:r>
            <a:r>
              <a:rPr lang="fr-FR" sz="1300" b="1" dirty="0">
                <a:solidFill>
                  <a:schemeClr val="accent1"/>
                </a:solidFill>
                <a:effectLst>
                  <a:outerShdw blurRad="38100" dist="38100" dir="2700000" algn="tl">
                    <a:srgbClr val="000000">
                      <a:alpha val="43137"/>
                    </a:srgbClr>
                  </a:outerShdw>
                </a:effectLst>
              </a:rPr>
              <a:t>Objectif</a:t>
            </a:r>
            <a:r>
              <a:rPr lang="fr-FR" sz="1300" dirty="0">
                <a:solidFill>
                  <a:schemeClr val="accent1"/>
                </a:solidFill>
              </a:rPr>
              <a:t> : </a:t>
            </a:r>
            <a:r>
              <a:rPr lang="fr-FR" sz="1300" b="1" dirty="0">
                <a:solidFill>
                  <a:schemeClr val="accent1"/>
                </a:solidFill>
                <a:effectLst>
                  <a:outerShdw blurRad="38100" dist="38100" dir="2700000" algn="tl">
                    <a:srgbClr val="000000">
                      <a:alpha val="43137"/>
                    </a:srgbClr>
                  </a:outerShdw>
                </a:effectLst>
              </a:rPr>
              <a:t>accélérer le rythme d’envoi des propositions </a:t>
            </a:r>
            <a:r>
              <a:rPr lang="fr-FR" sz="1300" dirty="0">
                <a:solidFill>
                  <a:schemeClr val="accent1"/>
                </a:solidFill>
              </a:rPr>
              <a:t>pour augmenter encore la part de lycéens ayant au moins une proposition avant les épreuves écrites  du baccalauréat</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rgbClr val="34BAB5"/>
                </a:solidFill>
              </a:rPr>
              <a:pPr/>
              <a:t>14</a:t>
            </a:fld>
            <a:endParaRPr lang="fr-FR" dirty="0">
              <a:solidFill>
                <a:srgbClr val="34BAB5"/>
              </a:solidFill>
            </a:endParaRPr>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220072" y="195486"/>
            <a:ext cx="3456385"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Quelques règles importantes à retenir</a:t>
            </a:r>
          </a:p>
        </p:txBody>
      </p:sp>
      <p:pic>
        <p:nvPicPr>
          <p:cNvPr id="5" name="Image 4">
            <a:extLst>
              <a:ext uri="{FF2B5EF4-FFF2-40B4-BE49-F238E27FC236}">
                <a16:creationId xmlns:a16="http://schemas.microsoft.com/office/drawing/2014/main" id="{9809A8C4-EDAC-4ED1-913C-A690E160A183}"/>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6795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21447" y="1304485"/>
            <a:ext cx="6501103" cy="974747"/>
          </a:xfrm>
        </p:spPr>
        <p:txBody>
          <a:bodyPr>
            <a:noAutofit/>
          </a:bodyPr>
          <a:lstStyle/>
          <a:p>
            <a:r>
              <a:rPr lang="fr-FR" sz="2100" dirty="0">
                <a:effectLst>
                  <a:outerShdw blurRad="38100" dist="38100" dir="2700000" algn="tl">
                    <a:srgbClr val="000000">
                      <a:alpha val="43137"/>
                    </a:srgbClr>
                  </a:outerShdw>
                </a:effectLst>
                <a:latin typeface="Marianne" panose="02000000000000000000" pitchFamily="50" charset="0"/>
              </a:rPr>
              <a:t>MERCREDI 1</a:t>
            </a:r>
            <a:r>
              <a:rPr lang="fr-FR" sz="2100" baseline="30000" dirty="0">
                <a:effectLst>
                  <a:outerShdw blurRad="38100" dist="38100" dir="2700000" algn="tl">
                    <a:srgbClr val="000000">
                      <a:alpha val="43137"/>
                    </a:srgbClr>
                  </a:outerShdw>
                </a:effectLst>
                <a:latin typeface="Marianne" panose="02000000000000000000" pitchFamily="50" charset="0"/>
              </a:rPr>
              <a:t>er</a:t>
            </a:r>
            <a:r>
              <a:rPr lang="fr-FR" sz="2100" dirty="0">
                <a:effectLst>
                  <a:outerShdw blurRad="38100" dist="38100" dir="2700000" algn="tl">
                    <a:srgbClr val="000000">
                      <a:alpha val="43137"/>
                    </a:srgbClr>
                  </a:outerShdw>
                </a:effectLst>
                <a:latin typeface="Marianne" panose="02000000000000000000" pitchFamily="50" charset="0"/>
              </a:rPr>
              <a:t> OCTOBRE 2025</a:t>
            </a:r>
            <a:br>
              <a:rPr lang="fr-FR" sz="2100" dirty="0">
                <a:solidFill>
                  <a:srgbClr val="EB3440"/>
                </a:solidFill>
                <a:effectLst>
                  <a:outerShdw blurRad="38100" dist="38100" dir="2700000" algn="tl">
                    <a:srgbClr val="000000">
                      <a:alpha val="43137"/>
                    </a:srgbClr>
                  </a:outerShdw>
                </a:effectLst>
                <a:latin typeface="Marianne" panose="02000000000000000000" pitchFamily="50" charset="0"/>
              </a:rPr>
            </a:br>
            <a:r>
              <a:rPr lang="fr-FR" sz="1200" dirty="0">
                <a:solidFill>
                  <a:srgbClr val="365886"/>
                </a:solidFill>
                <a:effectLst>
                  <a:outerShdw blurRad="38100" dist="38100" dir="2700000" algn="tl">
                    <a:srgbClr val="000000">
                      <a:alpha val="43137"/>
                    </a:srgbClr>
                  </a:outerShdw>
                </a:effectLst>
                <a:latin typeface="Marianne" panose="02000000000000000000" pitchFamily="50" charset="0"/>
              </a:rPr>
              <a:t>23h59 heure de Nouméa</a:t>
            </a:r>
            <a:endParaRPr lang="fr-FR" sz="2100" dirty="0">
              <a:solidFill>
                <a:srgbClr val="365886"/>
              </a:solidFill>
              <a:effectLst>
                <a:outerShdw blurRad="38100" dist="38100" dir="2700000" algn="tl">
                  <a:srgbClr val="000000">
                    <a:alpha val="43137"/>
                  </a:srgbClr>
                </a:outerShdw>
              </a:effectLst>
              <a:latin typeface="Marianne" panose="02000000000000000000" pitchFamily="50" charset="0"/>
            </a:endParaRPr>
          </a:p>
          <a:p>
            <a:r>
              <a:rPr lang="fr-FR" sz="2100" b="1" cap="small" dirty="0">
                <a:solidFill>
                  <a:srgbClr val="365886"/>
                </a:solidFill>
                <a:effectLst>
                  <a:outerShdw blurRad="38100" dist="38100" dir="2700000" algn="tl">
                    <a:srgbClr val="000000">
                      <a:alpha val="43137"/>
                    </a:srgbClr>
                  </a:outerShdw>
                </a:effectLst>
                <a:latin typeface="Marianne" panose="02000000000000000000" pitchFamily="50" charset="0"/>
              </a:rPr>
              <a:t>date limite pour </a:t>
            </a:r>
            <a:r>
              <a:rPr lang="fr-FR" sz="2100" b="1" u="sng" cap="small" dirty="0">
                <a:solidFill>
                  <a:srgbClr val="EB3440"/>
                </a:solidFill>
                <a:effectLst>
                  <a:outerShdw blurRad="38100" dist="38100" dir="2700000" algn="tl">
                    <a:srgbClr val="000000">
                      <a:alpha val="43137"/>
                    </a:srgbClr>
                  </a:outerShdw>
                </a:effectLst>
                <a:latin typeface="Marianne" panose="02000000000000000000" pitchFamily="50" charset="0"/>
              </a:rPr>
              <a:t>formuler vos vœux</a:t>
            </a:r>
          </a:p>
        </p:txBody>
      </p:sp>
      <p:sp>
        <p:nvSpPr>
          <p:cNvPr id="41" name="Rectangle 40">
            <a:extLst>
              <a:ext uri="{FF2B5EF4-FFF2-40B4-BE49-F238E27FC236}">
                <a16:creationId xmlns:a16="http://schemas.microsoft.com/office/drawing/2014/main" id="{7D74D2C9-11E3-4A53-A506-CC2E98CF787E}"/>
              </a:ext>
            </a:extLst>
          </p:cNvPr>
          <p:cNvSpPr/>
          <p:nvPr/>
        </p:nvSpPr>
        <p:spPr>
          <a:xfrm>
            <a:off x="-1" y="3982504"/>
            <a:ext cx="9144000" cy="1197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3" name="Rectangle 42">
            <a:extLst>
              <a:ext uri="{FF2B5EF4-FFF2-40B4-BE49-F238E27FC236}">
                <a16:creationId xmlns:a16="http://schemas.microsoft.com/office/drawing/2014/main" id="{BE342465-BFF1-4BA6-B638-02367AB4A907}"/>
              </a:ext>
            </a:extLst>
          </p:cNvPr>
          <p:cNvSpPr/>
          <p:nvPr/>
        </p:nvSpPr>
        <p:spPr>
          <a:xfrm>
            <a:off x="-2" y="887588"/>
            <a:ext cx="9144000" cy="31314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pic>
        <p:nvPicPr>
          <p:cNvPr id="7" name="Image 6">
            <a:extLst>
              <a:ext uri="{FF2B5EF4-FFF2-40B4-BE49-F238E27FC236}">
                <a16:creationId xmlns:a16="http://schemas.microsoft.com/office/drawing/2014/main" id="{2ABD520C-5DC8-4C60-88BE-587D6A582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707" y="2853352"/>
            <a:ext cx="2879333" cy="1064567"/>
          </a:xfrm>
          <a:prstGeom prst="rect">
            <a:avLst/>
          </a:prstGeom>
        </p:spPr>
      </p:pic>
      <p:sp>
        <p:nvSpPr>
          <p:cNvPr id="13" name="Rectangle 12">
            <a:extLst>
              <a:ext uri="{FF2B5EF4-FFF2-40B4-BE49-F238E27FC236}">
                <a16:creationId xmlns:a16="http://schemas.microsoft.com/office/drawing/2014/main" id="{774CA70C-78D1-48BB-8E04-378371EEC1CE}"/>
              </a:ext>
            </a:extLst>
          </p:cNvPr>
          <p:cNvSpPr/>
          <p:nvPr/>
        </p:nvSpPr>
        <p:spPr>
          <a:xfrm>
            <a:off x="-2" y="2343818"/>
            <a:ext cx="9144000" cy="40577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grpSp>
        <p:nvGrpSpPr>
          <p:cNvPr id="9" name="Groupe 8">
            <a:extLst>
              <a:ext uri="{FF2B5EF4-FFF2-40B4-BE49-F238E27FC236}">
                <a16:creationId xmlns:a16="http://schemas.microsoft.com/office/drawing/2014/main" id="{8F69C85F-7180-49D9-842F-788F14C654B3}"/>
              </a:ext>
            </a:extLst>
          </p:cNvPr>
          <p:cNvGrpSpPr/>
          <p:nvPr/>
        </p:nvGrpSpPr>
        <p:grpSpPr>
          <a:xfrm>
            <a:off x="7817334" y="44577"/>
            <a:ext cx="787113" cy="646332"/>
            <a:chOff x="369542" y="1181377"/>
            <a:chExt cx="720000" cy="759867"/>
          </a:xfrm>
        </p:grpSpPr>
        <p:sp>
          <p:nvSpPr>
            <p:cNvPr id="10" name="Ellipse 9">
              <a:extLst>
                <a:ext uri="{FF2B5EF4-FFF2-40B4-BE49-F238E27FC236}">
                  <a16:creationId xmlns:a16="http://schemas.microsoft.com/office/drawing/2014/main" id="{DEA8C219-393E-480E-BFA8-10D2098CB3AF}"/>
                </a:ext>
              </a:extLst>
            </p:cNvPr>
            <p:cNvSpPr/>
            <p:nvPr/>
          </p:nvSpPr>
          <p:spPr>
            <a:xfrm>
              <a:off x="369542" y="1213123"/>
              <a:ext cx="720000" cy="720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ZoneTexte 10">
              <a:extLst>
                <a:ext uri="{FF2B5EF4-FFF2-40B4-BE49-F238E27FC236}">
                  <a16:creationId xmlns:a16="http://schemas.microsoft.com/office/drawing/2014/main" id="{95E8AC74-96AF-4798-829C-AD5C459D7739}"/>
                </a:ext>
              </a:extLst>
            </p:cNvPr>
            <p:cNvSpPr txBox="1"/>
            <p:nvPr/>
          </p:nvSpPr>
          <p:spPr>
            <a:xfrm>
              <a:off x="531936" y="1181377"/>
              <a:ext cx="395210" cy="759867"/>
            </a:xfrm>
            <a:prstGeom prst="rect">
              <a:avLst/>
            </a:prstGeom>
            <a:noFill/>
            <a:ln>
              <a:noFill/>
            </a:ln>
          </p:spPr>
          <p:txBody>
            <a:bodyPr wrap="square" rtlCol="0">
              <a:spAutoFit/>
            </a:bodyPr>
            <a:lstStyle/>
            <a:p>
              <a:r>
                <a:rPr lang="fr-FR" sz="3600" b="1" dirty="0">
                  <a:solidFill>
                    <a:schemeClr val="bg1"/>
                  </a:solidFill>
                  <a:latin typeface="Marianne" panose="02000000000000000000" pitchFamily="50" charset="0"/>
                </a:rPr>
                <a:t>2</a:t>
              </a:r>
            </a:p>
          </p:txBody>
        </p:sp>
      </p:grpSp>
      <p:pic>
        <p:nvPicPr>
          <p:cNvPr id="12" name="Image 11">
            <a:extLst>
              <a:ext uri="{FF2B5EF4-FFF2-40B4-BE49-F238E27FC236}">
                <a16:creationId xmlns:a16="http://schemas.microsoft.com/office/drawing/2014/main" id="{676C5F52-485E-40D5-9CB2-DAB7E0772099}"/>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362100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34BAB5"/>
              </a:buClr>
              <a:buSzPct val="100000"/>
              <a:buFont typeface="Courier New" panose="02070309020205020404" pitchFamily="49" charset="0"/>
              <a:buChar char="o"/>
              <a:defRPr/>
            </a:pPr>
            <a:r>
              <a:rPr lang="fr-FR" sz="1400" dirty="0">
                <a:solidFill>
                  <a:schemeClr val="bg1"/>
                </a:solidFill>
                <a:highlight>
                  <a:srgbClr val="34BAB5"/>
                </a:highlight>
              </a:rPr>
              <a:t>La rubrique Activités et centres d’intérêt </a:t>
            </a:r>
            <a:r>
              <a:rPr lang="fr-FR" sz="1400" b="0" dirty="0">
                <a:solidFill>
                  <a:schemeClr val="accent1"/>
                </a:solidFill>
                <a:highlight>
                  <a:srgbClr val="34BAB5"/>
                </a:highlight>
              </a:rPr>
              <a:t> </a:t>
            </a:r>
            <a:r>
              <a:rPr lang="fr-FR" sz="1400" b="0" dirty="0">
                <a:solidFill>
                  <a:schemeClr val="accent1"/>
                </a:solidFill>
              </a:rPr>
              <a:t>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34BAB5"/>
              </a:buClr>
              <a:buSzPct val="100000"/>
              <a:buFont typeface="Courier New" panose="02070309020205020404" pitchFamily="49" charset="0"/>
              <a:buChar char="o"/>
              <a:defRPr/>
            </a:pPr>
            <a:r>
              <a:rPr lang="fr-FR" sz="1400" b="1" dirty="0">
                <a:solidFill>
                  <a:schemeClr val="bg1"/>
                </a:solidFill>
                <a:highlight>
                  <a:srgbClr val="34BAB5"/>
                </a:highlight>
              </a:rPr>
              <a:t>La lettre de motivation</a:t>
            </a:r>
            <a:r>
              <a:rPr lang="fr-FR" sz="1400" dirty="0">
                <a:solidFill>
                  <a:schemeClr val="bg1"/>
                </a:solidFill>
                <a:highlight>
                  <a:srgbClr val="34BAB5"/>
                </a:highlight>
              </a:rPr>
              <a:t> </a:t>
            </a:r>
            <a:r>
              <a:rPr lang="fr-FR" sz="1400" b="0" dirty="0">
                <a:solidFill>
                  <a:schemeClr val="accent1"/>
                </a:solidFill>
                <a:highlight>
                  <a:srgbClr val="34BAB5"/>
                </a:highlight>
              </a:rPr>
              <a:t> </a:t>
            </a:r>
            <a:r>
              <a:rPr lang="fr-FR" sz="1400" b="0" dirty="0">
                <a:solidFill>
                  <a:schemeClr val="accent1"/>
                </a:solidFill>
              </a:rPr>
              <a:t>quand elle est demandée par la formation</a:t>
            </a:r>
          </a:p>
          <a:p>
            <a:pPr marL="177800" lvl="0" indent="-177800" algn="l" defTabSz="457200">
              <a:spcBef>
                <a:spcPct val="20000"/>
              </a:spcBef>
              <a:spcAft>
                <a:spcPts val="0"/>
              </a:spcAft>
              <a:buClr>
                <a:srgbClr val="34BAB5"/>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34BAB5"/>
              </a:buClr>
              <a:buSzPct val="100000"/>
              <a:buFont typeface="Courier New" panose="02070309020205020404" pitchFamily="49" charset="0"/>
              <a:buChar char="o"/>
              <a:defRPr/>
            </a:pPr>
            <a:r>
              <a:rPr lang="fr-FR" sz="1400" dirty="0">
                <a:solidFill>
                  <a:schemeClr val="bg1"/>
                </a:solidFill>
                <a:highlight>
                  <a:srgbClr val="34BAB5"/>
                </a:highlight>
              </a:rPr>
              <a:t>L</a:t>
            </a:r>
            <a:r>
              <a:rPr lang="fr-FR" sz="1400" b="1" dirty="0">
                <a:solidFill>
                  <a:schemeClr val="bg1"/>
                </a:solidFill>
                <a:highlight>
                  <a:srgbClr val="34BAB5"/>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34BAB5"/>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34BAB5"/>
              </a:buClr>
              <a:buSzPct val="100000"/>
              <a:buFont typeface="Courier New" panose="02070309020205020404" pitchFamily="49" charset="0"/>
              <a:buChar char="o"/>
              <a:defRPr/>
            </a:pPr>
            <a:r>
              <a:rPr lang="fr-FR" sz="1400" dirty="0">
                <a:solidFill>
                  <a:schemeClr val="bg1"/>
                </a:solidFill>
                <a:highlight>
                  <a:srgbClr val="34BAB5"/>
                </a:highlight>
              </a:rPr>
              <a:t>L</a:t>
            </a:r>
            <a:r>
              <a:rPr lang="fr-FR" sz="1400" b="1" dirty="0">
                <a:solidFill>
                  <a:schemeClr val="bg1"/>
                </a:solidFill>
                <a:highlight>
                  <a:srgbClr val="34BAB5"/>
                </a:highlight>
              </a:rPr>
              <a:t>a fiche Avenir</a:t>
            </a:r>
            <a:r>
              <a:rPr lang="fr-FR" sz="1400" b="0" dirty="0">
                <a:solidFill>
                  <a:schemeClr val="accent1"/>
                </a:solidFill>
                <a:highlight>
                  <a:srgbClr val="34BAB5"/>
                </a:highlight>
              </a:rPr>
              <a:t> </a:t>
            </a:r>
            <a:r>
              <a:rPr lang="fr-FR" sz="1400" b="0" dirty="0">
                <a:solidFill>
                  <a:schemeClr val="accent1"/>
                </a:solidFill>
              </a:rPr>
              <a:t>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34BAB5"/>
              </a:buClr>
              <a:buSzPct val="100000"/>
              <a:buFont typeface="Courier New" panose="02070309020205020404" pitchFamily="49" charset="0"/>
              <a:buChar char="o"/>
              <a:defRPr/>
            </a:pPr>
            <a:r>
              <a:rPr lang="fr-FR" sz="1400" b="1" dirty="0">
                <a:solidFill>
                  <a:schemeClr val="bg1"/>
                </a:solidFill>
                <a:highlight>
                  <a:srgbClr val="34BAB5"/>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chemeClr val="accent2"/>
              </a:buClr>
              <a:buSzPct val="100000"/>
              <a:buFont typeface="Courier New" panose="02070309020205020404" pitchFamily="49" charset="0"/>
              <a:buChar char="o"/>
              <a:defRPr/>
            </a:pPr>
            <a:r>
              <a:rPr lang="fr-FR" sz="1400" b="1" dirty="0">
                <a:solidFill>
                  <a:srgbClr val="FFFFFF"/>
                </a:solidFill>
                <a:highlight>
                  <a:srgbClr val="34BAB5"/>
                </a:highlight>
              </a:rPr>
              <a:t>Des informations sur votre parcours spécifique </a:t>
            </a:r>
            <a:r>
              <a:rPr lang="fr-FR" sz="1400" dirty="0">
                <a:solidFill>
                  <a:srgbClr val="000000"/>
                </a:solidFill>
                <a:highlight>
                  <a:srgbClr val="34BAB5"/>
                </a:highlight>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accent2">
                    <a:lumMod val="75000"/>
                  </a:schemeClr>
                </a:solidFill>
              </a:rPr>
              <a:pPr/>
              <a:t>16</a:t>
            </a:fld>
            <a:endParaRPr lang="fr-FR" dirty="0">
              <a:solidFill>
                <a:schemeClr val="accent2">
                  <a:lumMod val="75000"/>
                </a:schemeClr>
              </a:solidFill>
            </a:endParaRP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788023" y="195486"/>
            <a:ext cx="3888433" cy="416522"/>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Les éléments transmis aux formations du supérieur</a:t>
            </a:r>
          </a:p>
        </p:txBody>
      </p:sp>
      <p:pic>
        <p:nvPicPr>
          <p:cNvPr id="6" name="Image 5">
            <a:extLst>
              <a:ext uri="{FF2B5EF4-FFF2-40B4-BE49-F238E27FC236}">
                <a16:creationId xmlns:a16="http://schemas.microsoft.com/office/drawing/2014/main" id="{708ECF62-F903-428A-8515-702CFDEED844}"/>
              </a:ext>
            </a:extLst>
          </p:cNvPr>
          <p:cNvPicPr>
            <a:picLocks noChangeAspect="1"/>
          </p:cNvPicPr>
          <p:nvPr/>
        </p:nvPicPr>
        <p:blipFill>
          <a:blip r:embed="rId2"/>
          <a:stretch>
            <a:fillRect/>
          </a:stretch>
        </p:blipFill>
        <p:spPr>
          <a:xfrm>
            <a:off x="323528" y="-413"/>
            <a:ext cx="4159080" cy="612421"/>
          </a:xfrm>
          <a:prstGeom prst="rect">
            <a:avLst/>
          </a:prstGeom>
        </p:spPr>
      </p:pic>
    </p:spTree>
    <p:extLst>
      <p:ext uri="{BB962C8B-B14F-4D97-AF65-F5344CB8AC3E}">
        <p14:creationId xmlns:p14="http://schemas.microsoft.com/office/powerpoint/2010/main" val="189873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ous-titre 2">
            <a:extLst>
              <a:ext uri="{FF2B5EF4-FFF2-40B4-BE49-F238E27FC236}">
                <a16:creationId xmlns:a16="http://schemas.microsoft.com/office/drawing/2014/main" id="{B6A8AF70-C6ED-4375-8FC2-F692096FEA64}"/>
              </a:ext>
            </a:extLst>
          </p:cNvPr>
          <p:cNvSpPr txBox="1">
            <a:spLocks/>
          </p:cNvSpPr>
          <p:nvPr/>
        </p:nvSpPr>
        <p:spPr>
          <a:xfrm>
            <a:off x="993274" y="1240114"/>
            <a:ext cx="7021586" cy="97474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100" dirty="0">
                <a:effectLst>
                  <a:outerShdw blurRad="38100" dist="38100" dir="2700000" algn="tl">
                    <a:srgbClr val="000000">
                      <a:alpha val="43137"/>
                    </a:srgbClr>
                  </a:outerShdw>
                </a:effectLst>
                <a:latin typeface="Marianne" panose="02000000000000000000" pitchFamily="50" charset="0"/>
              </a:rPr>
              <a:t>JEUDI 9 OCTOBRE 2025</a:t>
            </a:r>
            <a:br>
              <a:rPr lang="fr-FR" sz="2100" dirty="0">
                <a:solidFill>
                  <a:srgbClr val="EB3440"/>
                </a:solidFill>
                <a:effectLst>
                  <a:outerShdw blurRad="38100" dist="38100" dir="2700000" algn="tl">
                    <a:srgbClr val="000000">
                      <a:alpha val="43137"/>
                    </a:srgbClr>
                  </a:outerShdw>
                </a:effectLst>
                <a:latin typeface="Marianne" panose="02000000000000000000" pitchFamily="50" charset="0"/>
              </a:rPr>
            </a:br>
            <a:r>
              <a:rPr lang="fr-FR" sz="1200" dirty="0">
                <a:solidFill>
                  <a:srgbClr val="365886"/>
                </a:solidFill>
                <a:effectLst>
                  <a:outerShdw blurRad="38100" dist="38100" dir="2700000" algn="tl">
                    <a:srgbClr val="000000">
                      <a:alpha val="43137"/>
                    </a:srgbClr>
                  </a:outerShdw>
                </a:effectLst>
                <a:latin typeface="Marianne" panose="02000000000000000000" pitchFamily="50" charset="0"/>
              </a:rPr>
              <a:t>23h59 heure de Nouméa</a:t>
            </a:r>
            <a:endParaRPr lang="fr-FR" sz="2100" dirty="0">
              <a:solidFill>
                <a:srgbClr val="365886"/>
              </a:solidFill>
              <a:effectLst>
                <a:outerShdw blurRad="38100" dist="38100" dir="2700000" algn="tl">
                  <a:srgbClr val="000000">
                    <a:alpha val="43137"/>
                  </a:srgbClr>
                </a:outerShdw>
              </a:effectLst>
              <a:latin typeface="Marianne" panose="02000000000000000000" pitchFamily="50" charset="0"/>
            </a:endParaRPr>
          </a:p>
          <a:p>
            <a:r>
              <a:rPr lang="fr-FR" sz="2100" b="1" cap="small" dirty="0">
                <a:solidFill>
                  <a:srgbClr val="365886"/>
                </a:solidFill>
                <a:effectLst>
                  <a:outerShdw blurRad="38100" dist="38100" dir="2700000" algn="tl">
                    <a:srgbClr val="000000">
                      <a:alpha val="43137"/>
                    </a:srgbClr>
                  </a:outerShdw>
                </a:effectLst>
                <a:latin typeface="Marianne" panose="02000000000000000000" pitchFamily="50" charset="0"/>
              </a:rPr>
              <a:t>date limite pour </a:t>
            </a:r>
            <a:r>
              <a:rPr lang="fr-FR" sz="2100" b="1" cap="small" dirty="0">
                <a:solidFill>
                  <a:srgbClr val="EB3440"/>
                </a:solidFill>
                <a:effectLst>
                  <a:outerShdw blurRad="38100" dist="38100" dir="2700000" algn="tl">
                    <a:srgbClr val="000000">
                      <a:alpha val="43137"/>
                    </a:srgbClr>
                  </a:outerShdw>
                </a:effectLst>
                <a:latin typeface="Marianne" panose="02000000000000000000" pitchFamily="50" charset="0"/>
              </a:rPr>
              <a:t>compléter votre dossier</a:t>
            </a:r>
            <a:br>
              <a:rPr lang="fr-FR" sz="2100" b="1" cap="small" dirty="0">
                <a:solidFill>
                  <a:srgbClr val="EB3440"/>
                </a:solidFill>
                <a:effectLst>
                  <a:outerShdw blurRad="38100" dist="38100" dir="2700000" algn="tl">
                    <a:srgbClr val="000000">
                      <a:alpha val="43137"/>
                    </a:srgbClr>
                  </a:outerShdw>
                </a:effectLst>
                <a:latin typeface="Marianne" panose="02000000000000000000" pitchFamily="50" charset="0"/>
              </a:rPr>
            </a:br>
            <a:r>
              <a:rPr lang="fr-FR" sz="2100" b="1" cap="small" dirty="0">
                <a:solidFill>
                  <a:srgbClr val="365886"/>
                </a:solidFill>
                <a:effectLst>
                  <a:outerShdw blurRad="38100" dist="38100" dir="2700000" algn="tl">
                    <a:srgbClr val="000000">
                      <a:alpha val="43137"/>
                    </a:srgbClr>
                  </a:outerShdw>
                </a:effectLst>
                <a:latin typeface="Marianne" panose="02000000000000000000" pitchFamily="50" charset="0"/>
              </a:rPr>
              <a:t>et </a:t>
            </a:r>
            <a:r>
              <a:rPr lang="fr-FR" sz="2100" b="1" u="sng" cap="small" dirty="0">
                <a:solidFill>
                  <a:srgbClr val="EB3440"/>
                </a:solidFill>
                <a:effectLst>
                  <a:outerShdw blurRad="38100" dist="38100" dir="2700000" algn="tl">
                    <a:srgbClr val="000000">
                      <a:alpha val="43137"/>
                    </a:srgbClr>
                  </a:outerShdw>
                </a:effectLst>
                <a:latin typeface="Marianne" panose="02000000000000000000" pitchFamily="50" charset="0"/>
              </a:rPr>
              <a:t>confirmer vos vœux</a:t>
            </a:r>
          </a:p>
        </p:txBody>
      </p:sp>
      <p:sp>
        <p:nvSpPr>
          <p:cNvPr id="41" name="Rectangle 40">
            <a:extLst>
              <a:ext uri="{FF2B5EF4-FFF2-40B4-BE49-F238E27FC236}">
                <a16:creationId xmlns:a16="http://schemas.microsoft.com/office/drawing/2014/main" id="{7D74D2C9-11E3-4A53-A506-CC2E98CF787E}"/>
              </a:ext>
            </a:extLst>
          </p:cNvPr>
          <p:cNvSpPr/>
          <p:nvPr/>
        </p:nvSpPr>
        <p:spPr>
          <a:xfrm>
            <a:off x="-1" y="3674379"/>
            <a:ext cx="9144000" cy="15056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2" name="Rectangle 41">
            <a:extLst>
              <a:ext uri="{FF2B5EF4-FFF2-40B4-BE49-F238E27FC236}">
                <a16:creationId xmlns:a16="http://schemas.microsoft.com/office/drawing/2014/main" id="{140391BF-3F5C-4A9E-8EE8-8616E45A33E7}"/>
              </a:ext>
            </a:extLst>
          </p:cNvPr>
          <p:cNvSpPr/>
          <p:nvPr/>
        </p:nvSpPr>
        <p:spPr>
          <a:xfrm>
            <a:off x="0" y="2612485"/>
            <a:ext cx="9144000" cy="4739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3" name="Rectangle 42">
            <a:extLst>
              <a:ext uri="{FF2B5EF4-FFF2-40B4-BE49-F238E27FC236}">
                <a16:creationId xmlns:a16="http://schemas.microsoft.com/office/drawing/2014/main" id="{BE342465-BFF1-4BA6-B638-02367AB4A907}"/>
              </a:ext>
            </a:extLst>
          </p:cNvPr>
          <p:cNvSpPr/>
          <p:nvPr/>
        </p:nvSpPr>
        <p:spPr>
          <a:xfrm>
            <a:off x="-1" y="882967"/>
            <a:ext cx="9144000" cy="27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pic>
        <p:nvPicPr>
          <p:cNvPr id="11" name="Image 10">
            <a:extLst>
              <a:ext uri="{FF2B5EF4-FFF2-40B4-BE49-F238E27FC236}">
                <a16:creationId xmlns:a16="http://schemas.microsoft.com/office/drawing/2014/main" id="{0C0960FE-A505-481B-991D-09B4A04FB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367" y="3129968"/>
            <a:ext cx="394943" cy="398407"/>
          </a:xfrm>
          <a:prstGeom prst="rect">
            <a:avLst/>
          </a:prstGeom>
        </p:spPr>
      </p:pic>
      <p:pic>
        <p:nvPicPr>
          <p:cNvPr id="9" name="Image 8">
            <a:extLst>
              <a:ext uri="{FF2B5EF4-FFF2-40B4-BE49-F238E27FC236}">
                <a16:creationId xmlns:a16="http://schemas.microsoft.com/office/drawing/2014/main" id="{0E0AEED3-7C2F-4AF5-A8F8-703AC49D9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114" y="3129968"/>
            <a:ext cx="1057423" cy="457264"/>
          </a:xfrm>
          <a:prstGeom prst="rect">
            <a:avLst/>
          </a:prstGeom>
        </p:spPr>
      </p:pic>
      <p:grpSp>
        <p:nvGrpSpPr>
          <p:cNvPr id="14" name="Groupe 13">
            <a:extLst>
              <a:ext uri="{FF2B5EF4-FFF2-40B4-BE49-F238E27FC236}">
                <a16:creationId xmlns:a16="http://schemas.microsoft.com/office/drawing/2014/main" id="{4B4CDBBF-CED0-474C-834C-780F409630C2}"/>
              </a:ext>
            </a:extLst>
          </p:cNvPr>
          <p:cNvGrpSpPr/>
          <p:nvPr/>
        </p:nvGrpSpPr>
        <p:grpSpPr>
          <a:xfrm>
            <a:off x="7817334" y="44577"/>
            <a:ext cx="787113" cy="646332"/>
            <a:chOff x="369542" y="1181377"/>
            <a:chExt cx="720000" cy="759867"/>
          </a:xfrm>
        </p:grpSpPr>
        <p:sp>
          <p:nvSpPr>
            <p:cNvPr id="15" name="Ellipse 14">
              <a:extLst>
                <a:ext uri="{FF2B5EF4-FFF2-40B4-BE49-F238E27FC236}">
                  <a16:creationId xmlns:a16="http://schemas.microsoft.com/office/drawing/2014/main" id="{70FF9705-B3BF-44D7-A8A2-9C86B77420C4}"/>
                </a:ext>
              </a:extLst>
            </p:cNvPr>
            <p:cNvSpPr/>
            <p:nvPr/>
          </p:nvSpPr>
          <p:spPr>
            <a:xfrm>
              <a:off x="369542" y="1213123"/>
              <a:ext cx="720000" cy="720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ZoneTexte 15">
              <a:extLst>
                <a:ext uri="{FF2B5EF4-FFF2-40B4-BE49-F238E27FC236}">
                  <a16:creationId xmlns:a16="http://schemas.microsoft.com/office/drawing/2014/main" id="{4C007460-9B43-464A-BFD8-36256FC70BA8}"/>
                </a:ext>
              </a:extLst>
            </p:cNvPr>
            <p:cNvSpPr txBox="1"/>
            <p:nvPr/>
          </p:nvSpPr>
          <p:spPr>
            <a:xfrm>
              <a:off x="531936" y="1181377"/>
              <a:ext cx="395210" cy="759867"/>
            </a:xfrm>
            <a:prstGeom prst="rect">
              <a:avLst/>
            </a:prstGeom>
            <a:noFill/>
            <a:ln>
              <a:noFill/>
            </a:ln>
          </p:spPr>
          <p:txBody>
            <a:bodyPr wrap="square" rtlCol="0">
              <a:spAutoFit/>
            </a:bodyPr>
            <a:lstStyle/>
            <a:p>
              <a:r>
                <a:rPr lang="fr-FR" sz="3600" b="1" dirty="0">
                  <a:solidFill>
                    <a:schemeClr val="bg1"/>
                  </a:solidFill>
                  <a:latin typeface="Marianne" panose="02000000000000000000" pitchFamily="50" charset="0"/>
                </a:rPr>
                <a:t>2</a:t>
              </a:r>
            </a:p>
          </p:txBody>
        </p:sp>
      </p:grpSp>
      <p:pic>
        <p:nvPicPr>
          <p:cNvPr id="17" name="Image 16">
            <a:extLst>
              <a:ext uri="{FF2B5EF4-FFF2-40B4-BE49-F238E27FC236}">
                <a16:creationId xmlns:a16="http://schemas.microsoft.com/office/drawing/2014/main" id="{FEFB8F49-C599-443B-8748-2DD354BA6B93}"/>
              </a:ext>
            </a:extLst>
          </p:cNvPr>
          <p:cNvPicPr>
            <a:picLocks noChangeAspect="1"/>
          </p:cNvPicPr>
          <p:nvPr/>
        </p:nvPicPr>
        <p:blipFill>
          <a:blip r:embed="rId4"/>
          <a:stretch>
            <a:fillRect/>
          </a:stretch>
        </p:blipFill>
        <p:spPr>
          <a:xfrm>
            <a:off x="323528" y="61532"/>
            <a:ext cx="4159080" cy="612421"/>
          </a:xfrm>
          <a:prstGeom prst="rect">
            <a:avLst/>
          </a:prstGeom>
        </p:spPr>
      </p:pic>
    </p:spTree>
    <p:extLst>
      <p:ext uri="{BB962C8B-B14F-4D97-AF65-F5344CB8AC3E}">
        <p14:creationId xmlns:p14="http://schemas.microsoft.com/office/powerpoint/2010/main" val="301868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accent2">
                    <a:lumMod val="75000"/>
                  </a:schemeClr>
                </a:solidFill>
              </a:rPr>
              <a:pPr/>
              <a:t>18</a:t>
            </a:fld>
            <a:endParaRPr lang="fr-FR" dirty="0">
              <a:solidFill>
                <a:schemeClr val="accent2">
                  <a:lumMod val="75000"/>
                </a:schemeClr>
              </a:solidFill>
            </a:endParaRPr>
          </a:p>
        </p:txBody>
      </p:sp>
      <p:sp>
        <p:nvSpPr>
          <p:cNvPr id="4" name="Titre 3"/>
          <p:cNvSpPr>
            <a:spLocks noGrp="1"/>
          </p:cNvSpPr>
          <p:nvPr>
            <p:ph type="title"/>
          </p:nvPr>
        </p:nvSpPr>
        <p:spPr/>
        <p:txBody>
          <a:bodyPr/>
          <a:lstStyle/>
          <a:p>
            <a:pPr algn="ctr"/>
            <a:r>
              <a:rPr lang="fr-FR" sz="2200" dirty="0">
                <a:solidFill>
                  <a:schemeClr val="bg1"/>
                </a:solidFill>
                <a:highlight>
                  <a:srgbClr val="34BAB5"/>
                </a:highlight>
                <a:latin typeface="+mn-lt"/>
                <a:ea typeface="+mn-ea"/>
                <a:cs typeface="+mn-cs"/>
              </a:rPr>
              <a:t>Jeudi 4 décembre 2025 &gt; vendredi 19 décembre 2025</a:t>
            </a:r>
            <a:br>
              <a:rPr lang="fr-FR" sz="1050" dirty="0">
                <a:solidFill>
                  <a:schemeClr val="bg1"/>
                </a:solidFill>
                <a:highlight>
                  <a:srgbClr val="0000FF"/>
                </a:highlight>
                <a:latin typeface="+mn-lt"/>
                <a:ea typeface="+mn-ea"/>
                <a:cs typeface="+mn-cs"/>
              </a:rPr>
            </a:br>
            <a:r>
              <a:rPr lang="fr-FR" sz="2200" dirty="0"/>
              <a:t>Je reçois les réponses des formations et je décide</a:t>
            </a:r>
          </a:p>
        </p:txBody>
      </p:sp>
      <p:sp>
        <p:nvSpPr>
          <p:cNvPr id="8" name="Rectangle à coins arrondis 6">
            <a:extLst>
              <a:ext uri="{FF2B5EF4-FFF2-40B4-BE49-F238E27FC236}">
                <a16:creationId xmlns:a16="http://schemas.microsoft.com/office/drawing/2014/main" id="{233DCACA-F66D-BCAA-014B-643DFA98A1BB}"/>
              </a:ext>
            </a:extLst>
          </p:cNvPr>
          <p:cNvSpPr>
            <a:spLocks noGrp="1"/>
          </p:cNvSpPr>
          <p:nvPr>
            <p:ph type="body" sz="quarter" idx="13"/>
          </p:nvPr>
        </p:nvSpPr>
        <p:spPr>
          <a:xfrm>
            <a:off x="4661394" y="187742"/>
            <a:ext cx="3911905" cy="360000"/>
          </a:xfrm>
          <a:prstGeom prst="roundRect">
            <a:avLst/>
          </a:prstGeom>
          <a:solidFill>
            <a:srgbClr val="2E2EA6"/>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rgbClr val="FFFF00"/>
                </a:solidFill>
              </a:rPr>
              <a:t>Les dates clés de la phase d’admission 2025</a:t>
            </a:r>
          </a:p>
        </p:txBody>
      </p:sp>
      <p:sp>
        <p:nvSpPr>
          <p:cNvPr id="10" name="ZoneTexte 9"/>
          <p:cNvSpPr txBox="1"/>
          <p:nvPr/>
        </p:nvSpPr>
        <p:spPr>
          <a:xfrm>
            <a:off x="867184" y="1707654"/>
            <a:ext cx="3456140" cy="1384995"/>
          </a:xfrm>
          <a:prstGeom prst="rect">
            <a:avLst/>
          </a:prstGeom>
          <a:noFill/>
          <a:ln>
            <a:solidFill>
              <a:schemeClr val="tx1"/>
            </a:solidFill>
          </a:ln>
        </p:spPr>
        <p:txBody>
          <a:bodyPr wrap="square" rtlCol="0">
            <a:spAutoFit/>
          </a:bodyPr>
          <a:lstStyle/>
          <a:p>
            <a:r>
              <a:rPr lang="fr-FR" sz="1050" b="1" dirty="0">
                <a:solidFill>
                  <a:schemeClr val="bg1"/>
                </a:solidFill>
                <a:highlight>
                  <a:srgbClr val="34BAB5"/>
                </a:highlight>
              </a:rPr>
              <a:t>Jeudi 4 décembre – début de la phase principale : c’est le moment de faire vos choix</a:t>
            </a:r>
            <a:br>
              <a:rPr lang="fr-FR" sz="1050" b="1" dirty="0">
                <a:solidFill>
                  <a:schemeClr val="bg1"/>
                </a:solidFill>
                <a:highlight>
                  <a:srgbClr val="0000FF"/>
                </a:highlight>
              </a:rPr>
            </a:br>
            <a:endParaRPr lang="fr-FR" sz="105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a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866938" y="3735144"/>
            <a:ext cx="3481501"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34BAB5"/>
                </a:highlight>
              </a:rPr>
              <a:t>Mardi 16 décembre – début de la </a:t>
            </a:r>
            <a:r>
              <a:rPr lang="fr-FR" sz="1000" dirty="0">
                <a:solidFill>
                  <a:schemeClr val="accent1"/>
                </a:solidFill>
              </a:rPr>
              <a:t>	</a:t>
            </a:r>
            <a:r>
              <a:rPr lang="fr-FR" sz="1050" b="1" dirty="0">
                <a:solidFill>
                  <a:schemeClr val="bg1"/>
                </a:solidFill>
                <a:highlight>
                  <a:srgbClr val="34BAB5"/>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ayant encore des places à proposer</a:t>
            </a:r>
          </a:p>
        </p:txBody>
      </p:sp>
      <p:sp>
        <p:nvSpPr>
          <p:cNvPr id="12" name="ZoneTexte 11"/>
          <p:cNvSpPr txBox="1"/>
          <p:nvPr/>
        </p:nvSpPr>
        <p:spPr>
          <a:xfrm>
            <a:off x="866938" y="3191946"/>
            <a:ext cx="3456385" cy="415498"/>
          </a:xfrm>
          <a:prstGeom prst="rect">
            <a:avLst/>
          </a:prstGeom>
          <a:noFill/>
          <a:ln>
            <a:solidFill>
              <a:schemeClr val="tx1"/>
            </a:solidFill>
          </a:ln>
        </p:spPr>
        <p:txBody>
          <a:bodyPr wrap="square" rtlCol="0">
            <a:spAutoFit/>
          </a:bodyPr>
          <a:lstStyle/>
          <a:p>
            <a:r>
              <a:rPr lang="fr-FR" sz="1050" b="1" dirty="0">
                <a:solidFill>
                  <a:schemeClr val="bg1"/>
                </a:solidFill>
                <a:highlight>
                  <a:srgbClr val="34BAB5"/>
                </a:highlight>
              </a:rPr>
              <a:t>Entre le lundi 8 et le jeudi 11 décembre</a:t>
            </a:r>
            <a:br>
              <a:rPr lang="fr-FR" sz="1000" dirty="0"/>
            </a:br>
            <a:r>
              <a:rPr lang="fr-FR" sz="1050" b="1" dirty="0">
                <a:solidFill>
                  <a:schemeClr val="accent1"/>
                </a:solidFill>
              </a:rPr>
              <a:t>Classez vos vœux en attente</a:t>
            </a:r>
          </a:p>
        </p:txBody>
      </p:sp>
      <p:sp>
        <p:nvSpPr>
          <p:cNvPr id="13" name="ZoneTexte 12"/>
          <p:cNvSpPr txBox="1"/>
          <p:nvPr/>
        </p:nvSpPr>
        <p:spPr>
          <a:xfrm>
            <a:off x="4622469" y="3880558"/>
            <a:ext cx="3751707" cy="738664"/>
          </a:xfrm>
          <a:prstGeom prst="rect">
            <a:avLst/>
          </a:prstGeom>
          <a:noFill/>
          <a:ln>
            <a:solidFill>
              <a:schemeClr val="tx1"/>
            </a:solidFill>
          </a:ln>
        </p:spPr>
        <p:txBody>
          <a:bodyPr wrap="square" rtlCol="0">
            <a:spAutoFit/>
          </a:bodyPr>
          <a:lstStyle/>
          <a:p>
            <a:r>
              <a:rPr lang="fr-FR" sz="1050" b="1" dirty="0">
                <a:solidFill>
                  <a:schemeClr val="bg1"/>
                </a:solidFill>
                <a:highlight>
                  <a:srgbClr val="34BAB5"/>
                </a:highlight>
              </a:rPr>
              <a:t>Vendredi 19 décembre 2025 -  fin de la phase principale</a:t>
            </a:r>
            <a:br>
              <a:rPr lang="fr-FR" sz="1050" dirty="0">
                <a:solidFill>
                  <a:schemeClr val="accent1"/>
                </a:solidFill>
              </a:rPr>
            </a:br>
            <a:r>
              <a:rPr lang="fr-FR" sz="1050" dirty="0">
                <a:solidFill>
                  <a:schemeClr val="accent1"/>
                </a:solidFill>
              </a:rPr>
              <a:t>La phase complémentaire se poursuit jusqu’au 17 février.</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644007" y="1714381"/>
            <a:ext cx="3744417"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34BAB5"/>
                </a:highlight>
              </a:rPr>
              <a:t>Mercredi 10 décembre -  Résultats du</a:t>
            </a:r>
            <a:br>
              <a:rPr lang="fr-FR" sz="1000" dirty="0"/>
            </a:br>
            <a:endParaRPr lang="fr-FR" sz="1000" dirty="0"/>
          </a:p>
          <a:p>
            <a:pPr algn="just"/>
            <a:br>
              <a:rPr lang="fr-FR" sz="1000" dirty="0"/>
            </a:br>
            <a:r>
              <a:rPr lang="fr-FR" sz="1050" dirty="0">
                <a:solidFill>
                  <a:schemeClr val="accent1"/>
                </a:solidFill>
              </a:rPr>
              <a:t>Après les résultats du bac, je peux aller m’inscrire dans l’établissement que j’ai choisi</a:t>
            </a:r>
          </a:p>
        </p:txBody>
      </p:sp>
      <p:sp>
        <p:nvSpPr>
          <p:cNvPr id="16" name="ZoneTexte 15"/>
          <p:cNvSpPr txBox="1"/>
          <p:nvPr/>
        </p:nvSpPr>
        <p:spPr>
          <a:xfrm>
            <a:off x="4644007" y="2767815"/>
            <a:ext cx="3744417" cy="900246"/>
          </a:xfrm>
          <a:prstGeom prst="rect">
            <a:avLst/>
          </a:prstGeom>
          <a:noFill/>
          <a:ln>
            <a:solidFill>
              <a:schemeClr val="tx1"/>
            </a:solidFill>
          </a:ln>
        </p:spPr>
        <p:txBody>
          <a:bodyPr wrap="square" rtlCol="0">
            <a:spAutoFit/>
          </a:bodyPr>
          <a:lstStyle/>
          <a:p>
            <a:r>
              <a:rPr lang="fr-FR" sz="1050" b="1" dirty="0">
                <a:solidFill>
                  <a:schemeClr val="bg1"/>
                </a:solidFill>
                <a:highlight>
                  <a:srgbClr val="34BAB5"/>
                </a:highlight>
              </a:rPr>
              <a:t>A partir du mardi 16 décembre 2025 </a:t>
            </a:r>
            <a:br>
              <a:rPr lang="fr-FR" sz="1050" dirty="0">
                <a:solidFill>
                  <a:schemeClr val="accent1"/>
                </a:solidFill>
              </a:rPr>
            </a:br>
            <a:br>
              <a:rPr lang="fr-FR" sz="105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la commission d’accès à l’enseignement supérieur (CAES)</a:t>
            </a:r>
          </a:p>
        </p:txBody>
      </p:sp>
      <p:pic>
        <p:nvPicPr>
          <p:cNvPr id="17" name="Image 16"/>
          <p:cNvPicPr>
            <a:picLocks noChangeAspect="1"/>
          </p:cNvPicPr>
          <p:nvPr/>
        </p:nvPicPr>
        <p:blipFill>
          <a:blip r:embed="rId2"/>
          <a:stretch>
            <a:fillRect/>
          </a:stretch>
        </p:blipFill>
        <p:spPr>
          <a:xfrm>
            <a:off x="4788024" y="1765440"/>
            <a:ext cx="639137" cy="436961"/>
          </a:xfrm>
          <a:prstGeom prst="rect">
            <a:avLst/>
          </a:prstGeom>
        </p:spPr>
      </p:pic>
      <p:pic>
        <p:nvPicPr>
          <p:cNvPr id="18" name="Image 17"/>
          <p:cNvPicPr>
            <a:picLocks noChangeAspect="1"/>
          </p:cNvPicPr>
          <p:nvPr/>
        </p:nvPicPr>
        <p:blipFill>
          <a:blip r:embed="rId3"/>
          <a:stretch>
            <a:fillRect/>
          </a:stretch>
        </p:blipFill>
        <p:spPr>
          <a:xfrm>
            <a:off x="1043608" y="3824211"/>
            <a:ext cx="515320" cy="353362"/>
          </a:xfrm>
          <a:prstGeom prst="rect">
            <a:avLst/>
          </a:prstGeom>
        </p:spPr>
      </p:pic>
      <p:pic>
        <p:nvPicPr>
          <p:cNvPr id="14" name="Image 13">
            <a:extLst>
              <a:ext uri="{FF2B5EF4-FFF2-40B4-BE49-F238E27FC236}">
                <a16:creationId xmlns:a16="http://schemas.microsoft.com/office/drawing/2014/main" id="{696BEAD6-7175-4F6E-92F9-9A7CC944ABC3}"/>
              </a:ext>
            </a:extLst>
          </p:cNvPr>
          <p:cNvPicPr>
            <a:picLocks noChangeAspect="1"/>
          </p:cNvPicPr>
          <p:nvPr/>
        </p:nvPicPr>
        <p:blipFill>
          <a:blip r:embed="rId4"/>
          <a:stretch>
            <a:fillRect/>
          </a:stretch>
        </p:blipFill>
        <p:spPr>
          <a:xfrm>
            <a:off x="323528" y="61532"/>
            <a:ext cx="4159080" cy="612421"/>
          </a:xfrm>
          <a:prstGeom prst="rect">
            <a:avLst/>
          </a:prstGeom>
        </p:spPr>
      </p:pic>
      <p:sp>
        <p:nvSpPr>
          <p:cNvPr id="2" name="ZoneTexte 1">
            <a:extLst>
              <a:ext uri="{FF2B5EF4-FFF2-40B4-BE49-F238E27FC236}">
                <a16:creationId xmlns:a16="http://schemas.microsoft.com/office/drawing/2014/main" id="{E8A49089-62EE-4D4B-B100-7906CB83D0DC}"/>
              </a:ext>
            </a:extLst>
          </p:cNvPr>
          <p:cNvSpPr txBox="1"/>
          <p:nvPr/>
        </p:nvSpPr>
        <p:spPr>
          <a:xfrm>
            <a:off x="5571178" y="1892403"/>
            <a:ext cx="768413" cy="261610"/>
          </a:xfrm>
          <a:prstGeom prst="rect">
            <a:avLst/>
          </a:prstGeom>
          <a:noFill/>
        </p:spPr>
        <p:txBody>
          <a:bodyPr wrap="square" rtlCol="0">
            <a:spAutoFit/>
          </a:bodyPr>
          <a:lstStyle/>
          <a:p>
            <a:r>
              <a:rPr lang="fr-FR" sz="1050" b="1" dirty="0">
                <a:solidFill>
                  <a:schemeClr val="bg1"/>
                </a:solidFill>
                <a:highlight>
                  <a:srgbClr val="34BAB5"/>
                </a:highlight>
              </a:rPr>
              <a:t>Bac 2025</a:t>
            </a:r>
            <a:endParaRPr lang="fr-FR" sz="1050" dirty="0"/>
          </a:p>
        </p:txBody>
      </p:sp>
    </p:spTree>
    <p:extLst>
      <p:ext uri="{BB962C8B-B14F-4D97-AF65-F5344CB8AC3E}">
        <p14:creationId xmlns:p14="http://schemas.microsoft.com/office/powerpoint/2010/main" val="300672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107504" y="1275606"/>
            <a:ext cx="4464495" cy="1008112"/>
          </a:xfrm>
        </p:spPr>
        <p:txBody>
          <a:bodyPr>
            <a:noAutofit/>
          </a:bodyPr>
          <a:lstStyle/>
          <a:p>
            <a:pPr lvl="1" indent="0" defTabSz="457200">
              <a:spcAft>
                <a:spcPts val="0"/>
              </a:spcAft>
              <a:buClr>
                <a:srgbClr val="FF0000"/>
              </a:buClr>
              <a:buSzPct val="100000"/>
              <a:buNone/>
            </a:pPr>
            <a:r>
              <a:rPr lang="fr-FR" sz="1100" b="1" dirty="0"/>
              <a:t>Objectif  : permettre au maximum de lycéens de recevoir des propositions rapidement.</a:t>
            </a:r>
          </a:p>
          <a:p>
            <a:pPr marL="423450" lvl="1" indent="-171450" defTabSz="457200">
              <a:spcAft>
                <a:spcPts val="0"/>
              </a:spcAft>
              <a:buClr>
                <a:srgbClr val="FF0000"/>
              </a:buClr>
              <a:buSzPct val="100000"/>
              <a:buFont typeface="Wingdings" panose="05000000000000000000" pitchFamily="2" charset="2"/>
              <a:buChar char="Ø"/>
            </a:pPr>
            <a:r>
              <a:rPr lang="fr-FR" sz="1100" dirty="0"/>
              <a:t>Classer ses vœux en fonction de ce que l’on préfère ; pas besoin de faire de stratégie, la bonne question à se poser c’est : si je suis accepté, est-ce que je vais rejoindre cette formation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lumMod val="75000"/>
                  </a:schemeClr>
                </a:solidFill>
              </a:rPr>
              <a:pPr/>
              <a:t>19</a:t>
            </a:fld>
            <a:endParaRPr lang="fr-FR" dirty="0">
              <a:solidFill>
                <a:schemeClr val="accent2">
                  <a:lumMod val="75000"/>
                </a:schemeClr>
              </a:solidFill>
            </a:endParaRPr>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716016" y="195486"/>
            <a:ext cx="3960441"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ZOOM sur le classement des vœux</a:t>
            </a:r>
          </a:p>
        </p:txBody>
      </p:sp>
      <p:sp>
        <p:nvSpPr>
          <p:cNvPr id="3" name="ZoneTexte 2"/>
          <p:cNvSpPr txBox="1"/>
          <p:nvPr/>
        </p:nvSpPr>
        <p:spPr>
          <a:xfrm>
            <a:off x="467544" y="2391730"/>
            <a:ext cx="4104454" cy="2052228"/>
          </a:xfrm>
          <a:prstGeom prst="rect">
            <a:avLst/>
          </a:prstGeom>
          <a:solidFill>
            <a:srgbClr val="34BAB5"/>
          </a:solidFill>
          <a:ln>
            <a:solidFill>
              <a:srgbClr val="34BAB5"/>
            </a:solidFill>
          </a:ln>
        </p:spPr>
        <p:txBody>
          <a:bodyPr wrap="square" rtlCol="0">
            <a:spAutoFit/>
          </a:bodyPr>
          <a:lstStyle/>
          <a:p>
            <a:endParaRPr lang="fr-FR" dirty="0"/>
          </a:p>
        </p:txBody>
      </p:sp>
      <p:sp>
        <p:nvSpPr>
          <p:cNvPr id="4" name="ZoneTexte 3"/>
          <p:cNvSpPr txBox="1"/>
          <p:nvPr/>
        </p:nvSpPr>
        <p:spPr>
          <a:xfrm>
            <a:off x="611560" y="2450088"/>
            <a:ext cx="3888432" cy="1831271"/>
          </a:xfrm>
          <a:prstGeom prst="rect">
            <a:avLst/>
          </a:prstGeom>
          <a:noFill/>
        </p:spPr>
        <p:txBody>
          <a:bodyPr wrap="square" rtlCol="0">
            <a:spAutoFit/>
          </a:bodyPr>
          <a:lstStyle/>
          <a:p>
            <a:r>
              <a:rPr lang="fr-FR" sz="1400" b="1" dirty="0">
                <a:solidFill>
                  <a:srgbClr val="FFFFFF"/>
                </a:solidFill>
              </a:rPr>
              <a:t>A savoir</a:t>
            </a:r>
            <a:endParaRPr lang="fr-FR" sz="1100" dirty="0">
              <a:solidFill>
                <a:srgbClr val="FFFFFF"/>
              </a:solidFill>
            </a:endParaRPr>
          </a:p>
          <a:p>
            <a:pPr marL="171450" indent="-171450">
              <a:buFont typeface="Wingdings" panose="05000000000000000000" pitchFamily="2" charset="2"/>
              <a:buChar char="q"/>
            </a:pPr>
            <a:r>
              <a:rPr lang="fr-FR" sz="1100" dirty="0">
                <a:solidFill>
                  <a:srgbClr val="FFFFFF"/>
                </a:solidFill>
              </a:rPr>
              <a:t>La proposition d’admission déjà acceptée est conservée automatiquement </a:t>
            </a:r>
          </a:p>
          <a:p>
            <a:pPr marL="171450" indent="-171450">
              <a:buFont typeface="Wingdings" panose="05000000000000000000" pitchFamily="2" charset="2"/>
              <a:buChar char="q"/>
            </a:pPr>
            <a:r>
              <a:rPr lang="fr-FR" sz="1100" dirty="0">
                <a:solidFill>
                  <a:srgbClr val="FFFFFF"/>
                </a:solidFill>
              </a:rPr>
              <a:t>Les vœux en attente non classés seront supprimés ; l’ordre des vœux classés est pris en compte à partir du 12 décembre </a:t>
            </a:r>
          </a:p>
          <a:p>
            <a:pPr marL="171450" indent="-171450">
              <a:buFont typeface="Wingdings" panose="05000000000000000000" pitchFamily="2" charset="2"/>
              <a:buChar char="q"/>
            </a:pPr>
            <a:r>
              <a:rPr lang="fr-FR" sz="1100" dirty="0">
                <a:solidFill>
                  <a:srgbClr val="FFFFFF"/>
                </a:solidFill>
              </a:rPr>
              <a:t>Les formations ne connaissent pas le classement du lycéen</a:t>
            </a:r>
          </a:p>
          <a:p>
            <a:pPr marL="171450" indent="-171450">
              <a:buFont typeface="Wingdings" panose="05000000000000000000" pitchFamily="2" charset="2"/>
              <a:buChar char="q"/>
            </a:pPr>
            <a:r>
              <a:rPr lang="fr-FR" sz="1100" dirty="0">
                <a:solidFill>
                  <a:srgbClr val="FFFFFF"/>
                </a:solidFill>
              </a:rPr>
              <a:t>Le classement ne modifie pas la place dans la liste d’attente de la formation</a:t>
            </a:r>
          </a:p>
        </p:txBody>
      </p:sp>
      <p:sp>
        <p:nvSpPr>
          <p:cNvPr id="8" name="ZoneTexte 7"/>
          <p:cNvSpPr txBox="1"/>
          <p:nvPr/>
        </p:nvSpPr>
        <p:spPr>
          <a:xfrm>
            <a:off x="240973" y="858810"/>
            <a:ext cx="8651507" cy="338554"/>
          </a:xfrm>
          <a:prstGeom prst="rect">
            <a:avLst/>
          </a:prstGeom>
          <a:noFill/>
        </p:spPr>
        <p:txBody>
          <a:bodyPr wrap="square" rtlCol="0">
            <a:spAutoFit/>
          </a:bodyPr>
          <a:lstStyle/>
          <a:p>
            <a:r>
              <a:rPr lang="fr-FR" sz="1600" b="1" dirty="0"/>
              <a:t>Entre le 8 et le 11 décembre 2025  je dois classer mes vœux « en attente »</a:t>
            </a:r>
          </a:p>
        </p:txBody>
      </p:sp>
      <p:pic>
        <p:nvPicPr>
          <p:cNvPr id="10" name="Image 9">
            <a:extLst>
              <a:ext uri="{FF2B5EF4-FFF2-40B4-BE49-F238E27FC236}">
                <a16:creationId xmlns:a16="http://schemas.microsoft.com/office/drawing/2014/main" id="{E4AA9B14-EA68-4854-9173-E279C4EDC979}"/>
              </a:ext>
            </a:extLst>
          </p:cNvPr>
          <p:cNvPicPr>
            <a:picLocks noChangeAspect="1"/>
          </p:cNvPicPr>
          <p:nvPr/>
        </p:nvPicPr>
        <p:blipFill>
          <a:blip r:embed="rId2"/>
          <a:stretch>
            <a:fillRect/>
          </a:stretch>
        </p:blipFill>
        <p:spPr>
          <a:xfrm>
            <a:off x="323528" y="61532"/>
            <a:ext cx="4159080" cy="612421"/>
          </a:xfrm>
          <a:prstGeom prst="rect">
            <a:avLst/>
          </a:prstGeom>
        </p:spPr>
      </p:pic>
      <p:pic>
        <p:nvPicPr>
          <p:cNvPr id="12" name="Image 11">
            <a:extLst>
              <a:ext uri="{FF2B5EF4-FFF2-40B4-BE49-F238E27FC236}">
                <a16:creationId xmlns:a16="http://schemas.microsoft.com/office/drawing/2014/main" id="{AEFCFCE0-252D-4874-B64A-086E76D320FE}"/>
              </a:ext>
            </a:extLst>
          </p:cNvPr>
          <p:cNvPicPr>
            <a:picLocks noChangeAspect="1"/>
          </p:cNvPicPr>
          <p:nvPr/>
        </p:nvPicPr>
        <p:blipFill>
          <a:blip r:embed="rId3"/>
          <a:stretch>
            <a:fillRect/>
          </a:stretch>
        </p:blipFill>
        <p:spPr>
          <a:xfrm>
            <a:off x="4882162" y="1275606"/>
            <a:ext cx="1839632" cy="3147814"/>
          </a:xfrm>
          <a:prstGeom prst="rect">
            <a:avLst/>
          </a:prstGeom>
        </p:spPr>
      </p:pic>
      <p:pic>
        <p:nvPicPr>
          <p:cNvPr id="14" name="Image 13">
            <a:extLst>
              <a:ext uri="{FF2B5EF4-FFF2-40B4-BE49-F238E27FC236}">
                <a16:creationId xmlns:a16="http://schemas.microsoft.com/office/drawing/2014/main" id="{DFBE5662-9A12-48E0-8904-EE2F03848695}"/>
              </a:ext>
            </a:extLst>
          </p:cNvPr>
          <p:cNvPicPr>
            <a:picLocks noChangeAspect="1"/>
          </p:cNvPicPr>
          <p:nvPr/>
        </p:nvPicPr>
        <p:blipFill>
          <a:blip r:embed="rId4"/>
          <a:stretch>
            <a:fillRect/>
          </a:stretch>
        </p:blipFill>
        <p:spPr>
          <a:xfrm>
            <a:off x="6948264" y="1197365"/>
            <a:ext cx="1927254" cy="3226056"/>
          </a:xfrm>
          <a:prstGeom prst="rect">
            <a:avLst/>
          </a:prstGeom>
        </p:spPr>
      </p:pic>
    </p:spTree>
    <p:extLst>
      <p:ext uri="{BB962C8B-B14F-4D97-AF65-F5344CB8AC3E}">
        <p14:creationId xmlns:p14="http://schemas.microsoft.com/office/powerpoint/2010/main" val="162552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34BAB5"/>
              </a:buClr>
              <a:buSzPct val="100000"/>
              <a:buFont typeface="Courier New" panose="02070309020205020404" pitchFamily="49" charset="0"/>
              <a:buChar char="o"/>
            </a:pPr>
            <a:r>
              <a:rPr lang="fr-FR" sz="1500" b="1" dirty="0">
                <a:solidFill>
                  <a:srgbClr val="FFFFFF"/>
                </a:solidFill>
                <a:highlight>
                  <a:srgbClr val="34BAB5"/>
                </a:highlight>
              </a:rPr>
              <a:t>Une offre de formation riche et diversifiée : près d’une centaine de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alternance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chemeClr val="accent2"/>
              </a:buClr>
              <a:buSzPct val="100000"/>
              <a:buFont typeface="Courier New" panose="02070309020205020404" pitchFamily="49" charset="0"/>
              <a:buChar char="o"/>
            </a:pPr>
            <a:r>
              <a:rPr lang="fr-FR" sz="1500" b="1" dirty="0">
                <a:solidFill>
                  <a:schemeClr val="bg1"/>
                </a:solidFill>
                <a:highlight>
                  <a:srgbClr val="34BAB5"/>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34BAB5"/>
              </a:buClr>
              <a:buSzPct val="100000"/>
              <a:buFont typeface="Courier New" panose="02070309020205020404" pitchFamily="49" charset="0"/>
              <a:buChar char="o"/>
            </a:pPr>
            <a:r>
              <a:rPr lang="fr-FR" sz="1500" b="1" dirty="0">
                <a:solidFill>
                  <a:schemeClr val="bg1"/>
                </a:solidFill>
                <a:highlight>
                  <a:srgbClr val="34BAB5"/>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le CIO, sur les réseaux sociaux.</a:t>
            </a:r>
          </a:p>
          <a:p>
            <a:pPr marL="179388" algn="just" defTabSz="457200">
              <a:spcBef>
                <a:spcPts val="600"/>
              </a:spcBef>
              <a:spcAft>
                <a:spcPts val="300"/>
              </a:spcAft>
              <a:buClr>
                <a:srgbClr val="FF0000"/>
              </a:buClr>
              <a:buSzPct val="100000"/>
            </a:pPr>
            <a:r>
              <a:rPr lang="fr-FR" sz="1400" dirty="0">
                <a:solidFill>
                  <a:schemeClr val="accent1"/>
                </a:solidFill>
              </a:rPr>
              <a:t>Sur Parcoursup, retrouvez des quiz,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solidFill>
              </a:rPr>
              <a:pPr/>
              <a:t>2</a:t>
            </a:fld>
            <a:endParaRPr lang="fr-FR" dirty="0">
              <a:solidFill>
                <a:schemeClr val="accent2"/>
              </a:solidFill>
            </a:endParaRPr>
          </a:p>
        </p:txBody>
      </p:sp>
      <p:sp>
        <p:nvSpPr>
          <p:cNvPr id="7" name="Rectangle à coins arrondis 6"/>
          <p:cNvSpPr/>
          <p:nvPr/>
        </p:nvSpPr>
        <p:spPr>
          <a:xfrm>
            <a:off x="4860032" y="195486"/>
            <a:ext cx="3811661"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engagements au service des usagers </a:t>
            </a:r>
          </a:p>
        </p:txBody>
      </p:sp>
      <p:pic>
        <p:nvPicPr>
          <p:cNvPr id="5" name="Image 4">
            <a:extLst>
              <a:ext uri="{FF2B5EF4-FFF2-40B4-BE49-F238E27FC236}">
                <a16:creationId xmlns:a16="http://schemas.microsoft.com/office/drawing/2014/main" id="{FF868180-F698-473B-93B5-1B008ABAD304}"/>
              </a:ext>
            </a:extLst>
          </p:cNvPr>
          <p:cNvPicPr>
            <a:picLocks noChangeAspect="1"/>
          </p:cNvPicPr>
          <p:nvPr/>
        </p:nvPicPr>
        <p:blipFill>
          <a:blip r:embed="rId2"/>
          <a:stretch>
            <a:fillRect/>
          </a:stretch>
        </p:blipFill>
        <p:spPr>
          <a:xfrm>
            <a:off x="395536" y="84943"/>
            <a:ext cx="1323574" cy="591403"/>
          </a:xfrm>
          <a:prstGeom prst="rect">
            <a:avLst/>
          </a:prstGeom>
        </p:spPr>
      </p:pic>
      <p:sp>
        <p:nvSpPr>
          <p:cNvPr id="2" name="Rectangle 1">
            <a:extLst>
              <a:ext uri="{FF2B5EF4-FFF2-40B4-BE49-F238E27FC236}">
                <a16:creationId xmlns:a16="http://schemas.microsoft.com/office/drawing/2014/main" id="{A4A6B76F-1100-4B2B-A801-20715785FA9A}"/>
              </a:ext>
            </a:extLst>
          </p:cNvPr>
          <p:cNvSpPr/>
          <p:nvPr/>
        </p:nvSpPr>
        <p:spPr>
          <a:xfrm>
            <a:off x="1719110" y="84943"/>
            <a:ext cx="1196706" cy="591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14BF61C1-C3EA-4545-AAEC-A567F869D3EC}"/>
              </a:ext>
            </a:extLst>
          </p:cNvPr>
          <p:cNvPicPr>
            <a:picLocks noChangeAspect="1"/>
          </p:cNvPicPr>
          <p:nvPr/>
        </p:nvPicPr>
        <p:blipFill>
          <a:blip r:embed="rId3"/>
          <a:stretch>
            <a:fillRect/>
          </a:stretch>
        </p:blipFill>
        <p:spPr>
          <a:xfrm>
            <a:off x="2562253" y="280389"/>
            <a:ext cx="1752377" cy="259611"/>
          </a:xfrm>
          <a:prstGeom prst="rect">
            <a:avLst/>
          </a:prstGeom>
        </p:spPr>
      </p:pic>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lumMod val="75000"/>
                  </a:schemeClr>
                </a:solidFill>
              </a:rPr>
              <a:pPr/>
              <a:t>20</a:t>
            </a:fld>
            <a:endParaRPr lang="fr-FR" dirty="0">
              <a:solidFill>
                <a:schemeClr val="accent2">
                  <a:lumMod val="75000"/>
                </a:schemeClr>
              </a:solidFill>
            </a:endParaRPr>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716016" y="128508"/>
            <a:ext cx="3960441" cy="478467"/>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5 conseils pour aborder sereinement Parcoursup</a:t>
            </a:r>
          </a:p>
        </p:txBody>
      </p:sp>
      <p:pic>
        <p:nvPicPr>
          <p:cNvPr id="5" name="Image 4">
            <a:extLst>
              <a:ext uri="{FF2B5EF4-FFF2-40B4-BE49-F238E27FC236}">
                <a16:creationId xmlns:a16="http://schemas.microsoft.com/office/drawing/2014/main" id="{29738AB8-313F-4778-8D4D-05DECB61B117}"/>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09195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07654"/>
            <a:ext cx="8298792" cy="302433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Le numéro d’accompagnement par le CIO </a:t>
            </a:r>
            <a:r>
              <a:rPr lang="fr-FR" sz="2000" dirty="0">
                <a:solidFill>
                  <a:schemeClr val="accent1"/>
                </a:solidFill>
              </a:rPr>
              <a:t>:  </a:t>
            </a:r>
            <a:r>
              <a:rPr lang="fr-FR" sz="2000" b="1" dirty="0">
                <a:solidFill>
                  <a:schemeClr val="accent1"/>
                </a:solidFill>
              </a:rPr>
              <a:t>26 61 66</a:t>
            </a:r>
            <a:br>
              <a:rPr lang="fr-FR" sz="2000" b="1" dirty="0">
                <a:solidFill>
                  <a:schemeClr val="accent1"/>
                </a:solidFill>
              </a:rPr>
            </a:b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 La messagerie contact</a:t>
            </a:r>
            <a:r>
              <a:rPr lang="fr-FR" sz="1400" b="1" dirty="0">
                <a:solidFill>
                  <a:schemeClr val="bg1"/>
                </a:solidFill>
              </a:rPr>
              <a:t> </a:t>
            </a:r>
            <a:r>
              <a:rPr lang="fr-FR" sz="1600" dirty="0">
                <a:solidFill>
                  <a:schemeClr val="accent1"/>
                </a:solidFill>
              </a:rPr>
              <a:t>depuis le dossier </a:t>
            </a:r>
            <a:r>
              <a:rPr lang="fr-FR" sz="1600" dirty="0" err="1">
                <a:solidFill>
                  <a:schemeClr val="accent1"/>
                </a:solidFill>
              </a:rPr>
              <a:t>Parcoursup</a:t>
            </a:r>
            <a:r>
              <a:rPr lang="fr-FR" sz="1600" dirty="0">
                <a:solidFill>
                  <a:schemeClr val="accent1"/>
                </a:solidFill>
              </a:rPr>
              <a:t> Nouvelle-Calédonie</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Les réseaux sociaux (Instagram, X, Facebook)</a:t>
            </a:r>
            <a:r>
              <a:rPr lang="fr-FR" sz="1600" dirty="0">
                <a:solidFill>
                  <a:schemeClr val="accent1"/>
                </a:solidFill>
              </a:rPr>
              <a:t> pour suivre l’actualité de Parcoursup et recevoir des conseils</a:t>
            </a:r>
          </a:p>
          <a:p>
            <a:pPr defTabSz="457200">
              <a:spcBef>
                <a:spcPct val="20000"/>
              </a:spcBef>
              <a:spcAft>
                <a:spcPts val="0"/>
              </a:spcAft>
              <a:buClr>
                <a:srgbClr val="FF0000"/>
              </a:buClr>
              <a:buSzPct val="100000"/>
            </a:pP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Des tutos vidéos, des quiz et une Faq très riche (avec un moteur de recherche intégré)</a:t>
            </a:r>
            <a:br>
              <a:rPr lang="fr-FR" sz="1600" b="1" dirty="0">
                <a:solidFill>
                  <a:schemeClr val="accent1"/>
                </a:solidFill>
                <a:highlight>
                  <a:srgbClr val="34BAB5"/>
                </a:highlight>
              </a:rPr>
            </a:br>
            <a:endParaRPr lang="fr-FR" sz="1600" b="1" dirty="0">
              <a:solidFill>
                <a:schemeClr val="accent1"/>
              </a:solidFill>
              <a:highlight>
                <a:srgbClr val="34BAB5"/>
              </a:highlight>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lumMod val="75000"/>
                  </a:schemeClr>
                </a:solidFill>
              </a:rPr>
              <a:pPr/>
              <a:t>21</a:t>
            </a:fld>
            <a:endParaRPr lang="fr-FR" dirty="0">
              <a:solidFill>
                <a:schemeClr val="accent2">
                  <a:lumMod val="75000"/>
                </a:schemeClr>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solidFill>
                  <a:schemeClr val="accent2">
                    <a:lumMod val="75000"/>
                  </a:schemeClr>
                </a:solidFill>
              </a:rPr>
              <a:t>Des services pour vous aider et répondre à vos questions tout au long de la procédure</a:t>
            </a:r>
          </a:p>
        </p:txBody>
      </p:sp>
      <p:pic>
        <p:nvPicPr>
          <p:cNvPr id="5" name="Image 4">
            <a:extLst>
              <a:ext uri="{FF2B5EF4-FFF2-40B4-BE49-F238E27FC236}">
                <a16:creationId xmlns:a16="http://schemas.microsoft.com/office/drawing/2014/main" id="{DEE6BDC5-3968-4E62-A0F4-4066BAC3DB87}"/>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737828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34BAB5"/>
                </a:highlight>
              </a:rPr>
              <a:t>Bourse sur critères sociaux </a:t>
            </a:r>
            <a:r>
              <a:rPr lang="fr-FR" sz="1400" dirty="0">
                <a:solidFill>
                  <a:schemeClr val="accent1"/>
                </a:solidFill>
              </a:rPr>
              <a:t>: vous pouvez faire une demande de bourse en créant votre dossier social étudiant (DSE) entre le </a:t>
            </a:r>
            <a:r>
              <a:rPr lang="fr-FR" sz="1400" b="1" dirty="0">
                <a:solidFill>
                  <a:schemeClr val="accent1"/>
                </a:solidFill>
              </a:rPr>
              <a:t>1</a:t>
            </a:r>
            <a:r>
              <a:rPr lang="fr-FR" sz="1400" b="1" baseline="30000" dirty="0">
                <a:solidFill>
                  <a:schemeClr val="accent1"/>
                </a:solidFill>
              </a:rPr>
              <a:t>er</a:t>
            </a:r>
            <a:r>
              <a:rPr lang="fr-FR" sz="1400" b="1" dirty="0">
                <a:solidFill>
                  <a:schemeClr val="accent1"/>
                </a:solidFill>
              </a:rPr>
              <a:t> août 2025 et le 31 octobre 2025 </a:t>
            </a:r>
            <a:r>
              <a:rPr lang="fr-FR" sz="1400" dirty="0">
                <a:solidFill>
                  <a:schemeClr val="accent1"/>
                </a:solidFill>
              </a:rPr>
              <a:t>via le portail </a:t>
            </a:r>
            <a:r>
              <a:rPr lang="fr-FR" sz="1400" dirty="0">
                <a:solidFill>
                  <a:schemeClr val="accent2"/>
                </a:solidFill>
                <a:hlinkClick r:id="rId2">
                  <a:extLst>
                    <a:ext uri="{A12FA001-AC4F-418D-AE19-62706E023703}">
                      <ahyp:hlinkClr xmlns:ahyp="http://schemas.microsoft.com/office/drawing/2018/hyperlinkcolor" val="tx"/>
                    </a:ext>
                  </a:extLst>
                </a:hlinkClick>
              </a:rPr>
              <a:t>messervices.etudiant.gouv.fr</a:t>
            </a:r>
            <a:r>
              <a:rPr lang="fr-FR" sz="1400" dirty="0">
                <a:solidFill>
                  <a:schemeClr val="accent2"/>
                </a:solidFill>
              </a:rPr>
              <a:t> </a:t>
            </a:r>
            <a:r>
              <a:rPr lang="fr-FR" sz="1400" dirty="0">
                <a:solidFill>
                  <a:schemeClr val="accent1"/>
                </a:solidFill>
              </a:rPr>
              <a:t>. </a:t>
            </a:r>
          </a:p>
          <a:p>
            <a:pPr marL="269875"/>
            <a:r>
              <a:rPr lang="fr-FR" sz="1400" dirty="0">
                <a:solidFill>
                  <a:schemeClr val="accent1"/>
                </a:solidFill>
              </a:rPr>
              <a:t>Vous pouvez calculer vos droits à la bourse via </a:t>
            </a:r>
            <a:r>
              <a:rPr lang="fr-FR" sz="1400" dirty="0">
                <a:solidFill>
                  <a:schemeClr val="accent2"/>
                </a:solidFill>
                <a:hlinkClick r:id="rId3">
                  <a:extLst>
                    <a:ext uri="{A12FA001-AC4F-418D-AE19-62706E023703}">
                      <ahyp:hlinkClr xmlns:ahyp="http://schemas.microsoft.com/office/drawing/2018/hyperlinkcolor" val="tx"/>
                    </a:ext>
                  </a:extLst>
                </a:hlinkClick>
              </a:rPr>
              <a:t>lescrous.fr/nos-services/simulateur-de-bourse</a:t>
            </a:r>
            <a:r>
              <a:rPr lang="fr-FR" sz="1400" dirty="0">
                <a:solidFill>
                  <a:schemeClr val="accent2"/>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34BAB5"/>
                </a:highlight>
              </a:rPr>
              <a:t>Bourses complémentaire des provinces </a:t>
            </a:r>
            <a:r>
              <a:rPr lang="fr-FR" sz="1400" dirty="0">
                <a:solidFill>
                  <a:schemeClr val="accent1"/>
                </a:solidFill>
              </a:rPr>
              <a:t>:</a:t>
            </a:r>
          </a:p>
          <a:p>
            <a:pPr marL="717750" lvl="2" indent="-285750"/>
            <a:r>
              <a:rPr lang="fr-FR" sz="1200" dirty="0">
                <a:solidFill>
                  <a:schemeClr val="accent2"/>
                </a:solidFill>
                <a:hlinkClick r:id="rId4">
                  <a:extLst>
                    <a:ext uri="{A12FA001-AC4F-418D-AE19-62706E023703}">
                      <ahyp:hlinkClr xmlns:ahyp="http://schemas.microsoft.com/office/drawing/2018/hyperlinkcolor" val="tx"/>
                    </a:ext>
                  </a:extLst>
                </a:hlinkClick>
              </a:rPr>
              <a:t>Province des îles Loyauté</a:t>
            </a:r>
            <a:r>
              <a:rPr lang="fr-FR" sz="1200" dirty="0">
                <a:solidFill>
                  <a:schemeClr val="accent1"/>
                </a:solidFill>
              </a:rPr>
              <a:t> : dossier à compléter du 1</a:t>
            </a:r>
            <a:r>
              <a:rPr lang="fr-FR" sz="1200" baseline="30000" dirty="0">
                <a:solidFill>
                  <a:schemeClr val="accent1"/>
                </a:solidFill>
              </a:rPr>
              <a:t>er</a:t>
            </a:r>
            <a:r>
              <a:rPr lang="fr-FR" sz="1200" dirty="0">
                <a:solidFill>
                  <a:schemeClr val="accent1"/>
                </a:solidFill>
              </a:rPr>
              <a:t> juillet au 30 septembre 2025</a:t>
            </a:r>
          </a:p>
          <a:p>
            <a:pPr marL="717750" lvl="2" indent="-285750"/>
            <a:r>
              <a:rPr lang="fr-FR" sz="1200" dirty="0">
                <a:solidFill>
                  <a:schemeClr val="accent2"/>
                </a:solidFill>
                <a:hlinkClick r:id="rId5">
                  <a:extLst>
                    <a:ext uri="{A12FA001-AC4F-418D-AE19-62706E023703}">
                      <ahyp:hlinkClr xmlns:ahyp="http://schemas.microsoft.com/office/drawing/2018/hyperlinkcolor" val="tx"/>
                    </a:ext>
                  </a:extLst>
                </a:hlinkClick>
              </a:rPr>
              <a:t>Province Nord </a:t>
            </a:r>
            <a:r>
              <a:rPr lang="fr-FR" sz="1200" dirty="0">
                <a:solidFill>
                  <a:schemeClr val="accent1"/>
                </a:solidFill>
              </a:rPr>
              <a:t>: dossier à compléter du 1</a:t>
            </a:r>
            <a:r>
              <a:rPr lang="fr-FR" sz="1200" baseline="30000" dirty="0">
                <a:solidFill>
                  <a:schemeClr val="accent1"/>
                </a:solidFill>
              </a:rPr>
              <a:t>er</a:t>
            </a:r>
            <a:r>
              <a:rPr lang="fr-FR" sz="1200" dirty="0">
                <a:solidFill>
                  <a:schemeClr val="accent1"/>
                </a:solidFill>
              </a:rPr>
              <a:t> juillet au 31 octobre 2025</a:t>
            </a:r>
          </a:p>
          <a:p>
            <a:pPr marL="717750" lvl="2" indent="-285750"/>
            <a:r>
              <a:rPr lang="fr-FR" sz="1200" dirty="0">
                <a:solidFill>
                  <a:schemeClr val="accent2"/>
                </a:solidFill>
                <a:hlinkClick r:id="rId6">
                  <a:extLst>
                    <a:ext uri="{A12FA001-AC4F-418D-AE19-62706E023703}">
                      <ahyp:hlinkClr xmlns:ahyp="http://schemas.microsoft.com/office/drawing/2018/hyperlinkcolor" val="tx"/>
                    </a:ext>
                  </a:extLst>
                </a:hlinkClick>
              </a:rPr>
              <a:t>Province Sud </a:t>
            </a:r>
            <a:r>
              <a:rPr lang="fr-FR" sz="1200" dirty="0">
                <a:solidFill>
                  <a:schemeClr val="accent1"/>
                </a:solidFill>
              </a:rPr>
              <a:t>: dossier à compléter du 1</a:t>
            </a:r>
            <a:r>
              <a:rPr lang="fr-FR" sz="1200" baseline="30000" dirty="0">
                <a:solidFill>
                  <a:schemeClr val="accent1"/>
                </a:solidFill>
              </a:rPr>
              <a:t>er</a:t>
            </a:r>
            <a:r>
              <a:rPr lang="fr-FR" sz="1200" dirty="0">
                <a:solidFill>
                  <a:schemeClr val="accent1"/>
                </a:solidFill>
              </a:rPr>
              <a:t> septembre au 30 septembre 2025</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34BAB5"/>
                </a:highlight>
              </a:rPr>
              <a:t>Logement en résidence universitaire </a:t>
            </a:r>
            <a:r>
              <a:rPr lang="fr-FR" sz="1400" dirty="0">
                <a:solidFill>
                  <a:schemeClr val="accent1"/>
                </a:solidFill>
              </a:rPr>
              <a:t>: </a:t>
            </a:r>
            <a:r>
              <a:rPr lang="fr-FR" sz="1400" dirty="0">
                <a:solidFill>
                  <a:schemeClr val="accent2"/>
                </a:solidFill>
                <a:hlinkClick r:id="rId7">
                  <a:extLst>
                    <a:ext uri="{A12FA001-AC4F-418D-AE19-62706E023703}">
                      <ahyp:hlinkClr xmlns:ahyp="http://schemas.microsoft.com/office/drawing/2018/hyperlinkcolor" val="tx"/>
                    </a:ext>
                  </a:extLst>
                </a:hlinkClick>
              </a:rPr>
              <a:t>maison de l’étudiant</a:t>
            </a:r>
            <a:endParaRPr lang="fr-FR" sz="1400" dirty="0">
              <a:solidFill>
                <a:schemeClr val="accent2"/>
              </a:solidFill>
            </a:endParaRPr>
          </a:p>
          <a:p>
            <a:pPr marL="285750" indent="-285750">
              <a:buFont typeface="Courier New" panose="02070309020205020404" pitchFamily="49" charset="0"/>
              <a:buChar char="o"/>
            </a:pPr>
            <a:r>
              <a:rPr lang="fr-FR" sz="1400" dirty="0">
                <a:solidFill>
                  <a:schemeClr val="accent1"/>
                </a:solidFill>
              </a:rPr>
              <a:t>Dossier à compléter entre le </a:t>
            </a:r>
            <a:r>
              <a:rPr lang="fr-FR" sz="1400" b="1" dirty="0">
                <a:solidFill>
                  <a:schemeClr val="accent1"/>
                </a:solidFill>
              </a:rPr>
              <a:t>1</a:t>
            </a:r>
            <a:r>
              <a:rPr lang="fr-FR" sz="1400" b="1" baseline="30000" dirty="0">
                <a:solidFill>
                  <a:schemeClr val="accent1"/>
                </a:solidFill>
              </a:rPr>
              <a:t>er</a:t>
            </a:r>
            <a:r>
              <a:rPr lang="fr-FR" sz="1400" b="1" dirty="0">
                <a:solidFill>
                  <a:schemeClr val="accent1"/>
                </a:solidFill>
              </a:rPr>
              <a:t> août et le 31 octobre 2025</a:t>
            </a:r>
          </a:p>
          <a:p>
            <a:pPr marL="285750" indent="-285750">
              <a:buFont typeface="Courier New" panose="02070309020205020404" pitchFamily="49" charset="0"/>
              <a:buChar char="o"/>
            </a:pPr>
            <a:r>
              <a:rPr lang="fr-FR" sz="1400" dirty="0">
                <a:solidFill>
                  <a:schemeClr val="accent1"/>
                </a:solidFill>
              </a:rPr>
              <a:t>Demandes concernant les résidences 500 (</a:t>
            </a:r>
            <a:r>
              <a:rPr lang="fr-FR" sz="1400" dirty="0" err="1">
                <a:solidFill>
                  <a:schemeClr val="accent1"/>
                </a:solidFill>
              </a:rPr>
              <a:t>Nouville</a:t>
            </a:r>
            <a:r>
              <a:rPr lang="fr-FR" sz="1400" dirty="0">
                <a:solidFill>
                  <a:schemeClr val="accent1"/>
                </a:solidFill>
              </a:rPr>
              <a:t>), </a:t>
            </a:r>
            <a:r>
              <a:rPr lang="fr-FR" sz="1400" dirty="0" err="1">
                <a:solidFill>
                  <a:schemeClr val="accent1"/>
                </a:solidFill>
              </a:rPr>
              <a:t>Kataviti</a:t>
            </a:r>
            <a:r>
              <a:rPr lang="fr-FR" sz="1400" dirty="0">
                <a:solidFill>
                  <a:schemeClr val="accent1"/>
                </a:solidFill>
              </a:rPr>
              <a:t> (Koné), Yvon </a:t>
            </a:r>
            <a:r>
              <a:rPr lang="fr-FR" sz="1400" dirty="0" err="1">
                <a:solidFill>
                  <a:schemeClr val="accent1"/>
                </a:solidFill>
              </a:rPr>
              <a:t>Cavaloc</a:t>
            </a:r>
            <a:r>
              <a:rPr lang="fr-FR" sz="1400" dirty="0">
                <a:solidFill>
                  <a:schemeClr val="accent1"/>
                </a:solidFill>
              </a:rPr>
              <a:t> (</a:t>
            </a:r>
            <a:r>
              <a:rPr lang="fr-FR" sz="1400" dirty="0" err="1">
                <a:solidFill>
                  <a:schemeClr val="accent1"/>
                </a:solidFill>
              </a:rPr>
              <a:t>Koutio</a:t>
            </a:r>
            <a:r>
              <a:rPr lang="fr-FR" sz="1400" dirty="0">
                <a:solidFill>
                  <a:schemeClr val="accent1"/>
                </a:solidFill>
              </a:rPr>
              <a:t>), les Jardins de Trianon et La Coloc’ (Magenta)</a:t>
            </a:r>
            <a:br>
              <a:rPr lang="fr-FR" sz="1400" dirty="0">
                <a:solidFill>
                  <a:schemeClr val="accent1"/>
                </a:solidFill>
              </a:rPr>
            </a:br>
            <a:endParaRPr lang="fr-FR" sz="1400" dirty="0">
              <a:solidFill>
                <a:schemeClr val="accent1"/>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lumMod val="75000"/>
                  </a:schemeClr>
                </a:solidFill>
              </a:rPr>
              <a:pPr/>
              <a:t>22</a:t>
            </a:fld>
            <a:endParaRPr lang="fr-FR" dirty="0">
              <a:solidFill>
                <a:schemeClr val="accent2">
                  <a:lumMod val="75000"/>
                </a:schemeClr>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4"/>
            <a:ext cx="8208912" cy="360000"/>
          </a:xfrm>
        </p:spPr>
        <p:txBody>
          <a:bodyPr/>
          <a:lstStyle/>
          <a:p>
            <a:r>
              <a:rPr lang="fr-FR" sz="2200" dirty="0"/>
              <a:t>Pensez aussi à préparer votre future vie d’étudiant(e)</a:t>
            </a:r>
          </a:p>
        </p:txBody>
      </p:sp>
      <p:pic>
        <p:nvPicPr>
          <p:cNvPr id="5" name="Image 4">
            <a:extLst>
              <a:ext uri="{FF2B5EF4-FFF2-40B4-BE49-F238E27FC236}">
                <a16:creationId xmlns:a16="http://schemas.microsoft.com/office/drawing/2014/main" id="{282F172F-36E1-475F-86BD-0EBCFCD42F1B}"/>
              </a:ext>
            </a:extLst>
          </p:cNvPr>
          <p:cNvPicPr>
            <a:picLocks noChangeAspect="1"/>
          </p:cNvPicPr>
          <p:nvPr/>
        </p:nvPicPr>
        <p:blipFill>
          <a:blip r:embed="rId8"/>
          <a:stretch>
            <a:fillRect/>
          </a:stretch>
        </p:blipFill>
        <p:spPr>
          <a:xfrm>
            <a:off x="323528" y="61532"/>
            <a:ext cx="4159080" cy="612421"/>
          </a:xfrm>
          <a:prstGeom prst="rect">
            <a:avLst/>
          </a:prstGeom>
        </p:spPr>
      </p:pic>
    </p:spTree>
    <p:extLst>
      <p:ext uri="{BB962C8B-B14F-4D97-AF65-F5344CB8AC3E}">
        <p14:creationId xmlns:p14="http://schemas.microsoft.com/office/powerpoint/2010/main" val="370292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2336" y="978695"/>
            <a:ext cx="8424000" cy="3550444"/>
          </a:xfrm>
        </p:spPr>
        <p:txBody>
          <a:bodyPr/>
          <a:lstStyle/>
          <a:p>
            <a:pPr defTabSz="457189">
              <a:spcBef>
                <a:spcPct val="20000"/>
              </a:spcBef>
              <a:buClr>
                <a:srgbClr val="FF0000"/>
              </a:buClr>
              <a:buSzPct val="100000"/>
            </a:pPr>
            <a:endParaRPr lang="fr-FR" sz="500" dirty="0">
              <a:solidFill>
                <a:srgbClr val="3D566E"/>
              </a:solidFill>
            </a:endParaRPr>
          </a:p>
          <a:p>
            <a:pPr marL="177796" indent="-177796" defTabSz="457189">
              <a:spcBef>
                <a:spcPct val="20000"/>
              </a:spcBef>
              <a:buClr>
                <a:srgbClr val="34BAB5"/>
              </a:buClr>
              <a:buSzPct val="100000"/>
              <a:buFont typeface="Lucida Grande"/>
              <a:buChar char="&gt;"/>
            </a:pPr>
            <a:r>
              <a:rPr lang="fr-FR" sz="1500" b="1" dirty="0">
                <a:solidFill>
                  <a:schemeClr val="accent2"/>
                </a:solidFill>
              </a:rPr>
              <a:t>La messagerie contact </a:t>
            </a:r>
            <a:r>
              <a:rPr lang="fr-FR" sz="1500" dirty="0">
                <a:solidFill>
                  <a:schemeClr val="tx2"/>
                </a:solidFill>
              </a:rPr>
              <a:t>depuis le dossier candidat</a:t>
            </a:r>
          </a:p>
          <a:p>
            <a:pPr marL="177796" indent="-177796" defTabSz="457189">
              <a:spcBef>
                <a:spcPct val="20000"/>
              </a:spcBef>
              <a:buClr>
                <a:srgbClr val="34BAB5"/>
              </a:buClr>
              <a:buSzPct val="100000"/>
              <a:buFont typeface="Lucida Grande"/>
              <a:buChar char="&gt;"/>
            </a:pPr>
            <a:r>
              <a:rPr lang="fr-FR" sz="1500" b="1" dirty="0">
                <a:solidFill>
                  <a:schemeClr val="accent2"/>
                </a:solidFill>
              </a:rPr>
              <a:t>Le centre d’information et d’orientation </a:t>
            </a:r>
            <a:r>
              <a:rPr lang="fr-FR" sz="1500" dirty="0">
                <a:solidFill>
                  <a:schemeClr val="accent2"/>
                </a:solidFill>
              </a:rPr>
              <a:t>:</a:t>
            </a:r>
          </a:p>
          <a:p>
            <a:pPr algn="ctr" defTabSz="457189">
              <a:spcBef>
                <a:spcPct val="20000"/>
              </a:spcBef>
              <a:buClr>
                <a:srgbClr val="FF0000"/>
              </a:buClr>
              <a:buSzPct val="100000"/>
            </a:pPr>
            <a:r>
              <a:rPr lang="fr-FR" sz="1500" dirty="0"/>
              <a:t>Avec ou sans rendez-vous</a:t>
            </a:r>
          </a:p>
          <a:p>
            <a:pPr algn="ctr" defTabSz="457189">
              <a:spcBef>
                <a:spcPct val="20000"/>
              </a:spcBef>
              <a:buClr>
                <a:srgbClr val="FF0000"/>
              </a:buClr>
              <a:buSzPct val="100000"/>
            </a:pPr>
            <a:r>
              <a:rPr lang="fr-FR" sz="1500" b="1" dirty="0"/>
              <a:t>CIO de Nouméa</a:t>
            </a:r>
            <a:r>
              <a:rPr lang="fr-FR" sz="1500" dirty="0"/>
              <a:t> : 10, rue Georges </a:t>
            </a:r>
            <a:r>
              <a:rPr lang="fr-FR" sz="1500" dirty="0" err="1"/>
              <a:t>Baudoux</a:t>
            </a:r>
            <a:r>
              <a:rPr lang="fr-FR" sz="1500" dirty="0"/>
              <a:t> – 26.61.66</a:t>
            </a:r>
            <a:br>
              <a:rPr lang="fr-FR" sz="1500" dirty="0"/>
            </a:br>
            <a:r>
              <a:rPr lang="fr-FR" sz="1500" dirty="0">
                <a:solidFill>
                  <a:schemeClr val="accent2"/>
                </a:solidFill>
                <a:hlinkClick r:id="rId2">
                  <a:extLst>
                    <a:ext uri="{A12FA001-AC4F-418D-AE19-62706E023703}">
                      <ahyp:hlinkClr xmlns:ahyp="http://schemas.microsoft.com/office/drawing/2018/hyperlinkcolor" val="tx"/>
                    </a:ext>
                  </a:extLst>
                </a:hlinkClick>
              </a:rPr>
              <a:t>cio@ac-noumea.nc</a:t>
            </a:r>
            <a:r>
              <a:rPr lang="fr-FR" sz="1500" dirty="0">
                <a:solidFill>
                  <a:schemeClr val="accent2"/>
                </a:solidFill>
              </a:rPr>
              <a:t> </a:t>
            </a:r>
          </a:p>
          <a:p>
            <a:pPr algn="ctr" defTabSz="457189">
              <a:spcBef>
                <a:spcPct val="20000"/>
              </a:spcBef>
              <a:buClr>
                <a:srgbClr val="FF0000"/>
              </a:buClr>
              <a:buSzPct val="100000"/>
            </a:pPr>
            <a:br>
              <a:rPr lang="fr-FR" sz="1500" dirty="0"/>
            </a:br>
            <a:r>
              <a:rPr lang="fr-FR" sz="1500" b="1" dirty="0"/>
              <a:t>Antenne CIO de La Foa </a:t>
            </a:r>
            <a:r>
              <a:rPr lang="fr-FR" sz="1500" dirty="0"/>
              <a:t>: collège de La Foa – 44.33.04</a:t>
            </a:r>
            <a:br>
              <a:rPr lang="fr-FR" sz="1500" dirty="0"/>
            </a:br>
            <a:r>
              <a:rPr lang="fr-FR" sz="1500" b="1" dirty="0"/>
              <a:t>Antenne CIO de Koné </a:t>
            </a:r>
            <a:r>
              <a:rPr lang="fr-FR" sz="1500" dirty="0"/>
              <a:t>: campus de </a:t>
            </a:r>
            <a:r>
              <a:rPr lang="fr-FR" sz="1500" dirty="0" err="1"/>
              <a:t>Baco</a:t>
            </a:r>
            <a:r>
              <a:rPr lang="fr-FR" sz="1500" dirty="0"/>
              <a:t> – 29.07.00</a:t>
            </a:r>
            <a:br>
              <a:rPr lang="fr-FR" sz="1500" dirty="0"/>
            </a:br>
            <a:r>
              <a:rPr lang="fr-FR" sz="1500" b="1" dirty="0"/>
              <a:t>Antenne CIO de </a:t>
            </a:r>
            <a:r>
              <a:rPr lang="fr-FR" sz="1500" b="1" dirty="0" err="1"/>
              <a:t>Poindimié</a:t>
            </a:r>
            <a:r>
              <a:rPr lang="fr-FR" sz="1500" b="1" dirty="0"/>
              <a:t> </a:t>
            </a:r>
            <a:r>
              <a:rPr lang="fr-FR" sz="1500" dirty="0"/>
              <a:t>: lycée Antoine </a:t>
            </a:r>
            <a:r>
              <a:rPr lang="fr-FR" sz="1500" dirty="0" err="1"/>
              <a:t>Kela</a:t>
            </a:r>
            <a:r>
              <a:rPr lang="fr-FR" sz="1500" dirty="0"/>
              <a:t> – 42.73.62</a:t>
            </a:r>
            <a:br>
              <a:rPr lang="fr-FR" sz="1500" dirty="0"/>
            </a:br>
            <a:r>
              <a:rPr lang="fr-FR" sz="1500" b="1" dirty="0"/>
              <a:t>Prise en charge des établissements des Iles Loyauté </a:t>
            </a:r>
            <a:r>
              <a:rPr lang="fr-FR" sz="1500" dirty="0"/>
              <a:t>: CIO de Nouméa – 26.61.66</a:t>
            </a:r>
            <a:endParaRPr lang="fr-FR" sz="1200" dirty="0"/>
          </a:p>
          <a:p>
            <a:pPr defTabSz="457189">
              <a:spcBef>
                <a:spcPct val="20000"/>
              </a:spcBef>
              <a:buClr>
                <a:srgbClr val="FF0000"/>
              </a:buClr>
              <a:buSzPct val="100000"/>
            </a:pPr>
            <a:endParaRPr lang="fr-FR" sz="500" dirty="0">
              <a:solidFill>
                <a:srgbClr val="3D566E"/>
              </a:solidFill>
            </a:endParaRPr>
          </a:p>
          <a:p>
            <a:pPr marL="177796" indent="-177796" defTabSz="457189">
              <a:spcBef>
                <a:spcPct val="20000"/>
              </a:spcBef>
              <a:buClr>
                <a:srgbClr val="34BAB5"/>
              </a:buClr>
              <a:buSzPct val="100000"/>
              <a:buFont typeface="Lucida Grande"/>
              <a:buChar char="&gt;"/>
            </a:pPr>
            <a:r>
              <a:rPr lang="fr-FR" sz="1500" b="1" dirty="0">
                <a:solidFill>
                  <a:srgbClr val="F28E65"/>
                </a:solidFill>
              </a:rPr>
              <a:t> </a:t>
            </a:r>
            <a:r>
              <a:rPr lang="fr-FR" sz="1500" b="1" dirty="0">
                <a:solidFill>
                  <a:schemeClr val="accent2"/>
                </a:solidFill>
              </a:rPr>
              <a:t>Les réseaux sociaux pour suivre l’actualité de Parcoursup et recevoir des conseils</a:t>
            </a:r>
            <a:r>
              <a:rPr lang="fr-FR" sz="1800" b="1" dirty="0">
                <a:solidFill>
                  <a:schemeClr val="accent2"/>
                </a:solidFill>
              </a:rPr>
              <a:t> </a:t>
            </a:r>
          </a:p>
          <a:p>
            <a:pPr defTabSz="457189">
              <a:spcBef>
                <a:spcPct val="20000"/>
              </a:spcBef>
              <a:buClr>
                <a:srgbClr val="FF0000"/>
              </a:buClr>
              <a:buSzPct val="100000"/>
            </a:pP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008260"/>
                </a:solidFill>
              </a:rPr>
              <a:pPr/>
              <a:t>23</a:t>
            </a:fld>
            <a:endParaRPr lang="fr-FR" dirty="0">
              <a:solidFill>
                <a:srgbClr val="008260"/>
              </a:solidFill>
            </a:endParaRPr>
          </a:p>
        </p:txBody>
      </p:sp>
      <p:sp>
        <p:nvSpPr>
          <p:cNvPr id="12" name="Rectangle à coins arrondis 11"/>
          <p:cNvSpPr/>
          <p:nvPr/>
        </p:nvSpPr>
        <p:spPr>
          <a:xfrm>
            <a:off x="4932040" y="119619"/>
            <a:ext cx="3834296" cy="540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FF00"/>
                </a:solidFill>
              </a:rPr>
              <a:t>Des services pour vous informer et répondre à vos questions</a:t>
            </a:r>
          </a:p>
        </p:txBody>
      </p:sp>
      <p:pic>
        <p:nvPicPr>
          <p:cNvPr id="7" name="Image 6">
            <a:extLst>
              <a:ext uri="{FF2B5EF4-FFF2-40B4-BE49-F238E27FC236}">
                <a16:creationId xmlns:a16="http://schemas.microsoft.com/office/drawing/2014/main" id="{417044C7-5B94-4DB2-BD57-5EFF0E3F130C}"/>
              </a:ext>
            </a:extLst>
          </p:cNvPr>
          <p:cNvPicPr>
            <a:picLocks noChangeAspect="1"/>
          </p:cNvPicPr>
          <p:nvPr/>
        </p:nvPicPr>
        <p:blipFill>
          <a:blip r:embed="rId3"/>
          <a:stretch>
            <a:fillRect/>
          </a:stretch>
        </p:blipFill>
        <p:spPr>
          <a:xfrm>
            <a:off x="323528" y="124367"/>
            <a:ext cx="4159080" cy="612421"/>
          </a:xfrm>
          <a:prstGeom prst="rect">
            <a:avLst/>
          </a:prstGeom>
        </p:spPr>
      </p:pic>
    </p:spTree>
    <p:extLst>
      <p:ext uri="{BB962C8B-B14F-4D97-AF65-F5344CB8AC3E}">
        <p14:creationId xmlns:p14="http://schemas.microsoft.com/office/powerpoint/2010/main" val="77380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5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34BAB5"/>
              </a:buClr>
              <a:buSzPct val="100000"/>
              <a:buFont typeface="Courier New" panose="02070309020205020404" pitchFamily="49" charset="0"/>
              <a:buChar char="o"/>
            </a:pPr>
            <a:r>
              <a:rPr lang="fr-FR" sz="2200" b="1" dirty="0">
                <a:solidFill>
                  <a:schemeClr val="bg1"/>
                </a:solidFill>
                <a:highlight>
                  <a:srgbClr val="34BAB5"/>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2200" dirty="0">
                <a:solidFill>
                  <a:schemeClr val="accent1"/>
                </a:solidFill>
              </a:rPr>
              <a:t>Parcoursup permet de visualiser, dans un cadre commun à toutes les formations, les </a:t>
            </a:r>
            <a:r>
              <a:rPr lang="fr-FR" sz="2200" b="1" dirty="0">
                <a:solidFill>
                  <a:schemeClr val="accent1"/>
                </a:solidFill>
              </a:rPr>
              <a:t>critères et éléments que les enseignants des formations du supérieur ont défini pour l’examen des candidatures </a:t>
            </a:r>
            <a:r>
              <a:rPr lang="fr-FR" sz="22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2200" b="1" dirty="0">
                <a:solidFill>
                  <a:srgbClr val="FF0000"/>
                </a:solidFill>
              </a:rPr>
              <a:t>Important </a:t>
            </a:r>
            <a:r>
              <a:rPr lang="fr-FR" sz="2200" b="1" dirty="0">
                <a:solidFill>
                  <a:schemeClr val="accent1"/>
                </a:solidFill>
              </a:rPr>
              <a:t>: Parcoursup ne fait jamais l’analyse des candidatures </a:t>
            </a:r>
            <a:r>
              <a:rPr lang="fr-FR" sz="2200" dirty="0">
                <a:solidFill>
                  <a:schemeClr val="accent1"/>
                </a:solidFill>
              </a:rPr>
              <a:t>: ce sont les enseignants des formations du supérieur qui définissent les critères, examinent votre dossier, font des propositions auxquelles vous répondez</a:t>
            </a:r>
          </a:p>
          <a:p>
            <a:pPr marL="179388" algn="just" defTabSz="457200">
              <a:spcBef>
                <a:spcPct val="20000"/>
              </a:spcBef>
              <a:spcAft>
                <a:spcPts val="300"/>
              </a:spcAft>
              <a:buClr>
                <a:srgbClr val="FF0000"/>
              </a:buClr>
              <a:buSzPct val="100000"/>
            </a:pPr>
            <a:r>
              <a:rPr lang="fr-FR" sz="2200" dirty="0">
                <a:solidFill>
                  <a:schemeClr val="accent1"/>
                </a:solidFill>
              </a:rPr>
              <a:t>Parcoursup garantit votre </a:t>
            </a:r>
            <a:r>
              <a:rPr lang="fr-FR" sz="2200" b="1" dirty="0">
                <a:solidFill>
                  <a:schemeClr val="accent1"/>
                </a:solidFill>
              </a:rPr>
              <a:t>droit à l’information : </a:t>
            </a:r>
            <a:r>
              <a:rPr lang="fr-FR" sz="22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2200" b="1" dirty="0">
              <a:solidFill>
                <a:schemeClr val="bg1"/>
              </a:solidFill>
              <a:highlight>
                <a:srgbClr val="0000FF"/>
              </a:highlight>
            </a:endParaRPr>
          </a:p>
          <a:p>
            <a:pPr marL="177800" indent="-177800" algn="just" defTabSz="457200">
              <a:spcBef>
                <a:spcPct val="20000"/>
              </a:spcBef>
              <a:spcAft>
                <a:spcPts val="300"/>
              </a:spcAft>
              <a:buClr>
                <a:srgbClr val="34BAB5"/>
              </a:buClr>
              <a:buSzPct val="100000"/>
              <a:buFont typeface="Courier New" panose="02070309020205020404" pitchFamily="49" charset="0"/>
              <a:buChar char="o"/>
            </a:pPr>
            <a:r>
              <a:rPr lang="fr-FR" sz="2200" b="1" dirty="0">
                <a:solidFill>
                  <a:schemeClr val="bg1"/>
                </a:solidFill>
                <a:highlight>
                  <a:srgbClr val="34BAB5"/>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br>
              <a:rPr lang="fr-FR" sz="2200" b="1" dirty="0">
                <a:solidFill>
                  <a:schemeClr val="accent1"/>
                </a:solidFill>
              </a:rPr>
            </a:br>
            <a:r>
              <a:rPr lang="fr-FR" sz="2200" b="1" dirty="0">
                <a:solidFill>
                  <a:srgbClr val="FF0000"/>
                </a:solidFill>
              </a:rPr>
              <a:t>Nouveauté 2025 </a:t>
            </a:r>
            <a:r>
              <a:rPr lang="fr-FR" sz="2200" dirty="0">
                <a:solidFill>
                  <a:schemeClr val="accent1"/>
                </a:solidFill>
              </a:rPr>
              <a:t>: retrouvez dans la rubrique “</a:t>
            </a:r>
            <a:r>
              <a:rPr lang="fr-FR" sz="2200" b="1" dirty="0">
                <a:solidFill>
                  <a:schemeClr val="accent1"/>
                </a:solidFill>
              </a:rPr>
              <a:t>Visualiser les chiffres d’accès à la formation</a:t>
            </a:r>
            <a:r>
              <a:rPr lang="fr-FR" sz="2200" dirty="0">
                <a:solidFill>
                  <a:schemeClr val="accent1"/>
                </a:solidFill>
              </a:rPr>
              <a:t>” de la fiche formation, des informations sur le taux d’accès (niveau de demande pour la formation) ainsi que sur le profil des lycéens de terminale admis les années précédentes (série de bac, niveau scolaire, choix de parcours au lycée)</a:t>
            </a:r>
          </a:p>
          <a:p>
            <a:pPr marL="179388" algn="just" defTabSz="457200">
              <a:spcBef>
                <a:spcPct val="20000"/>
              </a:spcBef>
              <a:spcAft>
                <a:spcPts val="300"/>
              </a:spcAft>
              <a:buClr>
                <a:srgbClr val="FF0000"/>
              </a:buClr>
              <a:buSzPct val="100000"/>
            </a:pPr>
            <a:endParaRPr lang="fr-FR" sz="2200" dirty="0">
              <a:solidFill>
                <a:schemeClr val="accent1"/>
              </a:solidFill>
            </a:endParaRPr>
          </a:p>
          <a:p>
            <a:pPr marL="177800" indent="-177800" algn="just" defTabSz="457200">
              <a:spcBef>
                <a:spcPct val="20000"/>
              </a:spcBef>
              <a:spcAft>
                <a:spcPts val="300"/>
              </a:spcAft>
              <a:buClr>
                <a:schemeClr val="accent2"/>
              </a:buClr>
              <a:buSzPct val="100000"/>
              <a:buFont typeface="Courier New" panose="02070309020205020404" pitchFamily="49" charset="0"/>
              <a:buChar char="o"/>
            </a:pPr>
            <a:r>
              <a:rPr lang="fr-FR" sz="2200" b="1" dirty="0">
                <a:solidFill>
                  <a:schemeClr val="bg1"/>
                </a:solidFill>
                <a:highlight>
                  <a:srgbClr val="34BAB5"/>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2200" dirty="0">
                <a:solidFill>
                  <a:schemeClr val="accent1"/>
                </a:solidFill>
              </a:rPr>
              <a:t>Dans la rubrique “</a:t>
            </a:r>
            <a:r>
              <a:rPr lang="fr-FR" sz="2200" b="1" dirty="0">
                <a:solidFill>
                  <a:schemeClr val="accent1"/>
                </a:solidFill>
              </a:rPr>
              <a:t>Poursuivre ses études et connaître les débouchés</a:t>
            </a:r>
            <a:r>
              <a:rPr lang="fr-FR" sz="2200" dirty="0">
                <a:solidFill>
                  <a:schemeClr val="accent1"/>
                </a:solidFill>
              </a:rPr>
              <a:t>”, vous pourrez consulter des données nouvelles sur la réussite, ainsi que sur l’insertion professionnelle et els conditions d’embauche à la sortie des formations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solidFill>
              </a:rPr>
              <a:pPr/>
              <a:t>3</a:t>
            </a:fld>
            <a:endParaRPr lang="fr-FR" dirty="0">
              <a:solidFill>
                <a:schemeClr val="accent2"/>
              </a:solidFill>
            </a:endParaRPr>
          </a:p>
        </p:txBody>
      </p:sp>
      <p:sp>
        <p:nvSpPr>
          <p:cNvPr id="5" name="Rectangle à coins arrondis 4"/>
          <p:cNvSpPr/>
          <p:nvPr/>
        </p:nvSpPr>
        <p:spPr>
          <a:xfrm>
            <a:off x="4860032" y="195486"/>
            <a:ext cx="3811661"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engagements au service des usagers </a:t>
            </a:r>
          </a:p>
        </p:txBody>
      </p:sp>
      <p:pic>
        <p:nvPicPr>
          <p:cNvPr id="8" name="Image 7">
            <a:extLst>
              <a:ext uri="{FF2B5EF4-FFF2-40B4-BE49-F238E27FC236}">
                <a16:creationId xmlns:a16="http://schemas.microsoft.com/office/drawing/2014/main" id="{A309E502-B079-43DA-9053-9E374BD4BD4C}"/>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3" y="915566"/>
            <a:ext cx="8204149" cy="3744416"/>
          </a:xfrm>
        </p:spPr>
        <p:txBody>
          <a:bodyPr>
            <a:normAutofit lnSpcReduction="10000"/>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34BAB5"/>
              </a:buClr>
              <a:buSzPct val="100000"/>
              <a:buFont typeface="Courier New" panose="02070309020205020404" pitchFamily="49" charset="0"/>
              <a:buChar char="o"/>
            </a:pPr>
            <a:r>
              <a:rPr lang="fr-FR" sz="1600" b="1" dirty="0">
                <a:solidFill>
                  <a:schemeClr val="bg1"/>
                </a:solidFill>
                <a:highlight>
                  <a:srgbClr val="34BAB5"/>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4 décembre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34BAB5"/>
              </a:buClr>
              <a:buSzPct val="100000"/>
              <a:buFont typeface="Courier New" panose="02070309020205020404" pitchFamily="49" charset="0"/>
              <a:buChar char="o"/>
            </a:pPr>
            <a:r>
              <a:rPr lang="fr-FR" sz="1500" b="1" dirty="0">
                <a:solidFill>
                  <a:schemeClr val="bg1"/>
                </a:solidFill>
                <a:highlight>
                  <a:srgbClr val="34BAB5"/>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a:t>
            </a:r>
          </a:p>
          <a:p>
            <a:pPr marL="179388" algn="just" defTabSz="457200">
              <a:spcBef>
                <a:spcPts val="600"/>
              </a:spcBef>
              <a:spcAft>
                <a:spcPts val="300"/>
              </a:spcAft>
              <a:buClr>
                <a:srgbClr val="FF0000"/>
              </a:buClr>
              <a:buSzPct val="100000"/>
            </a:pPr>
            <a:r>
              <a:rPr lang="fr-FR" sz="1300" dirty="0" err="1">
                <a:solidFill>
                  <a:schemeClr val="accent1"/>
                </a:solidFill>
              </a:rPr>
              <a:t>Parcoursup</a:t>
            </a:r>
            <a:r>
              <a:rPr lang="fr-FR" sz="1300" dirty="0">
                <a:solidFill>
                  <a:schemeClr val="accent1"/>
                </a:solidFill>
              </a:rPr>
              <a:t>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solidFill>
              </a:rPr>
              <a:pPr/>
              <a:t>4</a:t>
            </a:fld>
            <a:endParaRPr lang="fr-FR" dirty="0">
              <a:solidFill>
                <a:schemeClr val="accent2"/>
              </a:solidFill>
            </a:endParaRPr>
          </a:p>
        </p:txBody>
      </p:sp>
      <p:sp>
        <p:nvSpPr>
          <p:cNvPr id="5" name="Rectangle à coins arrondis 4"/>
          <p:cNvSpPr/>
          <p:nvPr/>
        </p:nvSpPr>
        <p:spPr>
          <a:xfrm>
            <a:off x="4932040" y="195486"/>
            <a:ext cx="3739653"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engagements au service des usagers </a:t>
            </a:r>
          </a:p>
        </p:txBody>
      </p:sp>
      <p:pic>
        <p:nvPicPr>
          <p:cNvPr id="7" name="Image 6">
            <a:extLst>
              <a:ext uri="{FF2B5EF4-FFF2-40B4-BE49-F238E27FC236}">
                <a16:creationId xmlns:a16="http://schemas.microsoft.com/office/drawing/2014/main" id="{F56A4D42-3F40-4BD5-8D90-5A7307713B6C}"/>
              </a:ext>
            </a:extLst>
          </p:cNvPr>
          <p:cNvPicPr>
            <a:picLocks noChangeAspect="1"/>
          </p:cNvPicPr>
          <p:nvPr/>
        </p:nvPicPr>
        <p:blipFill>
          <a:blip r:embed="rId2"/>
          <a:stretch>
            <a:fillRect/>
          </a:stretch>
        </p:blipFill>
        <p:spPr>
          <a:xfrm>
            <a:off x="323528" y="-6841"/>
            <a:ext cx="4159080" cy="612421"/>
          </a:xfrm>
          <a:prstGeom prst="rect">
            <a:avLst/>
          </a:prstGeom>
        </p:spPr>
      </p:pic>
    </p:spTree>
    <p:extLst>
      <p:ext uri="{BB962C8B-B14F-4D97-AF65-F5344CB8AC3E}">
        <p14:creationId xmlns:p14="http://schemas.microsoft.com/office/powerpoint/2010/main" val="359106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llipse 40">
            <a:extLst>
              <a:ext uri="{FF2B5EF4-FFF2-40B4-BE49-F238E27FC236}">
                <a16:creationId xmlns:a16="http://schemas.microsoft.com/office/drawing/2014/main" id="{4630BAAF-46A9-42CB-A25F-67041B0F1BC6}"/>
              </a:ext>
            </a:extLst>
          </p:cNvPr>
          <p:cNvSpPr/>
          <p:nvPr/>
        </p:nvSpPr>
        <p:spPr>
          <a:xfrm>
            <a:off x="3518016" y="3845797"/>
            <a:ext cx="731972" cy="666248"/>
          </a:xfrm>
          <a:prstGeom prst="ellipse">
            <a:avLst/>
          </a:prstGeom>
          <a:solidFill>
            <a:srgbClr val="34BA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 name="Ellipse 39">
            <a:extLst>
              <a:ext uri="{FF2B5EF4-FFF2-40B4-BE49-F238E27FC236}">
                <a16:creationId xmlns:a16="http://schemas.microsoft.com/office/drawing/2014/main" id="{BB142366-4947-4D52-B1A2-58D6BFEFEC4D}"/>
              </a:ext>
            </a:extLst>
          </p:cNvPr>
          <p:cNvSpPr/>
          <p:nvPr/>
        </p:nvSpPr>
        <p:spPr>
          <a:xfrm>
            <a:off x="6154371" y="3840811"/>
            <a:ext cx="731972" cy="666248"/>
          </a:xfrm>
          <a:prstGeom prst="ellipse">
            <a:avLst/>
          </a:prstGeom>
          <a:solidFill>
            <a:srgbClr val="34BAB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9" name="Ellipse 38">
            <a:extLst>
              <a:ext uri="{FF2B5EF4-FFF2-40B4-BE49-F238E27FC236}">
                <a16:creationId xmlns:a16="http://schemas.microsoft.com/office/drawing/2014/main" id="{3E4D7BBE-E303-4937-9CCF-10DE2913E3BD}"/>
              </a:ext>
            </a:extLst>
          </p:cNvPr>
          <p:cNvSpPr/>
          <p:nvPr/>
        </p:nvSpPr>
        <p:spPr>
          <a:xfrm>
            <a:off x="3382837" y="2013785"/>
            <a:ext cx="731972" cy="666248"/>
          </a:xfrm>
          <a:prstGeom prst="ellipse">
            <a:avLst/>
          </a:prstGeom>
          <a:solidFill>
            <a:srgbClr val="EB3440"/>
          </a:solidFill>
          <a:ln>
            <a:solidFill>
              <a:srgbClr val="365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llipse 4">
            <a:extLst>
              <a:ext uri="{FF2B5EF4-FFF2-40B4-BE49-F238E27FC236}">
                <a16:creationId xmlns:a16="http://schemas.microsoft.com/office/drawing/2014/main" id="{8FCF9476-61A6-43D9-A322-F783BA9C41CF}"/>
              </a:ext>
            </a:extLst>
          </p:cNvPr>
          <p:cNvSpPr/>
          <p:nvPr/>
        </p:nvSpPr>
        <p:spPr>
          <a:xfrm>
            <a:off x="759312" y="3845797"/>
            <a:ext cx="731972" cy="666248"/>
          </a:xfrm>
          <a:prstGeom prst="ellipse">
            <a:avLst/>
          </a:prstGeom>
          <a:solidFill>
            <a:srgbClr val="34BAB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a:extLst>
              <a:ext uri="{FF2B5EF4-FFF2-40B4-BE49-F238E27FC236}">
                <a16:creationId xmlns:a16="http://schemas.microsoft.com/office/drawing/2014/main" id="{BCFD9857-13A5-44A1-8FFC-E993D1340941}"/>
              </a:ext>
            </a:extLst>
          </p:cNvPr>
          <p:cNvSpPr/>
          <p:nvPr/>
        </p:nvSpPr>
        <p:spPr>
          <a:xfrm>
            <a:off x="0" y="1788322"/>
            <a:ext cx="9144000" cy="1850585"/>
          </a:xfrm>
          <a:prstGeom prst="rect">
            <a:avLst/>
          </a:prstGeom>
          <a:solidFill>
            <a:srgbClr val="34BA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812" y="75559"/>
            <a:ext cx="1362094" cy="608709"/>
          </a:xfrm>
          <a:prstGeom prst="rect">
            <a:avLst/>
          </a:prstGeom>
        </p:spPr>
      </p:pic>
      <p:sp>
        <p:nvSpPr>
          <p:cNvPr id="3" name="Sous-titre 2"/>
          <p:cNvSpPr>
            <a:spLocks noGrp="1"/>
          </p:cNvSpPr>
          <p:nvPr>
            <p:ph type="subTitle" idx="1"/>
          </p:nvPr>
        </p:nvSpPr>
        <p:spPr>
          <a:xfrm>
            <a:off x="1005859" y="1014270"/>
            <a:ext cx="6671410" cy="366773"/>
          </a:xfrm>
        </p:spPr>
        <p:txBody>
          <a:bodyPr>
            <a:noAutofit/>
          </a:bodyPr>
          <a:lstStyle/>
          <a:p>
            <a:r>
              <a:rPr lang="fr-FR" sz="3000" b="1" dirty="0">
                <a:solidFill>
                  <a:srgbClr val="FFFFFF"/>
                </a:solidFill>
                <a:effectLst>
                  <a:outerShdw blurRad="38100" dist="38100" dir="2700000" algn="tl">
                    <a:srgbClr val="000000">
                      <a:alpha val="43137"/>
                    </a:srgbClr>
                  </a:outerShdw>
                </a:effectLst>
                <a:highlight>
                  <a:srgbClr val="34BAB5"/>
                </a:highlight>
                <a:latin typeface="Marianne" panose="02000000000000000000" pitchFamily="50" charset="0"/>
              </a:rPr>
              <a:t>Le calendrier </a:t>
            </a:r>
            <a:r>
              <a:rPr lang="fr-FR" sz="3000" b="1" dirty="0">
                <a:solidFill>
                  <a:srgbClr val="ED3440"/>
                </a:solidFill>
                <a:effectLst>
                  <a:outerShdw blurRad="38100" dist="38100" dir="2700000" algn="tl">
                    <a:srgbClr val="000000">
                      <a:alpha val="43137"/>
                    </a:srgbClr>
                  </a:outerShdw>
                </a:effectLst>
                <a:highlight>
                  <a:srgbClr val="34BAB5"/>
                </a:highlight>
                <a:latin typeface="Marianne" panose="02000000000000000000" pitchFamily="50" charset="0"/>
              </a:rPr>
              <a:t>2025</a:t>
            </a:r>
            <a:r>
              <a:rPr lang="fr-FR" sz="3000" b="1" dirty="0">
                <a:solidFill>
                  <a:srgbClr val="365886"/>
                </a:solidFill>
                <a:effectLst>
                  <a:outerShdw blurRad="38100" dist="38100" dir="2700000" algn="tl">
                    <a:srgbClr val="000000">
                      <a:alpha val="43137"/>
                    </a:srgbClr>
                  </a:outerShdw>
                </a:effectLst>
                <a:highlight>
                  <a:srgbClr val="34BAB5"/>
                </a:highlight>
                <a:latin typeface="Marianne" panose="02000000000000000000" pitchFamily="50" charset="0"/>
              </a:rPr>
              <a:t> </a:t>
            </a:r>
            <a:r>
              <a:rPr lang="fr-FR" sz="3000" b="1" dirty="0">
                <a:solidFill>
                  <a:srgbClr val="FFFFFF"/>
                </a:solidFill>
                <a:effectLst>
                  <a:outerShdw blurRad="38100" dist="38100" dir="2700000" algn="tl">
                    <a:srgbClr val="000000">
                      <a:alpha val="43137"/>
                    </a:srgbClr>
                  </a:outerShdw>
                </a:effectLst>
                <a:highlight>
                  <a:srgbClr val="34BAB5"/>
                </a:highlight>
                <a:latin typeface="Marianne" panose="02000000000000000000" pitchFamily="50" charset="0"/>
              </a:rPr>
              <a:t>en</a:t>
            </a:r>
            <a:r>
              <a:rPr lang="fr-FR" sz="3000" b="1" dirty="0">
                <a:solidFill>
                  <a:srgbClr val="365886"/>
                </a:solidFill>
                <a:effectLst>
                  <a:outerShdw blurRad="38100" dist="38100" dir="2700000" algn="tl">
                    <a:srgbClr val="000000">
                      <a:alpha val="43137"/>
                    </a:srgbClr>
                  </a:outerShdw>
                </a:effectLst>
                <a:highlight>
                  <a:srgbClr val="34BAB5"/>
                </a:highlight>
                <a:latin typeface="Marianne" panose="02000000000000000000" pitchFamily="50" charset="0"/>
              </a:rPr>
              <a:t> </a:t>
            </a:r>
            <a:r>
              <a:rPr lang="fr-FR" sz="3000" b="1" dirty="0">
                <a:solidFill>
                  <a:srgbClr val="ED3440"/>
                </a:solidFill>
                <a:effectLst>
                  <a:outerShdw blurRad="38100" dist="38100" dir="2700000" algn="tl">
                    <a:srgbClr val="000000">
                      <a:alpha val="43137"/>
                    </a:srgbClr>
                  </a:outerShdw>
                </a:effectLst>
                <a:highlight>
                  <a:srgbClr val="34BAB5"/>
                </a:highlight>
                <a:latin typeface="Marianne" panose="02000000000000000000" pitchFamily="50" charset="0"/>
              </a:rPr>
              <a:t>3</a:t>
            </a:r>
            <a:r>
              <a:rPr lang="fr-FR" sz="3000" b="1" dirty="0">
                <a:solidFill>
                  <a:srgbClr val="365886"/>
                </a:solidFill>
                <a:effectLst>
                  <a:outerShdw blurRad="38100" dist="38100" dir="2700000" algn="tl">
                    <a:srgbClr val="000000">
                      <a:alpha val="43137"/>
                    </a:srgbClr>
                  </a:outerShdw>
                </a:effectLst>
                <a:highlight>
                  <a:srgbClr val="34BAB5"/>
                </a:highlight>
                <a:latin typeface="Marianne" panose="02000000000000000000" pitchFamily="50" charset="0"/>
              </a:rPr>
              <a:t> </a:t>
            </a:r>
            <a:r>
              <a:rPr lang="fr-FR" sz="3000" b="1" dirty="0">
                <a:solidFill>
                  <a:srgbClr val="FFFFFF"/>
                </a:solidFill>
                <a:effectLst>
                  <a:outerShdw blurRad="38100" dist="38100" dir="2700000" algn="tl">
                    <a:srgbClr val="000000">
                      <a:alpha val="43137"/>
                    </a:srgbClr>
                  </a:outerShdw>
                </a:effectLst>
                <a:highlight>
                  <a:srgbClr val="34BAB5"/>
                </a:highlight>
                <a:latin typeface="Marianne" panose="02000000000000000000" pitchFamily="50" charset="0"/>
              </a:rPr>
              <a:t>étapes</a:t>
            </a:r>
          </a:p>
        </p:txBody>
      </p:sp>
      <p:sp>
        <p:nvSpPr>
          <p:cNvPr id="23" name="ZoneTexte 22"/>
          <p:cNvSpPr txBox="1"/>
          <p:nvPr/>
        </p:nvSpPr>
        <p:spPr>
          <a:xfrm>
            <a:off x="199420" y="2045735"/>
            <a:ext cx="2516474" cy="773289"/>
          </a:xfrm>
          <a:prstGeom prst="rect">
            <a:avLst/>
          </a:prstGeom>
          <a:noFill/>
          <a:ln>
            <a:noFill/>
          </a:ln>
        </p:spPr>
        <p:txBody>
          <a:bodyPr wrap="square" rtlCol="0">
            <a:spAutoFit/>
          </a:bodyPr>
          <a:lstStyle/>
          <a:p>
            <a:pPr algn="ctr">
              <a:spcBef>
                <a:spcPts val="900"/>
              </a:spcBef>
            </a:pPr>
            <a:r>
              <a:rPr lang="fr-FR" sz="1425" b="1" dirty="0">
                <a:solidFill>
                  <a:schemeClr val="bg1"/>
                </a:solidFill>
                <a:latin typeface="Marianne" panose="02000000000000000000" pitchFamily="50" charset="0"/>
                <a:cs typeface="Arial" panose="020B0604020202020204" pitchFamily="34" charset="0"/>
              </a:rPr>
              <a:t>Juillet &gt; Août 2025</a:t>
            </a:r>
          </a:p>
          <a:p>
            <a:pPr algn="ctr"/>
            <a:r>
              <a:rPr lang="fr-FR" sz="150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Je m’informe et découvre les formations.</a:t>
            </a:r>
            <a:endParaRPr lang="fr-FR" sz="135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endParaRPr>
          </a:p>
        </p:txBody>
      </p:sp>
      <p:sp>
        <p:nvSpPr>
          <p:cNvPr id="24" name="ZoneTexte 23"/>
          <p:cNvSpPr txBox="1"/>
          <p:nvPr/>
        </p:nvSpPr>
        <p:spPr>
          <a:xfrm>
            <a:off x="2873977" y="1918777"/>
            <a:ext cx="2554448" cy="1033616"/>
          </a:xfrm>
          <a:prstGeom prst="rect">
            <a:avLst/>
          </a:prstGeom>
          <a:noFill/>
          <a:ln>
            <a:noFill/>
          </a:ln>
        </p:spPr>
        <p:txBody>
          <a:bodyPr wrap="square" rtlCol="0">
            <a:spAutoFit/>
          </a:bodyPr>
          <a:lstStyle/>
          <a:p>
            <a:pPr algn="ctr">
              <a:spcBef>
                <a:spcPts val="450"/>
              </a:spcBef>
            </a:pPr>
            <a:r>
              <a:rPr lang="fr-FR" sz="1425" b="1" dirty="0">
                <a:solidFill>
                  <a:schemeClr val="bg1"/>
                </a:solidFill>
                <a:latin typeface="Marianne" panose="02000000000000000000" pitchFamily="50" charset="0"/>
                <a:cs typeface="Arial" panose="020B0604020202020204" pitchFamily="34" charset="0"/>
              </a:rPr>
              <a:t>26 août &gt; 1</a:t>
            </a:r>
            <a:r>
              <a:rPr lang="fr-FR" sz="1425" b="1" baseline="30000" dirty="0">
                <a:solidFill>
                  <a:schemeClr val="bg1"/>
                </a:solidFill>
                <a:latin typeface="Marianne" panose="02000000000000000000" pitchFamily="50" charset="0"/>
                <a:cs typeface="Arial" panose="020B0604020202020204" pitchFamily="34" charset="0"/>
              </a:rPr>
              <a:t>er</a:t>
            </a:r>
            <a:r>
              <a:rPr lang="fr-FR" sz="1425" b="1" dirty="0">
                <a:solidFill>
                  <a:schemeClr val="bg1"/>
                </a:solidFill>
                <a:latin typeface="Marianne" panose="02000000000000000000" pitchFamily="50" charset="0"/>
                <a:cs typeface="Arial" panose="020B0604020202020204" pitchFamily="34" charset="0"/>
              </a:rPr>
              <a:t>  octobre</a:t>
            </a:r>
          </a:p>
          <a:p>
            <a:pPr algn="ctr"/>
            <a:r>
              <a:rPr lang="fr-FR" sz="150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Je formule mes vœux.</a:t>
            </a:r>
            <a:endParaRPr lang="fr-FR" sz="135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endParaRPr>
          </a:p>
          <a:p>
            <a:pPr algn="ctr">
              <a:spcBef>
                <a:spcPts val="450"/>
              </a:spcBef>
            </a:pPr>
            <a:r>
              <a:rPr lang="fr-FR" sz="1425" b="1"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Jusqu’au 9 octobre</a:t>
            </a:r>
          </a:p>
          <a:p>
            <a:pPr algn="ctr"/>
            <a:r>
              <a:rPr lang="fr-FR" sz="135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Je finalise mon dossier.</a:t>
            </a:r>
          </a:p>
        </p:txBody>
      </p:sp>
      <p:sp>
        <p:nvSpPr>
          <p:cNvPr id="25" name="ZoneTexte 24"/>
          <p:cNvSpPr txBox="1"/>
          <p:nvPr/>
        </p:nvSpPr>
        <p:spPr>
          <a:xfrm>
            <a:off x="5615995" y="1926215"/>
            <a:ext cx="2785228" cy="981038"/>
          </a:xfrm>
          <a:prstGeom prst="rect">
            <a:avLst/>
          </a:prstGeom>
          <a:noFill/>
          <a:ln>
            <a:noFill/>
          </a:ln>
        </p:spPr>
        <p:txBody>
          <a:bodyPr wrap="square" rtlCol="0">
            <a:spAutoFit/>
          </a:bodyPr>
          <a:lstStyle/>
          <a:p>
            <a:pPr algn="ctr"/>
            <a:r>
              <a:rPr lang="fr-FR" sz="1425" b="1" dirty="0">
                <a:solidFill>
                  <a:schemeClr val="bg1"/>
                </a:solidFill>
                <a:latin typeface="Marianne" panose="02000000000000000000" pitchFamily="50" charset="0"/>
                <a:cs typeface="Arial" panose="020B0604020202020204" pitchFamily="34" charset="0"/>
              </a:rPr>
              <a:t>4 décembre &gt; 20 décembre</a:t>
            </a:r>
          </a:p>
          <a:p>
            <a:pPr algn="ctr"/>
            <a:br>
              <a:rPr lang="fr-FR" sz="1350" dirty="0">
                <a:solidFill>
                  <a:schemeClr val="bg1"/>
                </a:solidFill>
                <a:latin typeface="Marianne" panose="02000000000000000000" pitchFamily="50" charset="0"/>
                <a:cs typeface="Arial" panose="020B0604020202020204" pitchFamily="34" charset="0"/>
              </a:rPr>
            </a:br>
            <a:r>
              <a:rPr lang="fr-FR" sz="150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Je reçois les réponses des formations et je décide.</a:t>
            </a:r>
            <a:endParaRPr lang="fr-FR" sz="135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endParaRPr>
          </a:p>
        </p:txBody>
      </p:sp>
      <p:sp>
        <p:nvSpPr>
          <p:cNvPr id="30" name="ZoneTexte 29"/>
          <p:cNvSpPr txBox="1"/>
          <p:nvPr/>
        </p:nvSpPr>
        <p:spPr>
          <a:xfrm>
            <a:off x="264477" y="3367768"/>
            <a:ext cx="674734" cy="276999"/>
          </a:xfrm>
          <a:prstGeom prst="rect">
            <a:avLst/>
          </a:prstGeom>
          <a:noFill/>
          <a:ln>
            <a:noFill/>
          </a:ln>
        </p:spPr>
        <p:txBody>
          <a:bodyPr wrap="square" rtlCol="0">
            <a:spAutoFit/>
          </a:bodyPr>
          <a:lstStyle/>
          <a:p>
            <a:r>
              <a:rPr lang="fr-FR" sz="1200" b="1" dirty="0">
                <a:solidFill>
                  <a:schemeClr val="bg1"/>
                </a:solidFill>
              </a:rPr>
              <a:t>Juillet</a:t>
            </a:r>
          </a:p>
        </p:txBody>
      </p:sp>
      <p:sp>
        <p:nvSpPr>
          <p:cNvPr id="31" name="ZoneTexte 30"/>
          <p:cNvSpPr txBox="1"/>
          <p:nvPr/>
        </p:nvSpPr>
        <p:spPr>
          <a:xfrm>
            <a:off x="1402350" y="3367768"/>
            <a:ext cx="572114" cy="276999"/>
          </a:xfrm>
          <a:prstGeom prst="rect">
            <a:avLst/>
          </a:prstGeom>
          <a:noFill/>
        </p:spPr>
        <p:txBody>
          <a:bodyPr wrap="square" rtlCol="0">
            <a:spAutoFit/>
          </a:bodyPr>
          <a:lstStyle/>
          <a:p>
            <a:r>
              <a:rPr lang="fr-FR" sz="1200" b="1" dirty="0">
                <a:solidFill>
                  <a:schemeClr val="bg1"/>
                </a:solidFill>
              </a:rPr>
              <a:t>Août</a:t>
            </a:r>
          </a:p>
        </p:txBody>
      </p:sp>
      <p:sp>
        <p:nvSpPr>
          <p:cNvPr id="32" name="ZoneTexte 31"/>
          <p:cNvSpPr txBox="1"/>
          <p:nvPr/>
        </p:nvSpPr>
        <p:spPr>
          <a:xfrm>
            <a:off x="2378970" y="3367768"/>
            <a:ext cx="1023378" cy="276999"/>
          </a:xfrm>
          <a:prstGeom prst="rect">
            <a:avLst/>
          </a:prstGeom>
          <a:noFill/>
        </p:spPr>
        <p:txBody>
          <a:bodyPr wrap="square" rtlCol="0">
            <a:spAutoFit/>
          </a:bodyPr>
          <a:lstStyle/>
          <a:p>
            <a:r>
              <a:rPr lang="fr-FR" sz="1200" b="1" dirty="0">
                <a:solidFill>
                  <a:schemeClr val="bg1"/>
                </a:solidFill>
              </a:rPr>
              <a:t>Septembre</a:t>
            </a:r>
          </a:p>
        </p:txBody>
      </p:sp>
      <p:sp>
        <p:nvSpPr>
          <p:cNvPr id="33" name="ZoneTexte 32"/>
          <p:cNvSpPr txBox="1"/>
          <p:nvPr/>
        </p:nvSpPr>
        <p:spPr>
          <a:xfrm>
            <a:off x="3564157" y="3374766"/>
            <a:ext cx="787756" cy="276999"/>
          </a:xfrm>
          <a:prstGeom prst="rect">
            <a:avLst/>
          </a:prstGeom>
          <a:noFill/>
        </p:spPr>
        <p:txBody>
          <a:bodyPr wrap="square" rtlCol="0">
            <a:spAutoFit/>
          </a:bodyPr>
          <a:lstStyle/>
          <a:p>
            <a:r>
              <a:rPr lang="fr-FR" sz="1200" b="1" dirty="0">
                <a:solidFill>
                  <a:schemeClr val="bg1"/>
                </a:solidFill>
              </a:rPr>
              <a:t>Octobre</a:t>
            </a:r>
          </a:p>
        </p:txBody>
      </p:sp>
      <p:sp>
        <p:nvSpPr>
          <p:cNvPr id="34" name="ZoneTexte 33"/>
          <p:cNvSpPr txBox="1"/>
          <p:nvPr/>
        </p:nvSpPr>
        <p:spPr>
          <a:xfrm>
            <a:off x="4585305" y="3367021"/>
            <a:ext cx="990390" cy="276999"/>
          </a:xfrm>
          <a:prstGeom prst="rect">
            <a:avLst/>
          </a:prstGeom>
          <a:noFill/>
        </p:spPr>
        <p:txBody>
          <a:bodyPr wrap="square" rtlCol="0">
            <a:spAutoFit/>
          </a:bodyPr>
          <a:lstStyle/>
          <a:p>
            <a:r>
              <a:rPr lang="fr-FR" sz="1200" b="1" dirty="0">
                <a:solidFill>
                  <a:schemeClr val="bg1"/>
                </a:solidFill>
              </a:rPr>
              <a:t>Novembre</a:t>
            </a:r>
          </a:p>
        </p:txBody>
      </p:sp>
      <p:sp>
        <p:nvSpPr>
          <p:cNvPr id="35" name="ZoneTexte 34"/>
          <p:cNvSpPr txBox="1"/>
          <p:nvPr/>
        </p:nvSpPr>
        <p:spPr>
          <a:xfrm>
            <a:off x="5754073" y="3367768"/>
            <a:ext cx="930413" cy="276999"/>
          </a:xfrm>
          <a:prstGeom prst="rect">
            <a:avLst/>
          </a:prstGeom>
          <a:noFill/>
        </p:spPr>
        <p:txBody>
          <a:bodyPr wrap="square" rtlCol="0">
            <a:spAutoFit/>
          </a:bodyPr>
          <a:lstStyle/>
          <a:p>
            <a:r>
              <a:rPr lang="fr-FR" sz="1200" b="1" dirty="0">
                <a:solidFill>
                  <a:schemeClr val="bg1"/>
                </a:solidFill>
              </a:rPr>
              <a:t>Décembre</a:t>
            </a:r>
          </a:p>
        </p:txBody>
      </p:sp>
      <p:sp>
        <p:nvSpPr>
          <p:cNvPr id="36" name="ZoneTexte 35"/>
          <p:cNvSpPr txBox="1"/>
          <p:nvPr/>
        </p:nvSpPr>
        <p:spPr>
          <a:xfrm>
            <a:off x="6924770" y="3365906"/>
            <a:ext cx="731972" cy="276999"/>
          </a:xfrm>
          <a:prstGeom prst="rect">
            <a:avLst/>
          </a:prstGeom>
          <a:noFill/>
        </p:spPr>
        <p:txBody>
          <a:bodyPr wrap="square" rtlCol="0">
            <a:spAutoFit/>
          </a:bodyPr>
          <a:lstStyle/>
          <a:p>
            <a:r>
              <a:rPr lang="fr-FR" sz="1200" b="1" dirty="0">
                <a:solidFill>
                  <a:schemeClr val="bg1"/>
                </a:solidFill>
              </a:rPr>
              <a:t>Janvier</a:t>
            </a:r>
          </a:p>
        </p:txBody>
      </p:sp>
      <p:sp>
        <p:nvSpPr>
          <p:cNvPr id="37" name="ZoneTexte 36"/>
          <p:cNvSpPr txBox="1"/>
          <p:nvPr/>
        </p:nvSpPr>
        <p:spPr>
          <a:xfrm>
            <a:off x="8061248" y="3374765"/>
            <a:ext cx="731971" cy="276999"/>
          </a:xfrm>
          <a:prstGeom prst="rect">
            <a:avLst/>
          </a:prstGeom>
          <a:noFill/>
        </p:spPr>
        <p:txBody>
          <a:bodyPr wrap="square" rtlCol="0">
            <a:spAutoFit/>
          </a:bodyPr>
          <a:lstStyle/>
          <a:p>
            <a:r>
              <a:rPr lang="fr-FR" sz="1200" b="1" dirty="0">
                <a:solidFill>
                  <a:schemeClr val="bg1"/>
                </a:solidFill>
              </a:rPr>
              <a:t>Février</a:t>
            </a:r>
          </a:p>
        </p:txBody>
      </p:sp>
      <p:sp>
        <p:nvSpPr>
          <p:cNvPr id="54" name="Ellipse 53">
            <a:extLst>
              <a:ext uri="{FF2B5EF4-FFF2-40B4-BE49-F238E27FC236}">
                <a16:creationId xmlns:a16="http://schemas.microsoft.com/office/drawing/2014/main" id="{C4541DC3-92A2-4D4E-AAC8-F535DE86B31E}"/>
              </a:ext>
            </a:extLst>
          </p:cNvPr>
          <p:cNvSpPr/>
          <p:nvPr/>
        </p:nvSpPr>
        <p:spPr>
          <a:xfrm>
            <a:off x="408227"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5" name="Ellipse 54">
            <a:extLst>
              <a:ext uri="{FF2B5EF4-FFF2-40B4-BE49-F238E27FC236}">
                <a16:creationId xmlns:a16="http://schemas.microsoft.com/office/drawing/2014/main" id="{8CAB6EEA-89D6-4279-9BFC-169068C08097}"/>
              </a:ext>
            </a:extLst>
          </p:cNvPr>
          <p:cNvSpPr/>
          <p:nvPr/>
        </p:nvSpPr>
        <p:spPr>
          <a:xfrm>
            <a:off x="1531015" y="3094539"/>
            <a:ext cx="270000" cy="27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6" name="Ellipse 55">
            <a:extLst>
              <a:ext uri="{FF2B5EF4-FFF2-40B4-BE49-F238E27FC236}">
                <a16:creationId xmlns:a16="http://schemas.microsoft.com/office/drawing/2014/main" id="{ED8A428D-3D6A-45D9-ACB9-A3159EE42816}"/>
              </a:ext>
            </a:extLst>
          </p:cNvPr>
          <p:cNvSpPr/>
          <p:nvPr/>
        </p:nvSpPr>
        <p:spPr>
          <a:xfrm>
            <a:off x="2653802" y="3094539"/>
            <a:ext cx="270000" cy="27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7" name="Ellipse 56">
            <a:extLst>
              <a:ext uri="{FF2B5EF4-FFF2-40B4-BE49-F238E27FC236}">
                <a16:creationId xmlns:a16="http://schemas.microsoft.com/office/drawing/2014/main" id="{B06E2357-BD3A-4999-8EA9-83E97435CC98}"/>
              </a:ext>
            </a:extLst>
          </p:cNvPr>
          <p:cNvSpPr/>
          <p:nvPr/>
        </p:nvSpPr>
        <p:spPr>
          <a:xfrm>
            <a:off x="3776590" y="3094539"/>
            <a:ext cx="270000" cy="27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8" name="Ellipse 57">
            <a:extLst>
              <a:ext uri="{FF2B5EF4-FFF2-40B4-BE49-F238E27FC236}">
                <a16:creationId xmlns:a16="http://schemas.microsoft.com/office/drawing/2014/main" id="{469BCECB-5862-48FA-871C-C14234400042}"/>
              </a:ext>
            </a:extLst>
          </p:cNvPr>
          <p:cNvSpPr/>
          <p:nvPr/>
        </p:nvSpPr>
        <p:spPr>
          <a:xfrm>
            <a:off x="4913123"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9" name="Ellipse 58">
            <a:extLst>
              <a:ext uri="{FF2B5EF4-FFF2-40B4-BE49-F238E27FC236}">
                <a16:creationId xmlns:a16="http://schemas.microsoft.com/office/drawing/2014/main" id="{B1735FC7-67AF-4119-ADD1-ACBA5EB19E8C}"/>
              </a:ext>
            </a:extLst>
          </p:cNvPr>
          <p:cNvSpPr/>
          <p:nvPr/>
        </p:nvSpPr>
        <p:spPr>
          <a:xfrm>
            <a:off x="6021914"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60" name="Ellipse 59">
            <a:extLst>
              <a:ext uri="{FF2B5EF4-FFF2-40B4-BE49-F238E27FC236}">
                <a16:creationId xmlns:a16="http://schemas.microsoft.com/office/drawing/2014/main" id="{74306472-E45E-48A8-9F38-0D43774F5901}"/>
              </a:ext>
            </a:extLst>
          </p:cNvPr>
          <p:cNvSpPr/>
          <p:nvPr/>
        </p:nvSpPr>
        <p:spPr>
          <a:xfrm>
            <a:off x="7130705"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61" name="Ellipse 60">
            <a:extLst>
              <a:ext uri="{FF2B5EF4-FFF2-40B4-BE49-F238E27FC236}">
                <a16:creationId xmlns:a16="http://schemas.microsoft.com/office/drawing/2014/main" id="{F4B6BAE7-812B-440F-8333-11409DFF7F67}"/>
              </a:ext>
            </a:extLst>
          </p:cNvPr>
          <p:cNvSpPr/>
          <p:nvPr/>
        </p:nvSpPr>
        <p:spPr>
          <a:xfrm>
            <a:off x="8267741"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38" name="ZoneTexte 37">
            <a:extLst>
              <a:ext uri="{FF2B5EF4-FFF2-40B4-BE49-F238E27FC236}">
                <a16:creationId xmlns:a16="http://schemas.microsoft.com/office/drawing/2014/main" id="{84A7757D-39CF-4A7C-8F3B-938386C8A398}"/>
              </a:ext>
            </a:extLst>
          </p:cNvPr>
          <p:cNvSpPr txBox="1"/>
          <p:nvPr/>
        </p:nvSpPr>
        <p:spPr>
          <a:xfrm>
            <a:off x="967081" y="3908478"/>
            <a:ext cx="362600" cy="553998"/>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fr-FR" sz="3000" b="1" dirty="0">
                <a:ln/>
                <a:solidFill>
                  <a:schemeClr val="bg1"/>
                </a:solidFill>
                <a:latin typeface="Marianne" panose="02000000000000000000" pitchFamily="50" charset="0"/>
              </a:rPr>
              <a:t>1</a:t>
            </a:r>
          </a:p>
        </p:txBody>
      </p:sp>
      <p:sp>
        <p:nvSpPr>
          <p:cNvPr id="69" name="ZoneTexte 68">
            <a:extLst>
              <a:ext uri="{FF2B5EF4-FFF2-40B4-BE49-F238E27FC236}">
                <a16:creationId xmlns:a16="http://schemas.microsoft.com/office/drawing/2014/main" id="{C0789A48-8CE0-4DF1-8EC1-1FD59EEEF01B}"/>
              </a:ext>
            </a:extLst>
          </p:cNvPr>
          <p:cNvSpPr txBox="1"/>
          <p:nvPr/>
        </p:nvSpPr>
        <p:spPr>
          <a:xfrm>
            <a:off x="3673494" y="3895951"/>
            <a:ext cx="420371" cy="553998"/>
          </a:xfrm>
          <a:prstGeom prst="rect">
            <a:avLst/>
          </a:prstGeom>
          <a:noFill/>
        </p:spPr>
        <p:txBody>
          <a:bodyPr wrap="none" rtlCol="0">
            <a:spAutoFit/>
          </a:bodyPr>
          <a:lstStyle/>
          <a:p>
            <a:r>
              <a:rPr lang="fr-FR" sz="3000" b="1" spc="38" dirty="0">
                <a:ln w="0"/>
                <a:solidFill>
                  <a:schemeClr val="bg1"/>
                </a:solidFill>
                <a:effectLst>
                  <a:innerShdw blurRad="63500" dist="50800" dir="13500000">
                    <a:srgbClr val="000000">
                      <a:alpha val="50000"/>
                    </a:srgbClr>
                  </a:innerShdw>
                </a:effectLst>
                <a:latin typeface="Marianne" panose="02000000000000000000" pitchFamily="50" charset="0"/>
              </a:rPr>
              <a:t>2</a:t>
            </a:r>
          </a:p>
        </p:txBody>
      </p:sp>
      <p:sp>
        <p:nvSpPr>
          <p:cNvPr id="70" name="ZoneTexte 69">
            <a:extLst>
              <a:ext uri="{FF2B5EF4-FFF2-40B4-BE49-F238E27FC236}">
                <a16:creationId xmlns:a16="http://schemas.microsoft.com/office/drawing/2014/main" id="{F663703F-1120-4A57-B462-4721E08B130B}"/>
              </a:ext>
            </a:extLst>
          </p:cNvPr>
          <p:cNvSpPr txBox="1"/>
          <p:nvPr/>
        </p:nvSpPr>
        <p:spPr>
          <a:xfrm>
            <a:off x="6339518" y="3908478"/>
            <a:ext cx="361189" cy="553998"/>
          </a:xfrm>
          <a:prstGeom prst="rect">
            <a:avLst/>
          </a:prstGeom>
          <a:noFill/>
        </p:spPr>
        <p:txBody>
          <a:bodyPr wrap="square" rtlCol="0">
            <a:spAutoFit/>
          </a:bodyPr>
          <a:lstStyle/>
          <a:p>
            <a:r>
              <a:rPr lang="fr-FR" sz="3000" b="1" dirty="0">
                <a:solidFill>
                  <a:schemeClr val="bg1"/>
                </a:solidFill>
                <a:latin typeface="Marianne" panose="02000000000000000000" pitchFamily="50" charset="0"/>
              </a:rPr>
              <a:t>3</a:t>
            </a:r>
          </a:p>
        </p:txBody>
      </p:sp>
      <p:sp>
        <p:nvSpPr>
          <p:cNvPr id="71" name="ZoneTexte 70">
            <a:extLst>
              <a:ext uri="{FF2B5EF4-FFF2-40B4-BE49-F238E27FC236}">
                <a16:creationId xmlns:a16="http://schemas.microsoft.com/office/drawing/2014/main" id="{60548CD2-368A-4B90-B03C-98DD65BF24C9}"/>
              </a:ext>
            </a:extLst>
          </p:cNvPr>
          <p:cNvSpPr txBox="1"/>
          <p:nvPr/>
        </p:nvSpPr>
        <p:spPr>
          <a:xfrm>
            <a:off x="420761" y="3097766"/>
            <a:ext cx="193467" cy="276999"/>
          </a:xfrm>
          <a:prstGeom prst="rect">
            <a:avLst/>
          </a:prstGeom>
          <a:noFill/>
        </p:spPr>
        <p:txBody>
          <a:bodyPr wrap="square" rtlCol="0">
            <a:spAutoFit/>
          </a:bodyPr>
          <a:lstStyle/>
          <a:p>
            <a:r>
              <a:rPr lang="fr-FR" sz="1200" b="1" dirty="0">
                <a:solidFill>
                  <a:schemeClr val="bg1"/>
                </a:solidFill>
                <a:latin typeface="Marianne" panose="02000000000000000000" pitchFamily="50" charset="0"/>
              </a:rPr>
              <a:t>1</a:t>
            </a:r>
          </a:p>
        </p:txBody>
      </p:sp>
      <p:sp>
        <p:nvSpPr>
          <p:cNvPr id="72" name="ZoneTexte 71">
            <a:extLst>
              <a:ext uri="{FF2B5EF4-FFF2-40B4-BE49-F238E27FC236}">
                <a16:creationId xmlns:a16="http://schemas.microsoft.com/office/drawing/2014/main" id="{31338E27-3D6E-403F-8C4A-6E939FCAF082}"/>
              </a:ext>
            </a:extLst>
          </p:cNvPr>
          <p:cNvSpPr txBox="1"/>
          <p:nvPr/>
        </p:nvSpPr>
        <p:spPr>
          <a:xfrm>
            <a:off x="1467931" y="3090466"/>
            <a:ext cx="396262"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1-2</a:t>
            </a:r>
          </a:p>
        </p:txBody>
      </p:sp>
      <p:sp>
        <p:nvSpPr>
          <p:cNvPr id="73" name="ZoneTexte 72">
            <a:extLst>
              <a:ext uri="{FF2B5EF4-FFF2-40B4-BE49-F238E27FC236}">
                <a16:creationId xmlns:a16="http://schemas.microsoft.com/office/drawing/2014/main" id="{0F254736-922C-4BB7-922E-30A95AD2D0FE}"/>
              </a:ext>
            </a:extLst>
          </p:cNvPr>
          <p:cNvSpPr txBox="1"/>
          <p:nvPr/>
        </p:nvSpPr>
        <p:spPr>
          <a:xfrm>
            <a:off x="2659050" y="3097766"/>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2</a:t>
            </a:r>
          </a:p>
        </p:txBody>
      </p:sp>
      <p:sp>
        <p:nvSpPr>
          <p:cNvPr id="74" name="ZoneTexte 73">
            <a:extLst>
              <a:ext uri="{FF2B5EF4-FFF2-40B4-BE49-F238E27FC236}">
                <a16:creationId xmlns:a16="http://schemas.microsoft.com/office/drawing/2014/main" id="{BB94B26D-4B74-48B5-9E0D-B31775F2CCC2}"/>
              </a:ext>
            </a:extLst>
          </p:cNvPr>
          <p:cNvSpPr txBox="1"/>
          <p:nvPr/>
        </p:nvSpPr>
        <p:spPr>
          <a:xfrm>
            <a:off x="3783494" y="3090466"/>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2</a:t>
            </a:r>
          </a:p>
        </p:txBody>
      </p:sp>
      <p:sp>
        <p:nvSpPr>
          <p:cNvPr id="75" name="ZoneTexte 74">
            <a:extLst>
              <a:ext uri="{FF2B5EF4-FFF2-40B4-BE49-F238E27FC236}">
                <a16:creationId xmlns:a16="http://schemas.microsoft.com/office/drawing/2014/main" id="{EB5954A6-BEBE-4425-8970-C64BED95DCB3}"/>
              </a:ext>
            </a:extLst>
          </p:cNvPr>
          <p:cNvSpPr txBox="1"/>
          <p:nvPr/>
        </p:nvSpPr>
        <p:spPr>
          <a:xfrm>
            <a:off x="4912438" y="3097766"/>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3</a:t>
            </a:r>
          </a:p>
        </p:txBody>
      </p:sp>
      <p:sp>
        <p:nvSpPr>
          <p:cNvPr id="76" name="ZoneTexte 75">
            <a:extLst>
              <a:ext uri="{FF2B5EF4-FFF2-40B4-BE49-F238E27FC236}">
                <a16:creationId xmlns:a16="http://schemas.microsoft.com/office/drawing/2014/main" id="{623F460C-873B-45FB-838A-1029C8FBB353}"/>
              </a:ext>
            </a:extLst>
          </p:cNvPr>
          <p:cNvSpPr txBox="1"/>
          <p:nvPr/>
        </p:nvSpPr>
        <p:spPr>
          <a:xfrm>
            <a:off x="6012733" y="3084909"/>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3</a:t>
            </a:r>
          </a:p>
        </p:txBody>
      </p:sp>
      <p:sp>
        <p:nvSpPr>
          <p:cNvPr id="77" name="ZoneTexte 76">
            <a:extLst>
              <a:ext uri="{FF2B5EF4-FFF2-40B4-BE49-F238E27FC236}">
                <a16:creationId xmlns:a16="http://schemas.microsoft.com/office/drawing/2014/main" id="{3AE4285A-9679-4CE1-9A64-CC525F7D0414}"/>
              </a:ext>
            </a:extLst>
          </p:cNvPr>
          <p:cNvSpPr txBox="1"/>
          <p:nvPr/>
        </p:nvSpPr>
        <p:spPr>
          <a:xfrm>
            <a:off x="7137177" y="3090022"/>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3</a:t>
            </a:r>
          </a:p>
        </p:txBody>
      </p:sp>
      <p:sp>
        <p:nvSpPr>
          <p:cNvPr id="78" name="ZoneTexte 77">
            <a:extLst>
              <a:ext uri="{FF2B5EF4-FFF2-40B4-BE49-F238E27FC236}">
                <a16:creationId xmlns:a16="http://schemas.microsoft.com/office/drawing/2014/main" id="{333BCAA1-8FC9-4231-83DC-F0366F347D3D}"/>
              </a:ext>
            </a:extLst>
          </p:cNvPr>
          <p:cNvSpPr txBox="1"/>
          <p:nvPr/>
        </p:nvSpPr>
        <p:spPr>
          <a:xfrm>
            <a:off x="8279009" y="3097766"/>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3</a:t>
            </a:r>
          </a:p>
        </p:txBody>
      </p:sp>
      <p:pic>
        <p:nvPicPr>
          <p:cNvPr id="42" name="Image 41">
            <a:extLst>
              <a:ext uri="{FF2B5EF4-FFF2-40B4-BE49-F238E27FC236}">
                <a16:creationId xmlns:a16="http://schemas.microsoft.com/office/drawing/2014/main" id="{A905E3B6-496F-4706-8123-644E9387B1FF}"/>
              </a:ext>
            </a:extLst>
          </p:cNvPr>
          <p:cNvPicPr>
            <a:picLocks noChangeAspect="1"/>
          </p:cNvPicPr>
          <p:nvPr/>
        </p:nvPicPr>
        <p:blipFill>
          <a:blip r:embed="rId3"/>
          <a:stretch>
            <a:fillRect/>
          </a:stretch>
        </p:blipFill>
        <p:spPr>
          <a:xfrm>
            <a:off x="373002" y="61532"/>
            <a:ext cx="4159080" cy="612421"/>
          </a:xfrm>
          <a:prstGeom prst="rect">
            <a:avLst/>
          </a:prstGeom>
        </p:spPr>
      </p:pic>
      <p:sp>
        <p:nvSpPr>
          <p:cNvPr id="7" name="Flèche : droite 6">
            <a:extLst>
              <a:ext uri="{FF2B5EF4-FFF2-40B4-BE49-F238E27FC236}">
                <a16:creationId xmlns:a16="http://schemas.microsoft.com/office/drawing/2014/main" id="{A4ACCF96-84A5-4E0B-AB7C-C9A5F8E703C4}"/>
              </a:ext>
            </a:extLst>
          </p:cNvPr>
          <p:cNvSpPr/>
          <p:nvPr/>
        </p:nvSpPr>
        <p:spPr>
          <a:xfrm>
            <a:off x="2555776" y="2377319"/>
            <a:ext cx="359538" cy="1944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 droite 42">
            <a:extLst>
              <a:ext uri="{FF2B5EF4-FFF2-40B4-BE49-F238E27FC236}">
                <a16:creationId xmlns:a16="http://schemas.microsoft.com/office/drawing/2014/main" id="{29606DA1-5484-4E77-A599-76D399C02590}"/>
              </a:ext>
            </a:extLst>
          </p:cNvPr>
          <p:cNvSpPr/>
          <p:nvPr/>
        </p:nvSpPr>
        <p:spPr>
          <a:xfrm>
            <a:off x="5279463" y="2377318"/>
            <a:ext cx="359538" cy="1944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 droite 43">
            <a:extLst>
              <a:ext uri="{FF2B5EF4-FFF2-40B4-BE49-F238E27FC236}">
                <a16:creationId xmlns:a16="http://schemas.microsoft.com/office/drawing/2014/main" id="{623D3370-564A-4FAF-B3A3-C86CA82EE1E0}"/>
              </a:ext>
            </a:extLst>
          </p:cNvPr>
          <p:cNvSpPr/>
          <p:nvPr/>
        </p:nvSpPr>
        <p:spPr>
          <a:xfrm>
            <a:off x="1485159" y="4075734"/>
            <a:ext cx="2002700" cy="19443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 droite 44">
            <a:extLst>
              <a:ext uri="{FF2B5EF4-FFF2-40B4-BE49-F238E27FC236}">
                <a16:creationId xmlns:a16="http://schemas.microsoft.com/office/drawing/2014/main" id="{675873CF-4516-41CD-A9D0-11CA8C59B2FB}"/>
              </a:ext>
            </a:extLst>
          </p:cNvPr>
          <p:cNvSpPr/>
          <p:nvPr/>
        </p:nvSpPr>
        <p:spPr>
          <a:xfrm>
            <a:off x="4279012" y="4087122"/>
            <a:ext cx="1874870" cy="19443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34BAB5"/>
              </a:highlight>
            </a:endParaRPr>
          </a:p>
        </p:txBody>
      </p:sp>
    </p:spTree>
    <p:extLst>
      <p:ext uri="{BB962C8B-B14F-4D97-AF65-F5344CB8AC3E}">
        <p14:creationId xmlns:p14="http://schemas.microsoft.com/office/powerpoint/2010/main" val="202909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solidFill>
                  <a:srgbClr val="34BAB5"/>
                </a:solidFill>
              </a:rPr>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a:solidFill>
                  <a:schemeClr val="bg1"/>
                </a:solidFill>
                <a:highlight>
                  <a:srgbClr val="34BAB5"/>
                </a:highlight>
              </a:rPr>
              <a:t>Les lycéens doivent d’abord se créer un compte </a:t>
            </a:r>
            <a:r>
              <a:rPr lang="fr-FR" sz="1400" b="1" dirty="0" err="1">
                <a:solidFill>
                  <a:schemeClr val="bg1"/>
                </a:solidFill>
                <a:highlight>
                  <a:srgbClr val="34BAB5"/>
                </a:highlight>
              </a:rPr>
              <a:t>Parcoursup</a:t>
            </a:r>
            <a:r>
              <a:rPr lang="fr-FR" sz="1400" b="1" dirty="0">
                <a:solidFill>
                  <a:schemeClr val="bg1"/>
                </a:solidFill>
                <a:highlight>
                  <a:srgbClr val="34BAB5"/>
                </a:highlight>
              </a:rPr>
              <a:t>:</a:t>
            </a:r>
            <a:r>
              <a:rPr lang="fr-FR" sz="1400" dirty="0">
                <a:solidFill>
                  <a:schemeClr val="bg1"/>
                </a:solidFill>
              </a:rPr>
              <a:t> </a:t>
            </a:r>
            <a:r>
              <a:rPr lang="fr-FR" sz="1200" dirty="0">
                <a:solidFill>
                  <a:schemeClr val="accent1"/>
                </a:solidFill>
              </a:rPr>
              <a:t>en utilisant une adresse valide et régulièrement utilisée et un mot de passe ; si 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a:solidFill>
                  <a:schemeClr val="bg1"/>
                </a:solidFill>
                <a:highlight>
                  <a:srgbClr val="34BAB5"/>
                </a:highlight>
              </a:rPr>
              <a:t>Une fois le compte créé, les lycéens se connectent pour commencer la création de votre dossier candidat aurez ; vous aurez besoin de renseigner votre INE</a:t>
            </a:r>
            <a:r>
              <a:rPr lang="fr-FR" sz="1300" b="1" dirty="0">
                <a:solidFill>
                  <a:srgbClr val="3D566E"/>
                </a:solidFill>
              </a:rPr>
              <a:t> </a:t>
            </a:r>
            <a:r>
              <a:rPr lang="fr-FR" sz="13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dossier candidat. Cet </a:t>
            </a:r>
            <a:r>
              <a:rPr lang="fr-FR" sz="1300" b="1" u="sng" dirty="0">
                <a:solidFill>
                  <a:srgbClr val="34BAB5"/>
                </a:solidFill>
              </a:rPr>
              <a:t>identifiant</a:t>
            </a:r>
            <a:r>
              <a:rPr lang="fr-FR" sz="1300" dirty="0">
                <a:solidFill>
                  <a:schemeClr val="accent1"/>
                </a:solidFill>
              </a:rPr>
              <a:t> correspond au </a:t>
            </a:r>
            <a:r>
              <a:rPr lang="fr-FR" sz="1300" b="1" u="sng" dirty="0">
                <a:solidFill>
                  <a:srgbClr val="34BAB5"/>
                </a:solidFill>
              </a:rPr>
              <a:t>numéro cyclades</a:t>
            </a:r>
            <a:r>
              <a:rPr lang="fr-FR" sz="1300" b="1" dirty="0">
                <a:solidFill>
                  <a:srgbClr val="34BAB5"/>
                </a:solidFill>
              </a:rPr>
              <a:t>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rgbClr val="34BAB5"/>
                </a:solidFill>
              </a:rPr>
              <a:pPr/>
              <a:t>6</a:t>
            </a:fld>
            <a:endParaRPr lang="fr-FR" dirty="0">
              <a:solidFill>
                <a:srgbClr val="34BAB5"/>
              </a:solidFill>
            </a:endParaRP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À partir du 26 août 2025</a:t>
            </a:r>
          </a:p>
        </p:txBody>
      </p:sp>
      <p:sp>
        <p:nvSpPr>
          <p:cNvPr id="5" name="Rectangle à coins arrondis 4"/>
          <p:cNvSpPr/>
          <p:nvPr/>
        </p:nvSpPr>
        <p:spPr>
          <a:xfrm>
            <a:off x="487365" y="3751306"/>
            <a:ext cx="8288279" cy="914400"/>
          </a:xfrm>
          <a:prstGeom prst="roundRect">
            <a:avLst/>
          </a:prstGeom>
          <a:solidFill>
            <a:srgbClr val="34B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34B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pic>
        <p:nvPicPr>
          <p:cNvPr id="9" name="Image 8">
            <a:extLst>
              <a:ext uri="{FF2B5EF4-FFF2-40B4-BE49-F238E27FC236}">
                <a16:creationId xmlns:a16="http://schemas.microsoft.com/office/drawing/2014/main" id="{E2C08A22-B52F-40C5-91F1-8376C98D5BE8}"/>
              </a:ext>
            </a:extLst>
          </p:cNvPr>
          <p:cNvPicPr>
            <a:picLocks noChangeAspect="1"/>
          </p:cNvPicPr>
          <p:nvPr/>
        </p:nvPicPr>
        <p:blipFill>
          <a:blip r:embed="rId2"/>
          <a:stretch>
            <a:fillRect/>
          </a:stretch>
        </p:blipFill>
        <p:spPr>
          <a:xfrm>
            <a:off x="373002" y="61532"/>
            <a:ext cx="4159080" cy="612421"/>
          </a:xfrm>
          <a:prstGeom prst="rect">
            <a:avLst/>
          </a:prstGeom>
        </p:spPr>
      </p:pic>
    </p:spTree>
    <p:extLst>
      <p:ext uri="{BB962C8B-B14F-4D97-AF65-F5344CB8AC3E}">
        <p14:creationId xmlns:p14="http://schemas.microsoft.com/office/powerpoint/2010/main" val="8001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7</a:t>
            </a:fld>
            <a:endParaRPr lang="fr-FR" dirty="0">
              <a:solidFill>
                <a:srgbClr val="34BAB5"/>
              </a:solidFill>
            </a:endParaRPr>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34BAB5"/>
                </a:highlight>
              </a:rPr>
              <a:t>Sur Avenirs.onisep.fr</a:t>
            </a:r>
          </a:p>
          <a:p>
            <a:pPr algn="just">
              <a:spcBef>
                <a:spcPts val="600"/>
              </a:spcBef>
              <a:spcAft>
                <a:spcPts val="600"/>
              </a:spcAft>
            </a:pPr>
            <a:r>
              <a:rPr lang="fr-FR" sz="1300" dirty="0">
                <a:solidFill>
                  <a:srgbClr val="34BAB5"/>
                </a:solidFill>
                <a:effectLst/>
                <a:latin typeface="+mj-lt"/>
                <a:ea typeface="Aptos" panose="020B0004020202020204" pitchFamily="34" charset="0"/>
                <a:cs typeface="Aptos" panose="020B0004020202020204" pitchFamily="34" charset="0"/>
              </a:rPr>
              <a:t>Les informations sélectionnées par l’Onisep sur </a:t>
            </a:r>
            <a:r>
              <a:rPr lang="fr-FR" sz="1300" b="1" dirty="0">
                <a:solidFill>
                  <a:srgbClr val="34BAB5"/>
                </a:solidFill>
                <a:effectLst/>
                <a:latin typeface="+mj-lt"/>
                <a:ea typeface="Aptos" panose="020B0004020202020204" pitchFamily="34" charset="0"/>
                <a:cs typeface="Aptos" panose="020B0004020202020204" pitchFamily="34" charset="0"/>
              </a:rPr>
              <a:t>les filières, les formations et les métiers</a:t>
            </a:r>
            <a:endParaRPr lang="fr-FR" sz="1300" dirty="0">
              <a:solidFill>
                <a:srgbClr val="34BAB5"/>
              </a:solidFill>
              <a:effectLst/>
              <a:latin typeface="+mj-lt"/>
              <a:ea typeface="Aptos" panose="020B0004020202020204" pitchFamily="34" charset="0"/>
              <a:cs typeface="Aptos" panose="020B0004020202020204" pitchFamily="34" charset="0"/>
            </a:endParaRPr>
          </a:p>
          <a:p>
            <a:pPr algn="just"/>
            <a:r>
              <a:rPr lang="fr-FR" sz="1300" dirty="0">
                <a:solidFill>
                  <a:srgbClr val="34BAB5"/>
                </a:solidFill>
                <a:effectLst/>
                <a:latin typeface="+mj-lt"/>
                <a:ea typeface="Aptos" panose="020B0004020202020204" pitchFamily="34" charset="0"/>
                <a:cs typeface="Aptos" panose="020B0004020202020204" pitchFamily="34" charset="0"/>
              </a:rPr>
              <a:t>Un </a:t>
            </a:r>
            <a:r>
              <a:rPr lang="fr-FR" sz="1300" b="1" dirty="0">
                <a:solidFill>
                  <a:srgbClr val="34BAB5"/>
                </a:solidFill>
                <a:effectLst/>
                <a:latin typeface="+mj-lt"/>
                <a:ea typeface="Aptos" panose="020B0004020202020204" pitchFamily="34" charset="0"/>
                <a:cs typeface="Aptos" panose="020B0004020202020204" pitchFamily="34" charset="0"/>
              </a:rPr>
              <a:t>nouvel environnement pour aider les professeurs</a:t>
            </a:r>
            <a:r>
              <a:rPr lang="fr-FR" sz="1300" dirty="0">
                <a:solidFill>
                  <a:srgbClr val="34BAB5"/>
                </a:solidFill>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413417"/>
            <a:ext cx="4248472" cy="1400383"/>
          </a:xfrm>
          <a:prstGeom prst="rect">
            <a:avLst/>
          </a:prstGeom>
          <a:noFill/>
        </p:spPr>
        <p:txBody>
          <a:bodyPr wrap="square" rtlCol="0">
            <a:spAutoFit/>
          </a:bodyPr>
          <a:lstStyle/>
          <a:p>
            <a:r>
              <a:rPr lang="fr-FR" sz="1500" b="1" dirty="0">
                <a:solidFill>
                  <a:schemeClr val="bg1"/>
                </a:solidFill>
                <a:highlight>
                  <a:srgbClr val="34BAB5"/>
                </a:highlight>
              </a:rPr>
              <a:t>Sur Parcoursup-nouvelle-caledonie.fr : </a:t>
            </a:r>
            <a:r>
              <a:rPr lang="fr-FR" sz="1500" dirty="0">
                <a:solidFill>
                  <a:schemeClr val="bg1"/>
                </a:solidFill>
                <a:highlight>
                  <a:srgbClr val="34BAB5"/>
                </a:highlight>
              </a:rPr>
              <a:t> </a:t>
            </a:r>
          </a:p>
          <a:p>
            <a:pPr algn="just">
              <a:spcBef>
                <a:spcPts val="600"/>
              </a:spcBef>
            </a:pPr>
            <a:r>
              <a:rPr lang="fr-FR" sz="1300" dirty="0">
                <a:solidFill>
                  <a:srgbClr val="34BAB5"/>
                </a:solidFill>
              </a:rPr>
              <a:t>La </a:t>
            </a:r>
            <a:r>
              <a:rPr lang="fr-FR" sz="1300" b="1" dirty="0">
                <a:solidFill>
                  <a:srgbClr val="34BAB5"/>
                </a:solidFill>
              </a:rPr>
              <a:t>carte des formations </a:t>
            </a:r>
            <a:r>
              <a:rPr lang="fr-FR" sz="1300" dirty="0">
                <a:solidFill>
                  <a:srgbClr val="34BAB5"/>
                </a:solidFill>
              </a:rPr>
              <a:t>pour </a:t>
            </a:r>
            <a:r>
              <a:rPr lang="fr-FR" sz="1300" b="1" dirty="0">
                <a:solidFill>
                  <a:srgbClr val="34BAB5"/>
                </a:solidFill>
              </a:rPr>
              <a:t>découvrir</a:t>
            </a:r>
            <a:r>
              <a:rPr lang="fr-FR" sz="1300" dirty="0">
                <a:solidFill>
                  <a:srgbClr val="34BAB5"/>
                </a:solidFill>
              </a:rPr>
              <a:t> les formations, enregistrer vos « </a:t>
            </a:r>
            <a:r>
              <a:rPr lang="fr-FR" sz="1300" b="1" dirty="0">
                <a:solidFill>
                  <a:srgbClr val="34BAB5"/>
                </a:solidFill>
              </a:rPr>
              <a:t>favoris</a:t>
            </a:r>
            <a:r>
              <a:rPr lang="fr-FR" sz="1300" dirty="0">
                <a:solidFill>
                  <a:srgbClr val="34BAB5"/>
                </a:solidFill>
              </a:rPr>
              <a:t> », </a:t>
            </a:r>
            <a:r>
              <a:rPr lang="fr-FR" sz="1300" b="1" dirty="0">
                <a:solidFill>
                  <a:srgbClr val="34BAB5"/>
                </a:solidFill>
              </a:rPr>
              <a:t>comparer les formations</a:t>
            </a:r>
            <a:r>
              <a:rPr lang="fr-FR" sz="1300" dirty="0">
                <a:solidFill>
                  <a:srgbClr val="34BAB5"/>
                </a:solidFill>
              </a:rPr>
              <a:t> entre elles, trouver les </a:t>
            </a:r>
            <a:r>
              <a:rPr lang="fr-FR" sz="1300" b="1" dirty="0">
                <a:solidFill>
                  <a:srgbClr val="34BAB5"/>
                </a:solidFill>
              </a:rPr>
              <a:t>contacts utiles </a:t>
            </a:r>
            <a:r>
              <a:rPr lang="fr-FR" sz="1300" dirty="0">
                <a:solidFill>
                  <a:srgbClr val="34BAB5"/>
                </a:solidFill>
              </a:rPr>
              <a:t>ou repérer les  dates des </a:t>
            </a:r>
            <a:r>
              <a:rPr lang="fr-FR" sz="1300" b="1" dirty="0">
                <a:solidFill>
                  <a:srgbClr val="34BAB5"/>
                </a:solidFill>
              </a:rPr>
              <a:t>journées portes ouvertes  </a:t>
            </a:r>
            <a:br>
              <a:rPr lang="fr-FR" sz="1300" dirty="0"/>
            </a:br>
            <a:endParaRPr lang="fr-FR" sz="1300" dirty="0"/>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outils pour préparer votre projet d’orientation</a:t>
            </a:r>
          </a:p>
        </p:txBody>
      </p:sp>
      <p:sp>
        <p:nvSpPr>
          <p:cNvPr id="9" name="Titre 1"/>
          <p:cNvSpPr>
            <a:spLocks noGrp="1"/>
          </p:cNvSpPr>
          <p:nvPr>
            <p:ph type="title"/>
          </p:nvPr>
        </p:nvSpPr>
        <p:spPr>
          <a:xfrm>
            <a:off x="467544" y="930072"/>
            <a:ext cx="8208912" cy="591630"/>
          </a:xfrm>
        </p:spPr>
        <p:txBody>
          <a:bodyPr/>
          <a:lstStyle/>
          <a:p>
            <a:r>
              <a:rPr lang="fr-FR" sz="2200" dirty="0">
                <a:solidFill>
                  <a:srgbClr val="34BAB5"/>
                </a:solidFill>
              </a:rPr>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2"/>
          <a:stretch>
            <a:fillRect/>
          </a:stretch>
        </p:blipFill>
        <p:spPr>
          <a:xfrm>
            <a:off x="827584" y="1350187"/>
            <a:ext cx="2304256" cy="1728192"/>
          </a:xfrm>
          <a:prstGeom prst="rect">
            <a:avLst/>
          </a:prstGeom>
        </p:spPr>
      </p:pic>
      <p:pic>
        <p:nvPicPr>
          <p:cNvPr id="11" name="Image 10">
            <a:extLst>
              <a:ext uri="{FF2B5EF4-FFF2-40B4-BE49-F238E27FC236}">
                <a16:creationId xmlns:a16="http://schemas.microsoft.com/office/drawing/2014/main" id="{E1B57178-7A52-44BB-BA01-9768668DB93C}"/>
              </a:ext>
            </a:extLst>
          </p:cNvPr>
          <p:cNvPicPr>
            <a:picLocks noChangeAspect="1"/>
          </p:cNvPicPr>
          <p:nvPr/>
        </p:nvPicPr>
        <p:blipFill>
          <a:blip r:embed="rId3"/>
          <a:stretch>
            <a:fillRect/>
          </a:stretch>
        </p:blipFill>
        <p:spPr>
          <a:xfrm>
            <a:off x="347778" y="96581"/>
            <a:ext cx="3873498" cy="570369"/>
          </a:xfrm>
          <a:prstGeom prst="rect">
            <a:avLst/>
          </a:prstGeom>
        </p:spPr>
      </p:pic>
      <p:pic>
        <p:nvPicPr>
          <p:cNvPr id="5" name="Image 4">
            <a:extLst>
              <a:ext uri="{FF2B5EF4-FFF2-40B4-BE49-F238E27FC236}">
                <a16:creationId xmlns:a16="http://schemas.microsoft.com/office/drawing/2014/main" id="{FF51AC4B-B4FC-4AB0-8F55-AF7039D3722E}"/>
              </a:ext>
            </a:extLst>
          </p:cNvPr>
          <p:cNvPicPr>
            <a:picLocks noChangeAspect="1"/>
          </p:cNvPicPr>
          <p:nvPr/>
        </p:nvPicPr>
        <p:blipFill>
          <a:blip r:embed="rId4"/>
          <a:stretch>
            <a:fillRect/>
          </a:stretch>
        </p:blipFill>
        <p:spPr>
          <a:xfrm>
            <a:off x="4427984" y="1225887"/>
            <a:ext cx="4052130" cy="2026065"/>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solidFill>
                  <a:srgbClr val="34BAB5"/>
                </a:solidFill>
              </a:rPr>
              <a:t>LE BON REFLEXE : ECHANGER, SE PREPARER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8</a:t>
            </a:fld>
            <a:endParaRPr lang="fr-FR" dirty="0">
              <a:solidFill>
                <a:srgbClr val="34BAB5"/>
              </a:solidFill>
            </a:endParaRPr>
          </a:p>
        </p:txBody>
      </p:sp>
      <p:sp>
        <p:nvSpPr>
          <p:cNvPr id="11" name="ZoneTexte 10"/>
          <p:cNvSpPr txBox="1"/>
          <p:nvPr/>
        </p:nvSpPr>
        <p:spPr>
          <a:xfrm>
            <a:off x="506322" y="3717493"/>
            <a:ext cx="4193079"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34BAB5"/>
                </a:highlight>
              </a:rPr>
              <a:t>Des ressources pour vous aider</a:t>
            </a:r>
          </a:p>
          <a:p>
            <a:pPr>
              <a:spcBef>
                <a:spcPts val="600"/>
              </a:spcBef>
              <a:spcAft>
                <a:spcPts val="600"/>
              </a:spcAft>
            </a:pPr>
            <a:r>
              <a:rPr lang="fr-FR" sz="1400" i="1" dirty="0">
                <a:solidFill>
                  <a:schemeClr val="accent1"/>
                </a:solidFill>
              </a:rPr>
              <a:t>Calendrier à retrouver dans </a:t>
            </a:r>
            <a:r>
              <a:rPr lang="fr-FR" sz="1400" b="1" i="1" dirty="0">
                <a:solidFill>
                  <a:srgbClr val="34BAB5"/>
                </a:solidFill>
              </a:rPr>
              <a:t>l’espace Ressources </a:t>
            </a:r>
            <a:r>
              <a:rPr lang="fr-FR" sz="1400" i="1" dirty="0">
                <a:solidFill>
                  <a:schemeClr val="accent1"/>
                </a:solidFill>
              </a:rPr>
              <a:t>sur parcoursup-nouvelle-caledonie.fr</a:t>
            </a:r>
          </a:p>
        </p:txBody>
      </p:sp>
      <p:sp>
        <p:nvSpPr>
          <p:cNvPr id="2" name="ZoneTexte 1"/>
          <p:cNvSpPr txBox="1"/>
          <p:nvPr/>
        </p:nvSpPr>
        <p:spPr>
          <a:xfrm>
            <a:off x="4699401" y="1347614"/>
            <a:ext cx="4015833" cy="3093154"/>
          </a:xfrm>
          <a:prstGeom prst="rect">
            <a:avLst/>
          </a:prstGeom>
          <a:solidFill>
            <a:srgbClr val="34BAB5"/>
          </a:solidFill>
          <a:ln w="28575">
            <a:solidFill>
              <a:schemeClr val="bg1"/>
            </a:solidFill>
          </a:ln>
        </p:spPr>
        <p:txBody>
          <a:bodyPr wrap="square" rtlCol="0">
            <a:spAutoFit/>
          </a:bodyPr>
          <a:lstStyle/>
          <a:p>
            <a:pPr lvl="0"/>
            <a:r>
              <a:rPr lang="fr-FR" sz="1600" b="1" dirty="0">
                <a:solidFill>
                  <a:schemeClr val="bg1"/>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bg1"/>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lvl="0"/>
            <a:endParaRPr lang="fr-FR" sz="1200" dirty="0">
              <a:solidFill>
                <a:schemeClr val="bg1"/>
              </a:solidFill>
            </a:endParaRPr>
          </a:p>
          <a:p>
            <a:r>
              <a:rPr lang="fr-FR" sz="1500" b="1" dirty="0">
                <a:solidFill>
                  <a:schemeClr val="bg1"/>
                </a:solidFill>
              </a:rPr>
              <a:t>Préparez-vous avec les outils Parcoursup</a:t>
            </a:r>
          </a:p>
          <a:p>
            <a:pPr marL="171450" indent="-171450">
              <a:buFont typeface="Arial" panose="020B0604020202020204" pitchFamily="34" charset="0"/>
              <a:buChar char="•"/>
            </a:pPr>
            <a:r>
              <a:rPr lang="fr-FR" sz="1200" dirty="0">
                <a:solidFill>
                  <a:schemeClr val="bg1"/>
                </a:solidFill>
              </a:rPr>
              <a:t>Quiz, Règles d’or, Faq</a:t>
            </a:r>
          </a:p>
          <a:p>
            <a:pPr marL="171450" indent="-171450">
              <a:buFont typeface="Arial" panose="020B0604020202020204" pitchFamily="34" charset="0"/>
              <a:buChar char="•"/>
            </a:pPr>
            <a:r>
              <a:rPr lang="fr-FR" sz="1200" dirty="0">
                <a:solidFill>
                  <a:schemeClr val="bg1"/>
                </a:solidFill>
              </a:rPr>
              <a:t>Site d’entrainement de la phase d’admission</a:t>
            </a:r>
          </a:p>
        </p:txBody>
      </p:sp>
      <p:sp>
        <p:nvSpPr>
          <p:cNvPr id="7"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outils pour préparer votre projet d’orientation</a:t>
            </a:r>
          </a:p>
        </p:txBody>
      </p:sp>
      <p:pic>
        <p:nvPicPr>
          <p:cNvPr id="10" name="Image 9">
            <a:extLst>
              <a:ext uri="{FF2B5EF4-FFF2-40B4-BE49-F238E27FC236}">
                <a16:creationId xmlns:a16="http://schemas.microsoft.com/office/drawing/2014/main" id="{A5C3326C-57CF-462F-B100-68F670A22531}"/>
              </a:ext>
            </a:extLst>
          </p:cNvPr>
          <p:cNvPicPr>
            <a:picLocks noChangeAspect="1"/>
          </p:cNvPicPr>
          <p:nvPr/>
        </p:nvPicPr>
        <p:blipFill>
          <a:blip r:embed="rId2"/>
          <a:stretch>
            <a:fillRect/>
          </a:stretch>
        </p:blipFill>
        <p:spPr>
          <a:xfrm>
            <a:off x="323528" y="133194"/>
            <a:ext cx="3672408" cy="540759"/>
          </a:xfrm>
          <a:prstGeom prst="rect">
            <a:avLst/>
          </a:prstGeom>
        </p:spPr>
      </p:pic>
      <p:pic>
        <p:nvPicPr>
          <p:cNvPr id="5" name="Image 4">
            <a:extLst>
              <a:ext uri="{FF2B5EF4-FFF2-40B4-BE49-F238E27FC236}">
                <a16:creationId xmlns:a16="http://schemas.microsoft.com/office/drawing/2014/main" id="{709394F0-1AAB-4A33-8D3F-509B81199F0F}"/>
              </a:ext>
            </a:extLst>
          </p:cNvPr>
          <p:cNvPicPr>
            <a:picLocks noChangeAspect="1"/>
          </p:cNvPicPr>
          <p:nvPr/>
        </p:nvPicPr>
        <p:blipFill>
          <a:blip r:embed="rId3"/>
          <a:stretch>
            <a:fillRect/>
          </a:stretch>
        </p:blipFill>
        <p:spPr>
          <a:xfrm>
            <a:off x="506322" y="1426007"/>
            <a:ext cx="1493132" cy="2066411"/>
          </a:xfrm>
          <a:prstGeom prst="rect">
            <a:avLst/>
          </a:prstGeom>
        </p:spPr>
      </p:pic>
      <p:pic>
        <p:nvPicPr>
          <p:cNvPr id="12" name="Image 11">
            <a:extLst>
              <a:ext uri="{FF2B5EF4-FFF2-40B4-BE49-F238E27FC236}">
                <a16:creationId xmlns:a16="http://schemas.microsoft.com/office/drawing/2014/main" id="{91ED1684-E4EE-4364-B203-2D6E0E26A64B}"/>
              </a:ext>
            </a:extLst>
          </p:cNvPr>
          <p:cNvPicPr>
            <a:picLocks noChangeAspect="1"/>
          </p:cNvPicPr>
          <p:nvPr/>
        </p:nvPicPr>
        <p:blipFill>
          <a:blip r:embed="rId4"/>
          <a:stretch>
            <a:fillRect/>
          </a:stretch>
        </p:blipFill>
        <p:spPr>
          <a:xfrm>
            <a:off x="2667099" y="1521702"/>
            <a:ext cx="1406021" cy="1970716"/>
          </a:xfrm>
          <a:prstGeom prst="rect">
            <a:avLst/>
          </a:prstGeom>
        </p:spPr>
      </p:pic>
    </p:spTree>
    <p:extLst>
      <p:ext uri="{BB962C8B-B14F-4D97-AF65-F5344CB8AC3E}">
        <p14:creationId xmlns:p14="http://schemas.microsoft.com/office/powerpoint/2010/main" val="25525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9</a:t>
            </a:fld>
            <a:endParaRPr lang="fr-FR" dirty="0">
              <a:solidFill>
                <a:srgbClr val="34BAB5"/>
              </a:solidFill>
            </a:endParaRPr>
          </a:p>
        </p:txBody>
      </p:sp>
      <p:sp>
        <p:nvSpPr>
          <p:cNvPr id="9" name="Espace réservé du contenu 2"/>
          <p:cNvSpPr txBox="1">
            <a:spLocks/>
          </p:cNvSpPr>
          <p:nvPr/>
        </p:nvSpPr>
        <p:spPr bwMode="gray">
          <a:xfrm>
            <a:off x="323528" y="915566"/>
            <a:ext cx="8208912"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rgbClr val="34BAB5"/>
                </a:solidFill>
              </a:rPr>
              <a:t>Parmi la centaine de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34BAB5"/>
                </a:highlight>
              </a:rPr>
              <a:t>Des formations sous statut étudiant</a:t>
            </a:r>
            <a:r>
              <a:rPr lang="fr-FR" sz="1400" dirty="0">
                <a:solidFill>
                  <a:schemeClr val="accent1"/>
                </a:solidFill>
                <a:highlight>
                  <a:srgbClr val="34BAB5"/>
                </a:highlight>
              </a:rPr>
              <a:t> </a:t>
            </a:r>
            <a:r>
              <a:rPr lang="fr-FR" sz="1400" dirty="0">
                <a:solidFill>
                  <a:schemeClr val="accent1"/>
                </a:solidFill>
              </a:rPr>
              <a:t>: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non sélectives » : les différentes licences (dont les licences « accès santé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sélectives » : les classes prépa, BTS, BUT (Bachelor universitaire de technologie), la formation en soins infirmiers (à l’IFPSS), l’école de commerce et de management, le DU « Enseigner dans le premier degré », des certificats de spécialisation, un DEUST, des FCIL,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34BAB5"/>
                </a:highlight>
              </a:rPr>
              <a:t>Des formations sous statut alternance</a:t>
            </a:r>
            <a:r>
              <a:rPr lang="fr-FR" sz="1400" dirty="0">
                <a:solidFill>
                  <a:schemeClr val="accent1"/>
                </a:solidFill>
                <a:highlight>
                  <a:srgbClr val="34BAB5"/>
                </a:highlight>
              </a:rPr>
              <a:t> </a:t>
            </a:r>
            <a:r>
              <a:rPr lang="fr-FR" sz="1400" dirty="0">
                <a:solidFill>
                  <a:schemeClr val="accent1"/>
                </a:solidFill>
              </a:rPr>
              <a:t>: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L’alternance associe enseignements académiques et expérience concrète dans une entreprise</a:t>
            </a: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L’alternance est proposée dans différentes formations (BTS, DEUST).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Les formations disponibles</a:t>
            </a:r>
          </a:p>
        </p:txBody>
      </p:sp>
      <p:pic>
        <p:nvPicPr>
          <p:cNvPr id="5" name="Image 4">
            <a:extLst>
              <a:ext uri="{FF2B5EF4-FFF2-40B4-BE49-F238E27FC236}">
                <a16:creationId xmlns:a16="http://schemas.microsoft.com/office/drawing/2014/main" id="{7F53FD61-4CDF-46A4-90F0-40D19F5214A3}"/>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90016402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5096</TotalTime>
  <Words>2879</Words>
  <Application>Microsoft Office PowerPoint</Application>
  <PresentationFormat>Affichage à l'écran (16:9)</PresentationFormat>
  <Paragraphs>244</Paragraphs>
  <Slides>23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Calibri</vt:lpstr>
      <vt:lpstr>Cambria</vt:lpstr>
      <vt:lpstr>Courier New</vt:lpstr>
      <vt:lpstr>Lucida Grande</vt:lpstr>
      <vt:lpstr>Marianne</vt:lpstr>
      <vt:lpstr>Marianne Light</vt:lpstr>
      <vt:lpstr>Wingdings</vt:lpstr>
      <vt:lpstr>OPÉRATEURS</vt:lpstr>
      <vt:lpstr>Parcoursup Nouvelle-Calédonie  session 2025</vt:lpstr>
      <vt:lpstr>Présentation PowerPoint</vt:lpstr>
      <vt:lpstr>Présentation PowerPoint</vt:lpstr>
      <vt:lpstr>Présentation PowerPoint</vt:lpstr>
      <vt:lpstr>Présentation PowerPoint</vt:lpstr>
      <vt:lpstr>S’inscrire sur Parcoursup </vt:lpstr>
      <vt:lpstr>LE BON REFLEXE : S’INFORMER</vt:lpstr>
      <vt:lpstr>LE BON REFLEXE : ECHANGER, SE PREPARER</vt:lpstr>
      <vt:lpstr>Présentation PowerPoint</vt:lpstr>
      <vt:lpstr>Présentation PowerPoint</vt:lpstr>
      <vt:lpstr>Des informations claires, riches et utiles</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Présentation PowerPoint</vt:lpstr>
      <vt:lpstr>Présentation PowerPoint</vt:lpstr>
      <vt:lpstr>Présentation PowerPoint</vt:lpstr>
      <vt:lpstr>Présentation PowerPoint</vt:lpstr>
      <vt:lpstr>Jeudi 4 décembre 2025 &gt; vendredi 19 décembre 2025 Je reçois les réponses des formations et je décide</vt:lpstr>
      <vt:lpstr>Présentation PowerPoint</vt:lpstr>
      <vt:lpstr>Présentation PowerPoint</vt:lpstr>
      <vt:lpstr>Des services pour vous aider et répondre à vos questions tout au long de la procédure</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lbartoletti</cp:lastModifiedBy>
  <cp:revision>337</cp:revision>
  <dcterms:created xsi:type="dcterms:W3CDTF">2020-10-27T08:44:50Z</dcterms:created>
  <dcterms:modified xsi:type="dcterms:W3CDTF">2025-07-24T07:45:55Z</dcterms:modified>
</cp:coreProperties>
</file>