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8"/>
  </p:notesMasterIdLst>
  <p:handoutMasterIdLst>
    <p:handoutMasterId r:id="rId59"/>
  </p:handoutMasterIdLst>
  <p:sldIdLst>
    <p:sldId id="378" r:id="rId2"/>
    <p:sldId id="331" r:id="rId3"/>
    <p:sldId id="359" r:id="rId4"/>
    <p:sldId id="365" r:id="rId5"/>
    <p:sldId id="366" r:id="rId6"/>
    <p:sldId id="373" r:id="rId7"/>
    <p:sldId id="263" r:id="rId8"/>
    <p:sldId id="371" r:id="rId9"/>
    <p:sldId id="256" r:id="rId10"/>
    <p:sldId id="455" r:id="rId11"/>
    <p:sldId id="383" r:id="rId12"/>
    <p:sldId id="379" r:id="rId13"/>
    <p:sldId id="358" r:id="rId14"/>
    <p:sldId id="360" r:id="rId15"/>
    <p:sldId id="384" r:id="rId16"/>
    <p:sldId id="456" r:id="rId17"/>
    <p:sldId id="375" r:id="rId18"/>
    <p:sldId id="472" r:id="rId19"/>
    <p:sldId id="387" r:id="rId20"/>
    <p:sldId id="385" r:id="rId21"/>
    <p:sldId id="415" r:id="rId22"/>
    <p:sldId id="372" r:id="rId23"/>
    <p:sldId id="264" r:id="rId24"/>
    <p:sldId id="380" r:id="rId25"/>
    <p:sldId id="337" r:id="rId26"/>
    <p:sldId id="362" r:id="rId27"/>
    <p:sldId id="368" r:id="rId28"/>
    <p:sldId id="265" r:id="rId29"/>
    <p:sldId id="343" r:id="rId30"/>
    <p:sldId id="473" r:id="rId31"/>
    <p:sldId id="425" r:id="rId32"/>
    <p:sldId id="474" r:id="rId33"/>
    <p:sldId id="390" r:id="rId34"/>
    <p:sldId id="369" r:id="rId35"/>
    <p:sldId id="395" r:id="rId36"/>
    <p:sldId id="374" r:id="rId37"/>
    <p:sldId id="460" r:id="rId38"/>
    <p:sldId id="267" r:id="rId39"/>
    <p:sldId id="475" r:id="rId40"/>
    <p:sldId id="419" r:id="rId41"/>
    <p:sldId id="406" r:id="rId42"/>
    <p:sldId id="476" r:id="rId43"/>
    <p:sldId id="382" r:id="rId44"/>
    <p:sldId id="348" r:id="rId45"/>
    <p:sldId id="462" r:id="rId46"/>
    <p:sldId id="477" r:id="rId47"/>
    <p:sldId id="478" r:id="rId48"/>
    <p:sldId id="392" r:id="rId49"/>
    <p:sldId id="393" r:id="rId50"/>
    <p:sldId id="353" r:id="rId51"/>
    <p:sldId id="349" r:id="rId52"/>
    <p:sldId id="381" r:id="rId53"/>
    <p:sldId id="389" r:id="rId54"/>
    <p:sldId id="370" r:id="rId55"/>
    <p:sldId id="377" r:id="rId56"/>
    <p:sldId id="274"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331"/>
            <p14:sldId id="359"/>
            <p14:sldId id="365"/>
            <p14:sldId id="366"/>
            <p14:sldId id="373"/>
            <p14:sldId id="263"/>
            <p14:sldId id="371"/>
            <p14:sldId id="256"/>
            <p14:sldId id="455"/>
            <p14:sldId id="383"/>
            <p14:sldId id="379"/>
            <p14:sldId id="358"/>
            <p14:sldId id="360"/>
            <p14:sldId id="384"/>
            <p14:sldId id="456"/>
            <p14:sldId id="375"/>
            <p14:sldId id="472"/>
            <p14:sldId id="387"/>
            <p14:sldId id="385"/>
            <p14:sldId id="415"/>
            <p14:sldId id="372"/>
            <p14:sldId id="264"/>
            <p14:sldId id="380"/>
            <p14:sldId id="337"/>
            <p14:sldId id="362"/>
            <p14:sldId id="368"/>
            <p14:sldId id="265"/>
            <p14:sldId id="343"/>
            <p14:sldId id="473"/>
            <p14:sldId id="425"/>
            <p14:sldId id="474"/>
            <p14:sldId id="390"/>
            <p14:sldId id="369"/>
            <p14:sldId id="395"/>
            <p14:sldId id="374"/>
            <p14:sldId id="460"/>
            <p14:sldId id="267"/>
            <p14:sldId id="475"/>
            <p14:sldId id="419"/>
            <p14:sldId id="406"/>
            <p14:sldId id="476"/>
            <p14:sldId id="382"/>
            <p14:sldId id="348"/>
            <p14:sldId id="462"/>
            <p14:sldId id="477"/>
            <p14:sldId id="478"/>
            <p14:sldId id="392"/>
            <p14:sldId id="393"/>
            <p14:sldId id="353"/>
            <p14:sldId id="349"/>
            <p14:sldId id="381"/>
            <p14:sldId id="389"/>
            <p14:sldId id="370"/>
            <p14:sldId id="377"/>
            <p14:sldId id="274"/>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AB5"/>
    <a:srgbClr val="FFFFFF"/>
    <a:srgbClr val="000092"/>
    <a:srgbClr val="2E2EA6"/>
    <a:srgbClr val="3333CC"/>
    <a:srgbClr val="000091"/>
    <a:srgbClr val="EC130E"/>
    <a:srgbClr val="A558A0"/>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86" autoAdjust="0"/>
    <p:restoredTop sz="94660"/>
  </p:normalViewPr>
  <p:slideViewPr>
    <p:cSldViewPr showGuides="1">
      <p:cViewPr varScale="1">
        <p:scale>
          <a:sx n="139" d="100"/>
          <a:sy n="139" d="100"/>
        </p:scale>
        <p:origin x="132" y="31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24/07/2025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24/07/2025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30</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51</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24/07/2025</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64C5EB25-BD10-4BF4-9669-D0B0E5277D63}" type="datetimeFigureOut">
              <a:rPr lang="fr-FR" smtClean="0"/>
              <a:t>24/07/2025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7C094EF-F36D-4328-B5F8-65868AEB8B37}" type="slidenum">
              <a:rPr lang="fr-FR" smtClean="0"/>
              <a:t>‹N°›</a:t>
            </a:fld>
            <a:endParaRPr lang="fr-FR" dirty="0"/>
          </a:p>
        </p:txBody>
      </p:sp>
    </p:spTree>
    <p:extLst>
      <p:ext uri="{BB962C8B-B14F-4D97-AF65-F5344CB8AC3E}">
        <p14:creationId xmlns:p14="http://schemas.microsoft.com/office/powerpoint/2010/main" val="198186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24/07/2025</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24/07/2025</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24/07/2025</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24/07/2025</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24/07/2025</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24/07/2025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 id="2147483911" r:id="rId23"/>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arcoursup-nouvelle-caledonie.fr/" TargetMode="Externa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onisep.fr/orientation/l-enseignement-superieur/parcoursup-2025/questionnaire-d-auto-evaluation-droit"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lescrous.fr/nos-services/simulateur-de-bourse/" TargetMode="External"/><Relationship Id="rId7" Type="http://schemas.openxmlformats.org/officeDocument/2006/relationships/hyperlink" Target="https://www.maisondeletudiant.nc/"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8.xml"/><Relationship Id="rId6" Type="http://schemas.openxmlformats.org/officeDocument/2006/relationships/hyperlink" Target="https://www.province-sud.nc/aides-etudes-sup" TargetMode="External"/><Relationship Id="rId5" Type="http://schemas.openxmlformats.org/officeDocument/2006/relationships/hyperlink" Target="https://bourses.province-nord.nc/" TargetMode="External"/><Relationship Id="rId4" Type="http://schemas.openxmlformats.org/officeDocument/2006/relationships/hyperlink" Target="https://www.province-iles.nc/page/bourses-et-aides-scolaire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cio@ac-noumea.nc"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arcoursup-nouvelle-caledonie.fr/" TargetMode="External"/><Relationship Id="rId2" Type="http://schemas.openxmlformats.org/officeDocument/2006/relationships/hyperlink" Target="http://www.onisep.fr/avenir-s" TargetMode="External"/><Relationship Id="rId1" Type="http://schemas.openxmlformats.org/officeDocument/2006/relationships/slideLayout" Target="../slideLayouts/slideLayout2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931632" y="860454"/>
            <a:ext cx="7272808" cy="2325450"/>
          </a:xfrm>
        </p:spPr>
        <p:txBody>
          <a:bodyPr/>
          <a:lstStyle/>
          <a:p>
            <a:pPr marL="0" indent="0" algn="ctr">
              <a:buNone/>
            </a:pPr>
            <a:r>
              <a:rPr lang="fr-FR" sz="2800" dirty="0" err="1">
                <a:solidFill>
                  <a:schemeClr val="accent1"/>
                </a:solidFill>
                <a:latin typeface="Cambria" panose="02040503050406030204" pitchFamily="18" charset="0"/>
                <a:ea typeface="Cambria" panose="02040503050406030204" pitchFamily="18" charset="0"/>
              </a:rPr>
              <a:t>Parcoursup</a:t>
            </a:r>
            <a:r>
              <a:rPr lang="fr-FR" sz="2800" dirty="0">
                <a:solidFill>
                  <a:schemeClr val="accent1"/>
                </a:solidFill>
                <a:latin typeface="Cambria" panose="02040503050406030204" pitchFamily="18" charset="0"/>
                <a:ea typeface="Cambria" panose="02040503050406030204" pitchFamily="18" charset="0"/>
              </a:rPr>
              <a:t> Nouvelle-Calédonie</a:t>
            </a:r>
            <a:br>
              <a:rPr lang="fr-FR" sz="2800" dirty="0">
                <a:solidFill>
                  <a:srgbClr val="000092"/>
                </a:solidFill>
                <a:latin typeface="Cambria" panose="02040503050406030204" pitchFamily="18" charset="0"/>
                <a:ea typeface="Cambria" panose="02040503050406030204" pitchFamily="18" charset="0"/>
              </a:rPr>
            </a:br>
            <a:r>
              <a:rPr lang="fr-FR" sz="2800" dirty="0">
                <a:solidFill>
                  <a:srgbClr val="000092"/>
                </a:solidFill>
                <a:latin typeface="Cambria" panose="02040503050406030204" pitchFamily="18" charset="0"/>
                <a:ea typeface="Cambria" panose="02040503050406030204" pitchFamily="18" charset="0"/>
              </a:rPr>
              <a:t> session 2025</a:t>
            </a:r>
            <a:endParaRPr lang="fr-FR" sz="2800" dirty="0">
              <a:latin typeface="Cambria" panose="02040503050406030204" pitchFamily="18" charset="0"/>
              <a:ea typeface="Cambria" panose="02040503050406030204" pitchFamily="18" charset="0"/>
            </a:endParaRPr>
          </a:p>
        </p:txBody>
      </p:sp>
      <p:pic>
        <p:nvPicPr>
          <p:cNvPr id="3" name="Image 2"/>
          <p:cNvPicPr>
            <a:picLocks noChangeAspect="1"/>
          </p:cNvPicPr>
          <p:nvPr/>
        </p:nvPicPr>
        <p:blipFill>
          <a:blip r:embed="rId2"/>
          <a:stretch>
            <a:fillRect/>
          </a:stretch>
        </p:blipFill>
        <p:spPr>
          <a:xfrm>
            <a:off x="104778" y="76178"/>
            <a:ext cx="8715694" cy="1078913"/>
          </a:xfrm>
          <a:prstGeom prst="rect">
            <a:avLst/>
          </a:prstGeom>
        </p:spPr>
      </p:pic>
      <p:sp>
        <p:nvSpPr>
          <p:cNvPr id="8" name="ZoneTexte 7"/>
          <p:cNvSpPr txBox="1"/>
          <p:nvPr/>
        </p:nvSpPr>
        <p:spPr>
          <a:xfrm>
            <a:off x="2738163" y="3257998"/>
            <a:ext cx="4608512" cy="369332"/>
          </a:xfrm>
          <a:prstGeom prst="rect">
            <a:avLst/>
          </a:prstGeom>
          <a:noFill/>
        </p:spPr>
        <p:txBody>
          <a:bodyPr wrap="square" rtlCol="0">
            <a:spAutoFit/>
          </a:bodyPr>
          <a:lstStyle/>
          <a:p>
            <a:r>
              <a:rPr lang="fr-FR" b="1" dirty="0">
                <a:solidFill>
                  <a:schemeClr val="accent1"/>
                </a:solidFill>
                <a:latin typeface="+mj-lt"/>
                <a:ea typeface="+mj-ea"/>
                <a:cs typeface="+mj-cs"/>
              </a:rPr>
              <a:t>Parcoursup-nouvelle-caledonie.fr</a:t>
            </a:r>
          </a:p>
        </p:txBody>
      </p:sp>
      <p:pic>
        <p:nvPicPr>
          <p:cNvPr id="10" name="Image 9">
            <a:extLst>
              <a:ext uri="{FF2B5EF4-FFF2-40B4-BE49-F238E27FC236}">
                <a16:creationId xmlns:a16="http://schemas.microsoft.com/office/drawing/2014/main" id="{D0A0FDB3-692D-4849-AFFD-154B2088E594}"/>
              </a:ext>
            </a:extLst>
          </p:cNvPr>
          <p:cNvPicPr>
            <a:picLocks noChangeAspect="1"/>
          </p:cNvPicPr>
          <p:nvPr/>
        </p:nvPicPr>
        <p:blipFill>
          <a:blip r:embed="rId3"/>
          <a:stretch>
            <a:fillRect/>
          </a:stretch>
        </p:blipFill>
        <p:spPr>
          <a:xfrm>
            <a:off x="323528" y="30254"/>
            <a:ext cx="2414635" cy="1078914"/>
          </a:xfrm>
          <a:prstGeom prst="rect">
            <a:avLst/>
          </a:prstGeom>
        </p:spPr>
      </p:pic>
      <p:pic>
        <p:nvPicPr>
          <p:cNvPr id="12" name="Image 11">
            <a:extLst>
              <a:ext uri="{FF2B5EF4-FFF2-40B4-BE49-F238E27FC236}">
                <a16:creationId xmlns:a16="http://schemas.microsoft.com/office/drawing/2014/main" id="{8E60EB82-D642-4442-86AF-78576830EA09}"/>
              </a:ext>
            </a:extLst>
          </p:cNvPr>
          <p:cNvPicPr>
            <a:picLocks noChangeAspect="1"/>
          </p:cNvPicPr>
          <p:nvPr/>
        </p:nvPicPr>
        <p:blipFill>
          <a:blip r:embed="rId4"/>
          <a:stretch>
            <a:fillRect/>
          </a:stretch>
        </p:blipFill>
        <p:spPr>
          <a:xfrm>
            <a:off x="564547" y="1904735"/>
            <a:ext cx="1932595" cy="2201426"/>
          </a:xfrm>
          <a:prstGeom prst="rect">
            <a:avLst/>
          </a:prstGeom>
        </p:spPr>
      </p:pic>
      <p:pic>
        <p:nvPicPr>
          <p:cNvPr id="13" name="Image 12">
            <a:extLst>
              <a:ext uri="{FF2B5EF4-FFF2-40B4-BE49-F238E27FC236}">
                <a16:creationId xmlns:a16="http://schemas.microsoft.com/office/drawing/2014/main" id="{CE93A4AD-6991-472C-9B34-AA85E4D485E2}"/>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927" y="4201669"/>
            <a:ext cx="9151927" cy="960338"/>
          </a:xfrm>
          <a:prstGeom prst="rect">
            <a:avLst/>
          </a:prstGeom>
        </p:spPr>
      </p:pic>
      <p:pic>
        <p:nvPicPr>
          <p:cNvPr id="14" name="Image 13">
            <a:extLst>
              <a:ext uri="{FF2B5EF4-FFF2-40B4-BE49-F238E27FC236}">
                <a16:creationId xmlns:a16="http://schemas.microsoft.com/office/drawing/2014/main" id="{FB08AB43-E46A-40A2-B702-152580805963}"/>
              </a:ext>
            </a:extLst>
          </p:cNvPr>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8566" r="11474"/>
          <a:stretch/>
        </p:blipFill>
        <p:spPr>
          <a:xfrm>
            <a:off x="6911752" y="3382688"/>
            <a:ext cx="2232248" cy="837507"/>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1080000"/>
            <a:ext cx="8028424" cy="720000"/>
          </a:xfrm>
        </p:spPr>
        <p:txBody>
          <a:bodyPr/>
          <a:lstStyle/>
          <a:p>
            <a:pPr algn="ctr"/>
            <a:r>
              <a:rPr lang="fr-FR" sz="1900" dirty="0">
                <a:solidFill>
                  <a:schemeClr val="accent1"/>
                </a:solidFill>
              </a:rPr>
              <a:t>L’accompagnement au sein de votre lycée : des acteurs, des temps forts et des outils pour vous aider à élaborer votre projet d’orientation </a:t>
            </a:r>
          </a:p>
        </p:txBody>
      </p:sp>
      <p:sp>
        <p:nvSpPr>
          <p:cNvPr id="3" name="Espace réservé du contenu 2"/>
          <p:cNvSpPr>
            <a:spLocks noGrp="1"/>
          </p:cNvSpPr>
          <p:nvPr>
            <p:ph sz="quarter" idx="4294967295"/>
          </p:nvPr>
        </p:nvSpPr>
        <p:spPr>
          <a:xfrm>
            <a:off x="342336" y="2139702"/>
            <a:ext cx="8424000" cy="2527082"/>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34BAB5"/>
                </a:highlight>
              </a:rPr>
              <a:t>2 professeurs principaux en terminale</a:t>
            </a:r>
            <a:r>
              <a:rPr lang="fr-FR" sz="1600" b="1" dirty="0">
                <a:highlight>
                  <a:srgbClr val="34BAB5"/>
                </a:highlight>
              </a:rPr>
              <a:t> </a:t>
            </a:r>
            <a:r>
              <a:rPr lang="fr-FR" sz="1600" dirty="0">
                <a:solidFill>
                  <a:schemeClr val="tx1"/>
                </a:solidFill>
              </a:rPr>
              <a:t>pour un suivi personnalisé avec l’appui des</a:t>
            </a:r>
            <a:r>
              <a:rPr lang="fr-FR" sz="1600" dirty="0"/>
              <a:t> </a:t>
            </a:r>
            <a:r>
              <a:rPr lang="fr-FR" sz="1600" b="1" dirty="0">
                <a:solidFill>
                  <a:schemeClr val="bg1"/>
                </a:solidFill>
                <a:highlight>
                  <a:srgbClr val="34BAB5"/>
                </a:highlight>
              </a:rPr>
              <a:t>psychologues de l’Éducation nationale </a:t>
            </a:r>
          </a:p>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34BAB5"/>
                </a:highlight>
              </a:rPr>
              <a:t>Des heures d’accompagnement personnalisé</a:t>
            </a:r>
            <a:r>
              <a:rPr lang="fr-FR" sz="1600" b="1" dirty="0">
                <a:solidFill>
                  <a:srgbClr val="F28E65"/>
                </a:solidFill>
                <a:highlight>
                  <a:srgbClr val="34BAB5"/>
                </a:highlight>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a:solidFill>
                  <a:schemeClr val="tx1"/>
                </a:solidFill>
              </a:rPr>
              <a:t>Des temps forts : </a:t>
            </a:r>
            <a:r>
              <a:rPr lang="fr-FR" sz="1600" b="1" dirty="0">
                <a:solidFill>
                  <a:schemeClr val="bg1"/>
                </a:solidFill>
                <a:highlight>
                  <a:srgbClr val="34BAB5"/>
                </a:highlight>
              </a:rPr>
              <a:t>des semaines de l’orientation ou des forums</a:t>
            </a:r>
            <a:r>
              <a:rPr lang="fr-FR" sz="1600" b="1" dirty="0">
                <a:highlight>
                  <a:srgbClr val="34BAB5"/>
                </a:highlight>
              </a:rPr>
              <a:t> </a:t>
            </a:r>
            <a:r>
              <a:rPr lang="fr-FR" sz="1600" dirty="0">
                <a:solidFill>
                  <a:schemeClr val="tx1"/>
                </a:solidFill>
              </a:rPr>
              <a:t>pour échanger avec des formations (en présentiel ou en ligne) </a:t>
            </a:r>
          </a:p>
          <a:p>
            <a:pPr lvl="1" indent="0">
              <a:buClr>
                <a:srgbClr val="ED7454"/>
              </a:buClr>
              <a:buNone/>
            </a:pPr>
            <a:endParaRPr lang="fr-FR" sz="1500" b="1" dirty="0">
              <a:solidFill>
                <a:schemeClr val="tx1"/>
              </a:solidFill>
              <a:effectLst>
                <a:outerShdw blurRad="38100" dist="38100" dir="2700000" algn="tl">
                  <a:srgbClr val="000000">
                    <a:alpha val="43137"/>
                  </a:srgbClr>
                </a:outerShdw>
              </a:effectLst>
            </a:endParaRPr>
          </a:p>
          <a:p>
            <a:pPr marL="285750" indent="-285750">
              <a:buClr>
                <a:srgbClr val="ED7454"/>
              </a:buClr>
              <a:buFont typeface="Arial" panose="020B0604020202020204" pitchFamily="34" charset="0"/>
              <a:buChar char="•"/>
            </a:pP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10</a:t>
            </a:fld>
            <a:endParaRPr lang="fr-FR" dirty="0">
              <a:solidFill>
                <a:srgbClr val="34BAB5"/>
              </a:solidFill>
            </a:endParaRPr>
          </a:p>
        </p:txBody>
      </p:sp>
      <p:sp>
        <p:nvSpPr>
          <p:cNvPr id="7" name="Rectangle à coins arrondis 6"/>
          <p:cNvSpPr/>
          <p:nvPr/>
        </p:nvSpPr>
        <p:spPr>
          <a:xfrm>
            <a:off x="4716016" y="123478"/>
            <a:ext cx="4045249"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L’accompagnement à l’orientation au lycée</a:t>
            </a:r>
          </a:p>
        </p:txBody>
      </p:sp>
      <p:pic>
        <p:nvPicPr>
          <p:cNvPr id="8" name="Image 7">
            <a:extLst>
              <a:ext uri="{FF2B5EF4-FFF2-40B4-BE49-F238E27FC236}">
                <a16:creationId xmlns:a16="http://schemas.microsoft.com/office/drawing/2014/main" id="{7383718B-855F-4D91-9A3D-70FC4ED8942B}"/>
              </a:ext>
            </a:extLst>
          </p:cNvPr>
          <p:cNvPicPr>
            <a:picLocks noChangeAspect="1"/>
          </p:cNvPicPr>
          <p:nvPr/>
        </p:nvPicPr>
        <p:blipFill>
          <a:blip r:embed="rId2"/>
          <a:stretch>
            <a:fillRect/>
          </a:stretch>
        </p:blipFill>
        <p:spPr>
          <a:xfrm>
            <a:off x="373002" y="61532"/>
            <a:ext cx="4159080" cy="612421"/>
          </a:xfrm>
          <a:prstGeom prst="rect">
            <a:avLst/>
          </a:prstGeom>
        </p:spPr>
      </p:pic>
    </p:spTree>
    <p:extLst>
      <p:ext uri="{BB962C8B-B14F-4D97-AF65-F5344CB8AC3E}">
        <p14:creationId xmlns:p14="http://schemas.microsoft.com/office/powerpoint/2010/main" val="253603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11</a:t>
            </a:fld>
            <a:endParaRPr lang="fr-FR" dirty="0">
              <a:solidFill>
                <a:srgbClr val="34BAB5"/>
              </a:solidFill>
            </a:endParaRPr>
          </a:p>
        </p:txBody>
      </p:sp>
      <p:sp>
        <p:nvSpPr>
          <p:cNvPr id="14" name="ZoneTexte 13"/>
          <p:cNvSpPr txBox="1"/>
          <p:nvPr/>
        </p:nvSpPr>
        <p:spPr>
          <a:xfrm>
            <a:off x="229388" y="3147814"/>
            <a:ext cx="4052130" cy="1477328"/>
          </a:xfrm>
          <a:prstGeom prst="rect">
            <a:avLst/>
          </a:prstGeom>
          <a:noFill/>
        </p:spPr>
        <p:txBody>
          <a:bodyPr wrap="square" rtlCol="0">
            <a:spAutoFit/>
          </a:bodyPr>
          <a:lstStyle/>
          <a:p>
            <a:r>
              <a:rPr lang="fr-FR" sz="1500" b="1" dirty="0">
                <a:solidFill>
                  <a:schemeClr val="bg1"/>
                </a:solidFill>
                <a:highlight>
                  <a:srgbClr val="34BAB5"/>
                </a:highlight>
              </a:rPr>
              <a:t>Sur Avenirs.onisep.fr</a:t>
            </a:r>
          </a:p>
          <a:p>
            <a:pPr algn="just">
              <a:spcBef>
                <a:spcPts val="600"/>
              </a:spcBef>
              <a:spcAft>
                <a:spcPts val="600"/>
              </a:spcAft>
            </a:pPr>
            <a:r>
              <a:rPr lang="fr-FR" sz="1300" dirty="0">
                <a:solidFill>
                  <a:srgbClr val="34BAB5"/>
                </a:solidFill>
                <a:effectLst/>
                <a:latin typeface="+mj-lt"/>
                <a:ea typeface="Aptos" panose="020B0004020202020204" pitchFamily="34" charset="0"/>
                <a:cs typeface="Aptos" panose="020B0004020202020204" pitchFamily="34" charset="0"/>
              </a:rPr>
              <a:t>Les informations sélectionnées par l’Onisep sur </a:t>
            </a:r>
            <a:r>
              <a:rPr lang="fr-FR" sz="1300" b="1" dirty="0">
                <a:solidFill>
                  <a:srgbClr val="34BAB5"/>
                </a:solidFill>
                <a:effectLst/>
                <a:latin typeface="+mj-lt"/>
                <a:ea typeface="Aptos" panose="020B0004020202020204" pitchFamily="34" charset="0"/>
                <a:cs typeface="Aptos" panose="020B0004020202020204" pitchFamily="34" charset="0"/>
              </a:rPr>
              <a:t>les filières, les formations et les métiers</a:t>
            </a:r>
            <a:endParaRPr lang="fr-FR" sz="1300" dirty="0">
              <a:solidFill>
                <a:srgbClr val="34BAB5"/>
              </a:solidFill>
              <a:effectLst/>
              <a:latin typeface="+mj-lt"/>
              <a:ea typeface="Aptos" panose="020B0004020202020204" pitchFamily="34" charset="0"/>
              <a:cs typeface="Aptos" panose="020B0004020202020204" pitchFamily="34" charset="0"/>
            </a:endParaRPr>
          </a:p>
          <a:p>
            <a:pPr algn="just"/>
            <a:r>
              <a:rPr lang="fr-FR" sz="1300" dirty="0">
                <a:solidFill>
                  <a:srgbClr val="34BAB5"/>
                </a:solidFill>
                <a:effectLst/>
                <a:latin typeface="+mj-lt"/>
                <a:ea typeface="Aptos" panose="020B0004020202020204" pitchFamily="34" charset="0"/>
                <a:cs typeface="Aptos" panose="020B0004020202020204" pitchFamily="34" charset="0"/>
              </a:rPr>
              <a:t>Un </a:t>
            </a:r>
            <a:r>
              <a:rPr lang="fr-FR" sz="1300" b="1" dirty="0">
                <a:solidFill>
                  <a:srgbClr val="34BAB5"/>
                </a:solidFill>
                <a:effectLst/>
                <a:latin typeface="+mj-lt"/>
                <a:ea typeface="Aptos" panose="020B0004020202020204" pitchFamily="34" charset="0"/>
                <a:cs typeface="Aptos" panose="020B0004020202020204" pitchFamily="34" charset="0"/>
              </a:rPr>
              <a:t>nouvel environnement pour aider les professeurs</a:t>
            </a:r>
            <a:r>
              <a:rPr lang="fr-FR" sz="1300" dirty="0">
                <a:solidFill>
                  <a:srgbClr val="34BAB5"/>
                </a:solidFill>
                <a:effectLst/>
                <a:latin typeface="+mj-lt"/>
                <a:ea typeface="Aptos" panose="020B0004020202020204" pitchFamily="34" charset="0"/>
                <a:cs typeface="Aptos" panose="020B0004020202020204" pitchFamily="34" charset="0"/>
              </a:rPr>
              <a:t> dans l’accompagnement à l’orientation de leurs élèves</a:t>
            </a:r>
          </a:p>
        </p:txBody>
      </p:sp>
      <p:sp>
        <p:nvSpPr>
          <p:cNvPr id="15" name="ZoneTexte 14"/>
          <p:cNvSpPr txBox="1"/>
          <p:nvPr/>
        </p:nvSpPr>
        <p:spPr>
          <a:xfrm flipH="1">
            <a:off x="4427984" y="3413417"/>
            <a:ext cx="4248472" cy="1400383"/>
          </a:xfrm>
          <a:prstGeom prst="rect">
            <a:avLst/>
          </a:prstGeom>
          <a:noFill/>
        </p:spPr>
        <p:txBody>
          <a:bodyPr wrap="square" rtlCol="0">
            <a:spAutoFit/>
          </a:bodyPr>
          <a:lstStyle/>
          <a:p>
            <a:r>
              <a:rPr lang="fr-FR" sz="1500" b="1" dirty="0">
                <a:solidFill>
                  <a:schemeClr val="bg1"/>
                </a:solidFill>
                <a:highlight>
                  <a:srgbClr val="34BAB5"/>
                </a:highlight>
              </a:rPr>
              <a:t>Sur Parcoursup-nouvelle-caledonie.fr : </a:t>
            </a:r>
            <a:r>
              <a:rPr lang="fr-FR" sz="1500" dirty="0">
                <a:solidFill>
                  <a:schemeClr val="bg1"/>
                </a:solidFill>
                <a:highlight>
                  <a:srgbClr val="34BAB5"/>
                </a:highlight>
              </a:rPr>
              <a:t> </a:t>
            </a:r>
          </a:p>
          <a:p>
            <a:pPr algn="just">
              <a:spcBef>
                <a:spcPts val="600"/>
              </a:spcBef>
            </a:pPr>
            <a:r>
              <a:rPr lang="fr-FR" sz="1300" dirty="0">
                <a:solidFill>
                  <a:srgbClr val="34BAB5"/>
                </a:solidFill>
              </a:rPr>
              <a:t>La </a:t>
            </a:r>
            <a:r>
              <a:rPr lang="fr-FR" sz="1300" b="1" dirty="0">
                <a:solidFill>
                  <a:srgbClr val="34BAB5"/>
                </a:solidFill>
              </a:rPr>
              <a:t>carte des formations </a:t>
            </a:r>
            <a:r>
              <a:rPr lang="fr-FR" sz="1300" dirty="0">
                <a:solidFill>
                  <a:srgbClr val="34BAB5"/>
                </a:solidFill>
              </a:rPr>
              <a:t>pour </a:t>
            </a:r>
            <a:r>
              <a:rPr lang="fr-FR" sz="1300" b="1" dirty="0">
                <a:solidFill>
                  <a:srgbClr val="34BAB5"/>
                </a:solidFill>
              </a:rPr>
              <a:t>découvrir</a:t>
            </a:r>
            <a:r>
              <a:rPr lang="fr-FR" sz="1300" dirty="0">
                <a:solidFill>
                  <a:srgbClr val="34BAB5"/>
                </a:solidFill>
              </a:rPr>
              <a:t> les formations, enregistrer vos « </a:t>
            </a:r>
            <a:r>
              <a:rPr lang="fr-FR" sz="1300" b="1" dirty="0">
                <a:solidFill>
                  <a:srgbClr val="34BAB5"/>
                </a:solidFill>
              </a:rPr>
              <a:t>favoris</a:t>
            </a:r>
            <a:r>
              <a:rPr lang="fr-FR" sz="1300" dirty="0">
                <a:solidFill>
                  <a:srgbClr val="34BAB5"/>
                </a:solidFill>
              </a:rPr>
              <a:t> », </a:t>
            </a:r>
            <a:r>
              <a:rPr lang="fr-FR" sz="1300" b="1" dirty="0">
                <a:solidFill>
                  <a:srgbClr val="34BAB5"/>
                </a:solidFill>
              </a:rPr>
              <a:t>comparer les formations</a:t>
            </a:r>
            <a:r>
              <a:rPr lang="fr-FR" sz="1300" dirty="0">
                <a:solidFill>
                  <a:srgbClr val="34BAB5"/>
                </a:solidFill>
              </a:rPr>
              <a:t> entre elles, trouver les </a:t>
            </a:r>
            <a:r>
              <a:rPr lang="fr-FR" sz="1300" b="1" dirty="0">
                <a:solidFill>
                  <a:srgbClr val="34BAB5"/>
                </a:solidFill>
              </a:rPr>
              <a:t>contacts utiles </a:t>
            </a:r>
            <a:r>
              <a:rPr lang="fr-FR" sz="1300" dirty="0">
                <a:solidFill>
                  <a:srgbClr val="34BAB5"/>
                </a:solidFill>
              </a:rPr>
              <a:t>ou repérer les  dates des </a:t>
            </a:r>
            <a:r>
              <a:rPr lang="fr-FR" sz="1300" b="1" dirty="0">
                <a:solidFill>
                  <a:srgbClr val="34BAB5"/>
                </a:solidFill>
              </a:rPr>
              <a:t>journées portes ouvertes  </a:t>
            </a:r>
            <a:br>
              <a:rPr lang="fr-FR" sz="1300" dirty="0"/>
            </a:br>
            <a:endParaRPr lang="fr-FR" sz="1300" dirty="0"/>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outils pour préparer votre projet d’orientation</a:t>
            </a:r>
          </a:p>
        </p:txBody>
      </p:sp>
      <p:sp>
        <p:nvSpPr>
          <p:cNvPr id="9" name="Titre 1"/>
          <p:cNvSpPr>
            <a:spLocks noGrp="1"/>
          </p:cNvSpPr>
          <p:nvPr>
            <p:ph type="title"/>
          </p:nvPr>
        </p:nvSpPr>
        <p:spPr>
          <a:xfrm>
            <a:off x="467544" y="930072"/>
            <a:ext cx="8208912" cy="591630"/>
          </a:xfrm>
        </p:spPr>
        <p:txBody>
          <a:bodyPr/>
          <a:lstStyle/>
          <a:p>
            <a:r>
              <a:rPr lang="fr-FR" sz="2200" dirty="0">
                <a:solidFill>
                  <a:srgbClr val="34BAB5"/>
                </a:solidFill>
              </a:rPr>
              <a:t>LE BON REFLEXE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2"/>
          <a:stretch>
            <a:fillRect/>
          </a:stretch>
        </p:blipFill>
        <p:spPr>
          <a:xfrm>
            <a:off x="827584" y="1350187"/>
            <a:ext cx="2304256" cy="1728192"/>
          </a:xfrm>
          <a:prstGeom prst="rect">
            <a:avLst/>
          </a:prstGeom>
        </p:spPr>
      </p:pic>
      <p:pic>
        <p:nvPicPr>
          <p:cNvPr id="11" name="Image 10">
            <a:extLst>
              <a:ext uri="{FF2B5EF4-FFF2-40B4-BE49-F238E27FC236}">
                <a16:creationId xmlns:a16="http://schemas.microsoft.com/office/drawing/2014/main" id="{E1B57178-7A52-44BB-BA01-9768668DB93C}"/>
              </a:ext>
            </a:extLst>
          </p:cNvPr>
          <p:cNvPicPr>
            <a:picLocks noChangeAspect="1"/>
          </p:cNvPicPr>
          <p:nvPr/>
        </p:nvPicPr>
        <p:blipFill>
          <a:blip r:embed="rId3"/>
          <a:stretch>
            <a:fillRect/>
          </a:stretch>
        </p:blipFill>
        <p:spPr>
          <a:xfrm>
            <a:off x="347778" y="96581"/>
            <a:ext cx="3873498" cy="570369"/>
          </a:xfrm>
          <a:prstGeom prst="rect">
            <a:avLst/>
          </a:prstGeom>
        </p:spPr>
      </p:pic>
      <p:pic>
        <p:nvPicPr>
          <p:cNvPr id="5" name="Image 4">
            <a:extLst>
              <a:ext uri="{FF2B5EF4-FFF2-40B4-BE49-F238E27FC236}">
                <a16:creationId xmlns:a16="http://schemas.microsoft.com/office/drawing/2014/main" id="{FF51AC4B-B4FC-4AB0-8F55-AF7039D3722E}"/>
              </a:ext>
            </a:extLst>
          </p:cNvPr>
          <p:cNvPicPr>
            <a:picLocks noChangeAspect="1"/>
          </p:cNvPicPr>
          <p:nvPr/>
        </p:nvPicPr>
        <p:blipFill>
          <a:blip r:embed="rId4"/>
          <a:stretch>
            <a:fillRect/>
          </a:stretch>
        </p:blipFill>
        <p:spPr>
          <a:xfrm>
            <a:off x="4427984" y="1225887"/>
            <a:ext cx="4052130" cy="2026065"/>
          </a:xfrm>
          <a:prstGeom prst="rect">
            <a:avLst/>
          </a:prstGeom>
        </p:spPr>
      </p:pic>
    </p:spTree>
    <p:extLst>
      <p:ext uri="{BB962C8B-B14F-4D97-AF65-F5344CB8AC3E}">
        <p14:creationId xmlns:p14="http://schemas.microsoft.com/office/powerpoint/2010/main" val="1246330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solidFill>
                  <a:srgbClr val="34BAB5"/>
                </a:solidFill>
              </a:rPr>
              <a:t>LE BON REFLEXE : ECHANGER, SE PREPARER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12</a:t>
            </a:fld>
            <a:endParaRPr lang="fr-FR" dirty="0">
              <a:solidFill>
                <a:srgbClr val="34BAB5"/>
              </a:solidFill>
            </a:endParaRPr>
          </a:p>
        </p:txBody>
      </p:sp>
      <p:sp>
        <p:nvSpPr>
          <p:cNvPr id="11" name="ZoneTexte 10"/>
          <p:cNvSpPr txBox="1"/>
          <p:nvPr/>
        </p:nvSpPr>
        <p:spPr>
          <a:xfrm>
            <a:off x="506322" y="3717493"/>
            <a:ext cx="4193079" cy="907941"/>
          </a:xfrm>
          <a:prstGeom prst="rect">
            <a:avLst/>
          </a:prstGeom>
          <a:noFill/>
        </p:spPr>
        <p:txBody>
          <a:bodyPr wrap="square" rtlCol="0">
            <a:spAutoFit/>
          </a:bodyPr>
          <a:lstStyle/>
          <a:p>
            <a:pPr>
              <a:spcBef>
                <a:spcPts val="600"/>
              </a:spcBef>
              <a:spcAft>
                <a:spcPts val="600"/>
              </a:spcAft>
            </a:pPr>
            <a:r>
              <a:rPr lang="fr-FR" sz="1500" b="1" dirty="0">
                <a:solidFill>
                  <a:schemeClr val="bg1"/>
                </a:solidFill>
                <a:highlight>
                  <a:srgbClr val="34BAB5"/>
                </a:highlight>
              </a:rPr>
              <a:t>Des ressources pour vous aider</a:t>
            </a:r>
          </a:p>
          <a:p>
            <a:pPr>
              <a:spcBef>
                <a:spcPts val="600"/>
              </a:spcBef>
              <a:spcAft>
                <a:spcPts val="600"/>
              </a:spcAft>
            </a:pPr>
            <a:r>
              <a:rPr lang="fr-FR" sz="1400" i="1" dirty="0">
                <a:solidFill>
                  <a:schemeClr val="accent1"/>
                </a:solidFill>
              </a:rPr>
              <a:t>Calendrier à retrouver dans </a:t>
            </a:r>
            <a:r>
              <a:rPr lang="fr-FR" sz="1400" b="1" i="1" dirty="0">
                <a:solidFill>
                  <a:srgbClr val="34BAB5"/>
                </a:solidFill>
              </a:rPr>
              <a:t>l’espace Ressources </a:t>
            </a:r>
            <a:r>
              <a:rPr lang="fr-FR" sz="1400" i="1" dirty="0">
                <a:solidFill>
                  <a:schemeClr val="accent1"/>
                </a:solidFill>
              </a:rPr>
              <a:t>sur parcoursup-nouvelle-caledonie.fr</a:t>
            </a:r>
          </a:p>
        </p:txBody>
      </p:sp>
      <p:sp>
        <p:nvSpPr>
          <p:cNvPr id="2" name="ZoneTexte 1"/>
          <p:cNvSpPr txBox="1"/>
          <p:nvPr/>
        </p:nvSpPr>
        <p:spPr>
          <a:xfrm>
            <a:off x="4699401" y="1347614"/>
            <a:ext cx="4015833" cy="3093154"/>
          </a:xfrm>
          <a:prstGeom prst="rect">
            <a:avLst/>
          </a:prstGeom>
          <a:solidFill>
            <a:srgbClr val="34BAB5"/>
          </a:solidFill>
          <a:ln w="28575">
            <a:solidFill>
              <a:schemeClr val="bg1"/>
            </a:solidFill>
          </a:ln>
        </p:spPr>
        <p:txBody>
          <a:bodyPr wrap="square" rtlCol="0">
            <a:spAutoFit/>
          </a:bodyPr>
          <a:lstStyle/>
          <a:p>
            <a:pPr lvl="0"/>
            <a:r>
              <a:rPr lang="fr-FR" sz="1600" b="1" dirty="0">
                <a:solidFill>
                  <a:schemeClr val="bg1"/>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personnels d’orientation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bg1"/>
                </a:solidFill>
              </a:rPr>
              <a:t>Echanger avec les formations </a:t>
            </a:r>
          </a:p>
          <a:p>
            <a:pPr marL="171450" lvl="0" indent="-171450">
              <a:buFont typeface="Arial" panose="020B0604020202020204" pitchFamily="34" charset="0"/>
              <a:buChar char="•"/>
            </a:pPr>
            <a:r>
              <a:rPr lang="fr-FR" sz="1200" dirty="0">
                <a:solidFill>
                  <a:schemeClr val="bg1"/>
                </a:solidFill>
              </a:rPr>
              <a:t>Les responsables de formations et étudiants ambassadeurs</a:t>
            </a:r>
          </a:p>
          <a:p>
            <a:pPr marL="171450" lvl="0" indent="-171450">
              <a:buFont typeface="Arial" panose="020B0604020202020204" pitchFamily="34" charset="0"/>
              <a:buChar char="•"/>
            </a:pPr>
            <a:r>
              <a:rPr lang="fr-FR" sz="1200" dirty="0">
                <a:solidFill>
                  <a:schemeClr val="bg1"/>
                </a:solidFill>
              </a:rPr>
              <a:t>Lors des journées portes ouvertes et salons avec conférences thématiques</a:t>
            </a:r>
            <a:br>
              <a:rPr lang="fr-FR" sz="1200" dirty="0">
                <a:solidFill>
                  <a:schemeClr val="bg1"/>
                </a:solidFill>
              </a:rPr>
            </a:br>
            <a:endParaRPr lang="fr-FR" sz="1200" dirty="0">
              <a:solidFill>
                <a:schemeClr val="bg1"/>
              </a:solidFill>
            </a:endParaRPr>
          </a:p>
          <a:p>
            <a:pPr lvl="0"/>
            <a:endParaRPr lang="fr-FR" sz="1200" dirty="0">
              <a:solidFill>
                <a:schemeClr val="bg1"/>
              </a:solidFill>
            </a:endParaRPr>
          </a:p>
          <a:p>
            <a:r>
              <a:rPr lang="fr-FR" sz="1500" b="1" dirty="0">
                <a:solidFill>
                  <a:schemeClr val="bg1"/>
                </a:solidFill>
              </a:rPr>
              <a:t>Préparez-vous avec les outils Parcoursup</a:t>
            </a:r>
          </a:p>
          <a:p>
            <a:pPr marL="171450" indent="-171450">
              <a:buFont typeface="Arial" panose="020B0604020202020204" pitchFamily="34" charset="0"/>
              <a:buChar char="•"/>
            </a:pPr>
            <a:r>
              <a:rPr lang="fr-FR" sz="1200" dirty="0">
                <a:solidFill>
                  <a:schemeClr val="bg1"/>
                </a:solidFill>
              </a:rPr>
              <a:t>Quiz, Règles d’or, Faq</a:t>
            </a:r>
          </a:p>
          <a:p>
            <a:pPr marL="171450" indent="-171450">
              <a:buFont typeface="Arial" panose="020B0604020202020204" pitchFamily="34" charset="0"/>
              <a:buChar char="•"/>
            </a:pPr>
            <a:r>
              <a:rPr lang="fr-FR" sz="1200" dirty="0">
                <a:solidFill>
                  <a:schemeClr val="bg1"/>
                </a:solidFill>
              </a:rPr>
              <a:t>Site d’entrainement de la phase d’admission</a:t>
            </a:r>
          </a:p>
        </p:txBody>
      </p:sp>
      <p:sp>
        <p:nvSpPr>
          <p:cNvPr id="7" name="Rectangle à coins arrondis 6">
            <a:extLst>
              <a:ext uri="{FF2B5EF4-FFF2-40B4-BE49-F238E27FC236}">
                <a16:creationId xmlns:a16="http://schemas.microsoft.com/office/drawing/2014/main" id="{D6B32044-2777-BA50-5830-243AE6AF7D20}"/>
              </a:ext>
            </a:extLst>
          </p:cNvPr>
          <p:cNvSpPr/>
          <p:nvPr/>
        </p:nvSpPr>
        <p:spPr>
          <a:xfrm>
            <a:off x="4307579" y="195486"/>
            <a:ext cx="4464497"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outils pour préparer votre projet d’orientation</a:t>
            </a:r>
          </a:p>
        </p:txBody>
      </p:sp>
      <p:pic>
        <p:nvPicPr>
          <p:cNvPr id="10" name="Image 9">
            <a:extLst>
              <a:ext uri="{FF2B5EF4-FFF2-40B4-BE49-F238E27FC236}">
                <a16:creationId xmlns:a16="http://schemas.microsoft.com/office/drawing/2014/main" id="{A5C3326C-57CF-462F-B100-68F670A22531}"/>
              </a:ext>
            </a:extLst>
          </p:cNvPr>
          <p:cNvPicPr>
            <a:picLocks noChangeAspect="1"/>
          </p:cNvPicPr>
          <p:nvPr/>
        </p:nvPicPr>
        <p:blipFill>
          <a:blip r:embed="rId2"/>
          <a:stretch>
            <a:fillRect/>
          </a:stretch>
        </p:blipFill>
        <p:spPr>
          <a:xfrm>
            <a:off x="323528" y="133194"/>
            <a:ext cx="3672408" cy="540759"/>
          </a:xfrm>
          <a:prstGeom prst="rect">
            <a:avLst/>
          </a:prstGeom>
        </p:spPr>
      </p:pic>
      <p:pic>
        <p:nvPicPr>
          <p:cNvPr id="5" name="Image 4">
            <a:extLst>
              <a:ext uri="{FF2B5EF4-FFF2-40B4-BE49-F238E27FC236}">
                <a16:creationId xmlns:a16="http://schemas.microsoft.com/office/drawing/2014/main" id="{709394F0-1AAB-4A33-8D3F-509B81199F0F}"/>
              </a:ext>
            </a:extLst>
          </p:cNvPr>
          <p:cNvPicPr>
            <a:picLocks noChangeAspect="1"/>
          </p:cNvPicPr>
          <p:nvPr/>
        </p:nvPicPr>
        <p:blipFill>
          <a:blip r:embed="rId3"/>
          <a:stretch>
            <a:fillRect/>
          </a:stretch>
        </p:blipFill>
        <p:spPr>
          <a:xfrm>
            <a:off x="506322" y="1426007"/>
            <a:ext cx="1493132" cy="2066411"/>
          </a:xfrm>
          <a:prstGeom prst="rect">
            <a:avLst/>
          </a:prstGeom>
        </p:spPr>
      </p:pic>
      <p:pic>
        <p:nvPicPr>
          <p:cNvPr id="12" name="Image 11">
            <a:extLst>
              <a:ext uri="{FF2B5EF4-FFF2-40B4-BE49-F238E27FC236}">
                <a16:creationId xmlns:a16="http://schemas.microsoft.com/office/drawing/2014/main" id="{91ED1684-E4EE-4364-B203-2D6E0E26A64B}"/>
              </a:ext>
            </a:extLst>
          </p:cNvPr>
          <p:cNvPicPr>
            <a:picLocks noChangeAspect="1"/>
          </p:cNvPicPr>
          <p:nvPr/>
        </p:nvPicPr>
        <p:blipFill>
          <a:blip r:embed="rId4"/>
          <a:stretch>
            <a:fillRect/>
          </a:stretch>
        </p:blipFill>
        <p:spPr>
          <a:xfrm>
            <a:off x="2667099" y="1521702"/>
            <a:ext cx="1406021" cy="1970716"/>
          </a:xfrm>
          <a:prstGeom prst="rect">
            <a:avLst/>
          </a:prstGeom>
        </p:spPr>
      </p:pic>
    </p:spTree>
    <p:extLst>
      <p:ext uri="{BB962C8B-B14F-4D97-AF65-F5344CB8AC3E}">
        <p14:creationId xmlns:p14="http://schemas.microsoft.com/office/powerpoint/2010/main" val="25525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13</a:t>
            </a:fld>
            <a:endParaRPr lang="fr-FR" dirty="0">
              <a:solidFill>
                <a:srgbClr val="34BAB5"/>
              </a:solidFill>
            </a:endParaRPr>
          </a:p>
        </p:txBody>
      </p:sp>
      <p:sp>
        <p:nvSpPr>
          <p:cNvPr id="9" name="Espace réservé du contenu 2"/>
          <p:cNvSpPr txBox="1">
            <a:spLocks/>
          </p:cNvSpPr>
          <p:nvPr/>
        </p:nvSpPr>
        <p:spPr bwMode="gray">
          <a:xfrm>
            <a:off x="323528" y="915566"/>
            <a:ext cx="8208912"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rgbClr val="34BAB5"/>
                </a:solidFill>
              </a:rPr>
              <a:t>Parmi la centaine de formations dispensant des diplômes nationaux et d’établissements :</a:t>
            </a:r>
          </a:p>
          <a:p>
            <a:endParaRPr lang="fr-FR" sz="1400" b="1" dirty="0">
              <a:solidFill>
                <a:srgbClr val="F28E65"/>
              </a:solidFill>
            </a:endParaRPr>
          </a:p>
          <a:p>
            <a:pPr marL="171450" indent="-171450" algn="just">
              <a:buClr>
                <a:schemeClr val="bg2"/>
              </a:buClr>
              <a:buFont typeface="Courier New" panose="02070309020205020404" pitchFamily="49" charset="0"/>
              <a:buChar char="o"/>
            </a:pPr>
            <a:r>
              <a:rPr lang="fr-FR" sz="1400" b="1" dirty="0">
                <a:solidFill>
                  <a:schemeClr val="bg1"/>
                </a:solidFill>
                <a:highlight>
                  <a:srgbClr val="34BAB5"/>
                </a:highlight>
              </a:rPr>
              <a:t>Des formations sous statut étudiant</a:t>
            </a:r>
            <a:r>
              <a:rPr lang="fr-FR" sz="1400" dirty="0">
                <a:solidFill>
                  <a:schemeClr val="accent1"/>
                </a:solidFill>
                <a:highlight>
                  <a:srgbClr val="34BAB5"/>
                </a:highlight>
              </a:rPr>
              <a:t> </a:t>
            </a:r>
            <a:r>
              <a:rPr lang="fr-FR" sz="1400" dirty="0">
                <a:solidFill>
                  <a:schemeClr val="accent1"/>
                </a:solidFill>
              </a:rPr>
              <a:t>: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non sélectives » : les différentes licences (dont les licences « accès santé »)</a:t>
            </a:r>
          </a:p>
          <a:p>
            <a:pPr marL="423450" lvl="1" indent="-171450" algn="just">
              <a:buClr>
                <a:schemeClr val="bg2"/>
              </a:buClr>
              <a:buFont typeface="Courier New" panose="02070309020205020404" pitchFamily="49" charset="0"/>
              <a:buChar char="o"/>
            </a:pPr>
            <a:r>
              <a:rPr lang="fr-FR" sz="1300" dirty="0">
                <a:solidFill>
                  <a:schemeClr val="accent1"/>
                </a:solidFill>
              </a:rPr>
              <a:t>Formations dites «  sélectives » : les classes prépa, BTS, BUT (Bachelor universitaire de technologie), la formation en soins infirmiers (à l’IFPSS), l’école de commerce et de management, le DU « Enseigner dans le premier degré », des certificats de spécialisation, un DEUST, des FCIL, etc…</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lgn="just">
              <a:spcAft>
                <a:spcPts val="0"/>
              </a:spcAft>
              <a:buClr>
                <a:schemeClr val="bg2"/>
              </a:buClr>
              <a:buFont typeface="Courier New" panose="02070309020205020404" pitchFamily="49" charset="0"/>
              <a:buChar char="o"/>
            </a:pPr>
            <a:r>
              <a:rPr lang="fr-FR" sz="1400" b="1" dirty="0">
                <a:solidFill>
                  <a:schemeClr val="bg1"/>
                </a:solidFill>
                <a:highlight>
                  <a:srgbClr val="34BAB5"/>
                </a:highlight>
              </a:rPr>
              <a:t>Des formations sous statut alternance</a:t>
            </a:r>
            <a:r>
              <a:rPr lang="fr-FR" sz="1400" dirty="0">
                <a:solidFill>
                  <a:schemeClr val="accent1"/>
                </a:solidFill>
                <a:highlight>
                  <a:srgbClr val="34BAB5"/>
                </a:highlight>
              </a:rPr>
              <a:t> </a:t>
            </a:r>
            <a:r>
              <a:rPr lang="fr-FR" sz="1400" dirty="0">
                <a:solidFill>
                  <a:schemeClr val="accent1"/>
                </a:solidFill>
              </a:rPr>
              <a:t>: </a:t>
            </a:r>
          </a:p>
          <a:p>
            <a:pPr marL="171450" indent="-171450" algn="just">
              <a:spcAft>
                <a:spcPts val="0"/>
              </a:spcAft>
              <a:buClr>
                <a:schemeClr val="bg2"/>
              </a:buClr>
              <a:buFont typeface="Courier New" panose="02070309020205020404" pitchFamily="49" charset="0"/>
              <a:buChar char="o"/>
            </a:pPr>
            <a:endParaRPr lang="fr-FR" sz="1400" dirty="0">
              <a:solidFill>
                <a:schemeClr val="accent1"/>
              </a:solidFill>
            </a:endParaRP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L’alternance associe enseignements académiques et expérience concrète dans une entreprise</a:t>
            </a:r>
          </a:p>
          <a:p>
            <a:pPr marL="423450" lvl="1" indent="-171450" algn="just">
              <a:spcAft>
                <a:spcPts val="0"/>
              </a:spcAft>
              <a:buClr>
                <a:schemeClr val="bg2"/>
              </a:buClr>
              <a:buFont typeface="Courier New" panose="02070309020205020404" pitchFamily="49" charset="0"/>
              <a:buChar char="o"/>
            </a:pPr>
            <a:r>
              <a:rPr lang="fr-FR" sz="1300" dirty="0">
                <a:solidFill>
                  <a:schemeClr val="accent1"/>
                </a:solidFill>
              </a:rPr>
              <a:t>L’alternance est proposée dans différentes formations (BTS, DEUST).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Les formations disponibles</a:t>
            </a:r>
          </a:p>
        </p:txBody>
      </p:sp>
      <p:pic>
        <p:nvPicPr>
          <p:cNvPr id="5" name="Image 4">
            <a:extLst>
              <a:ext uri="{FF2B5EF4-FFF2-40B4-BE49-F238E27FC236}">
                <a16:creationId xmlns:a16="http://schemas.microsoft.com/office/drawing/2014/main" id="{7F53FD61-4CDF-46A4-90F0-40D19F5214A3}"/>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90016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14</a:t>
            </a:fld>
            <a:endParaRPr lang="fr-FR" dirty="0">
              <a:solidFill>
                <a:schemeClr val="accent2"/>
              </a:solidFill>
            </a:endParaRPr>
          </a:p>
        </p:txBody>
      </p:sp>
      <p:sp>
        <p:nvSpPr>
          <p:cNvPr id="10" name="ZoneTexte 9"/>
          <p:cNvSpPr txBox="1"/>
          <p:nvPr/>
        </p:nvSpPr>
        <p:spPr>
          <a:xfrm>
            <a:off x="5141135" y="987574"/>
            <a:ext cx="3598712" cy="3564053"/>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34BAB5"/>
                </a:highlight>
              </a:rPr>
              <a:t>Rechercher des formations</a:t>
            </a:r>
            <a:r>
              <a:rPr lang="fr-FR" sz="1200" dirty="0">
                <a:highlight>
                  <a:srgbClr val="34BAB5"/>
                </a:highlight>
              </a:rPr>
              <a:t> </a:t>
            </a:r>
            <a:r>
              <a:rPr lang="fr-FR" sz="1200" dirty="0"/>
              <a:t>en utilisant des  mots clés, une zone géographique ou d’autres critères de recherche comme le type de formation, les spécialités, un aménagement spécifique, etc.)</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a:solidFill>
                  <a:schemeClr val="bg1"/>
                </a:solidFill>
                <a:highlight>
                  <a:srgbClr val="34BAB5"/>
                </a:highlight>
              </a:rPr>
              <a:t>Affiner les résultats de recherche</a:t>
            </a:r>
            <a:r>
              <a:rPr lang="fr-FR" sz="1200" dirty="0">
                <a:solidFill>
                  <a:schemeClr val="tx2"/>
                </a:solidFill>
                <a:highlight>
                  <a:srgbClr val="34BAB5"/>
                </a:highlight>
              </a:rPr>
              <a:t> </a:t>
            </a:r>
            <a:r>
              <a:rPr lang="fr-FR" sz="1200" dirty="0"/>
              <a:t>en zoomant sur la carte pour afficher les formations dans une zone géographique précise</a:t>
            </a:r>
          </a:p>
          <a:p>
            <a:pPr lvl="0" defTabSz="457200">
              <a:spcBef>
                <a:spcPct val="20000"/>
              </a:spcBef>
              <a:buClr>
                <a:srgbClr val="FF0000"/>
              </a:buClr>
              <a:buSzPct val="100000"/>
              <a:defRPr/>
            </a:pPr>
            <a:endParaRPr lang="fr-FR" sz="1200" dirty="0"/>
          </a:p>
          <a:p>
            <a:pPr lvl="0" defTabSz="457200">
              <a:spcBef>
                <a:spcPct val="20000"/>
              </a:spcBef>
              <a:buClr>
                <a:srgbClr val="FF0000"/>
              </a:buClr>
              <a:buSzPct val="100000"/>
              <a:defRPr/>
            </a:pPr>
            <a:r>
              <a:rPr lang="fr-FR" sz="1200" b="1" dirty="0">
                <a:solidFill>
                  <a:schemeClr val="bg1"/>
                </a:solidFill>
                <a:highlight>
                  <a:srgbClr val="34BAB5"/>
                </a:highlight>
              </a:rPr>
              <a:t>Découvrez des formations</a:t>
            </a:r>
          </a:p>
          <a:p>
            <a:pPr lvl="0"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34BAB5"/>
                </a:highlight>
              </a:rPr>
              <a:t>Retenez vos favoris </a:t>
            </a:r>
            <a:r>
              <a:rPr lang="fr-FR" sz="1200" dirty="0">
                <a:highlight>
                  <a:srgbClr val="34BAB5"/>
                </a:highlight>
              </a:rPr>
              <a:t> </a:t>
            </a:r>
            <a:r>
              <a:rPr lang="fr-FR" sz="1200" dirty="0"/>
              <a:t>pour garder la mémoire de vos recherches</a:t>
            </a:r>
          </a:p>
          <a:p>
            <a:pPr defTabSz="457200">
              <a:spcBef>
                <a:spcPct val="20000"/>
              </a:spcBef>
              <a:buClr>
                <a:srgbClr val="FF0000"/>
              </a:buClr>
              <a:buSzPct val="100000"/>
              <a:defRPr/>
            </a:pPr>
            <a:endParaRPr lang="fr-FR" sz="1200" dirty="0"/>
          </a:p>
          <a:p>
            <a:pPr defTabSz="457200">
              <a:spcBef>
                <a:spcPct val="20000"/>
              </a:spcBef>
              <a:buClr>
                <a:srgbClr val="FF0000"/>
              </a:buClr>
              <a:buSzPct val="100000"/>
              <a:defRPr/>
            </a:pPr>
            <a:r>
              <a:rPr lang="fr-FR" sz="1200" b="1" dirty="0">
                <a:solidFill>
                  <a:schemeClr val="bg1"/>
                </a:solidFill>
                <a:highlight>
                  <a:srgbClr val="34BAB5"/>
                </a:highlight>
              </a:rPr>
              <a:t>Comparer les formations entre elles</a:t>
            </a:r>
            <a:r>
              <a:rPr lang="fr-FR" sz="1200" dirty="0">
                <a:highlight>
                  <a:srgbClr val="34BAB5"/>
                </a:highlight>
              </a:rPr>
              <a:t> </a:t>
            </a:r>
            <a:r>
              <a:rPr lang="fr-FR" sz="1200" dirty="0"/>
              <a:t>pour faire le choix qui vous convient</a:t>
            </a:r>
          </a:p>
          <a:p>
            <a:pPr lvl="0" defTabSz="457200">
              <a:spcBef>
                <a:spcPct val="20000"/>
              </a:spcBef>
              <a:buClr>
                <a:srgbClr val="FF0000"/>
              </a:buClr>
              <a:buSzPct val="100000"/>
              <a:defRPr/>
            </a:pPr>
            <a:endParaRPr lang="fr-FR" sz="1200" dirty="0"/>
          </a:p>
        </p:txBody>
      </p:sp>
      <p:sp>
        <p:nvSpPr>
          <p:cNvPr id="7" name="Rectangle à coins arrondis 6"/>
          <p:cNvSpPr/>
          <p:nvPr/>
        </p:nvSpPr>
        <p:spPr>
          <a:xfrm>
            <a:off x="5004047" y="76968"/>
            <a:ext cx="3707221" cy="550565"/>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Je recherche des formations sur parcoursup-nouvelle-caledonie.fr</a:t>
            </a:r>
          </a:p>
        </p:txBody>
      </p:sp>
      <p:pic>
        <p:nvPicPr>
          <p:cNvPr id="8" name="Image 7">
            <a:extLst>
              <a:ext uri="{FF2B5EF4-FFF2-40B4-BE49-F238E27FC236}">
                <a16:creationId xmlns:a16="http://schemas.microsoft.com/office/drawing/2014/main" id="{F88F97CA-C464-4822-9E53-AFF6F55CF28B}"/>
              </a:ext>
            </a:extLst>
          </p:cNvPr>
          <p:cNvPicPr>
            <a:picLocks noChangeAspect="1"/>
          </p:cNvPicPr>
          <p:nvPr/>
        </p:nvPicPr>
        <p:blipFill>
          <a:blip r:embed="rId2"/>
          <a:stretch>
            <a:fillRect/>
          </a:stretch>
        </p:blipFill>
        <p:spPr>
          <a:xfrm>
            <a:off x="323528" y="61532"/>
            <a:ext cx="4159080" cy="612421"/>
          </a:xfrm>
          <a:prstGeom prst="rect">
            <a:avLst/>
          </a:prstGeom>
        </p:spPr>
      </p:pic>
      <p:pic>
        <p:nvPicPr>
          <p:cNvPr id="3" name="Image 2">
            <a:extLst>
              <a:ext uri="{FF2B5EF4-FFF2-40B4-BE49-F238E27FC236}">
                <a16:creationId xmlns:a16="http://schemas.microsoft.com/office/drawing/2014/main" id="{14BA71A2-17AC-4446-8B89-CBCE71A00ED2}"/>
              </a:ext>
            </a:extLst>
          </p:cNvPr>
          <p:cNvPicPr>
            <a:picLocks noChangeAspect="1"/>
          </p:cNvPicPr>
          <p:nvPr/>
        </p:nvPicPr>
        <p:blipFill>
          <a:blip r:embed="rId3"/>
          <a:stretch>
            <a:fillRect/>
          </a:stretch>
        </p:blipFill>
        <p:spPr>
          <a:xfrm>
            <a:off x="683568" y="1491630"/>
            <a:ext cx="4186717" cy="2355726"/>
          </a:xfrm>
          <a:prstGeom prst="rect">
            <a:avLst/>
          </a:prstGeom>
        </p:spPr>
      </p:pic>
    </p:spTree>
    <p:extLst>
      <p:ext uri="{BB962C8B-B14F-4D97-AF65-F5344CB8AC3E}">
        <p14:creationId xmlns:p14="http://schemas.microsoft.com/office/powerpoint/2010/main" val="47658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accent2"/>
                </a:solidFill>
              </a:rPr>
              <a:pPr/>
              <a:t>15</a:t>
            </a:fld>
            <a:endParaRPr lang="fr-FR" dirty="0">
              <a:solidFill>
                <a:schemeClr val="accent2"/>
              </a:solidFill>
            </a:endParaRPr>
          </a:p>
        </p:txBody>
      </p:sp>
      <p:sp>
        <p:nvSpPr>
          <p:cNvPr id="9" name="Espace réservé du contenu 2"/>
          <p:cNvSpPr txBox="1">
            <a:spLocks/>
          </p:cNvSpPr>
          <p:nvPr/>
        </p:nvSpPr>
        <p:spPr bwMode="gray">
          <a:xfrm>
            <a:off x="179512" y="914514"/>
            <a:ext cx="8640960"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bg2"/>
              </a:buClr>
              <a:buFont typeface="Courier New" panose="02070309020205020404" pitchFamily="49" charset="0"/>
              <a:buChar char="o"/>
            </a:pPr>
            <a:r>
              <a:rPr lang="fr-FR" sz="1400" b="1" dirty="0">
                <a:solidFill>
                  <a:schemeClr val="bg1"/>
                </a:solidFill>
                <a:highlight>
                  <a:srgbClr val="34BAB5"/>
                </a:highlight>
              </a:rPr>
              <a:t>Nouveauté 2025  :  </a:t>
            </a:r>
            <a:r>
              <a:rPr lang="fr-FR" sz="1400" b="1"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fr-FR" sz="1400" b="1" dirty="0">
                <a:solidFill>
                  <a:schemeClr val="bg1"/>
                </a:solidFill>
                <a:highlight>
                  <a:srgbClr val="34BAB5"/>
                </a:highlight>
                <a:latin typeface="Calibri" panose="020F0502020204030204" pitchFamily="34" charset="0"/>
                <a:cs typeface="Calibri" panose="020F0502020204030204" pitchFamily="34" charset="0"/>
              </a:rPr>
              <a:t>Carte d’identité de la formation</a:t>
            </a:r>
            <a:r>
              <a:rPr lang="fr-FR" sz="1400" b="1" dirty="0">
                <a:solidFill>
                  <a:schemeClr val="tx2"/>
                </a:solidFill>
                <a:latin typeface="Calibri" panose="020F0502020204030204" pitchFamily="34" charset="0"/>
                <a:cs typeface="Calibri" panose="020F0502020204030204" pitchFamily="34" charset="0"/>
              </a:rPr>
              <a:t>   </a:t>
            </a:r>
            <a:r>
              <a:rPr lang="fr-FR" sz="1400" b="1" dirty="0">
                <a:solidFill>
                  <a:schemeClr val="accent1"/>
                </a:solidFill>
                <a:latin typeface="Calibri" panose="020F0502020204030204" pitchFamily="34" charset="0"/>
                <a:cs typeface="Calibri" panose="020F0502020204030204" pitchFamily="34" charset="0"/>
              </a:rPr>
              <a:t>en haut sur chaque fiche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4845050" algn="just">
              <a:buClr>
                <a:schemeClr val="bg2"/>
              </a:buClr>
            </a:pPr>
            <a:r>
              <a:rPr lang="fr-FR" sz="1200" b="1" dirty="0">
                <a:solidFill>
                  <a:schemeClr val="accent2"/>
                </a:solidFill>
              </a:rPr>
              <a:t>Nouveauté 2025 </a:t>
            </a:r>
            <a:r>
              <a:rPr lang="fr-FR" sz="1200" dirty="0">
                <a:solidFill>
                  <a:schemeClr val="accent2"/>
                </a:solidFill>
              </a:rPr>
              <a:t>: </a:t>
            </a:r>
            <a:r>
              <a:rPr lang="fr-FR" sz="1200" dirty="0">
                <a:solidFill>
                  <a:schemeClr val="accent1"/>
                </a:solidFill>
              </a:rPr>
              <a:t>sur le site </a:t>
            </a:r>
            <a:r>
              <a:rPr lang="fr-FR" sz="1200" u="sng" dirty="0">
                <a:solidFill>
                  <a:schemeClr val="accent1"/>
                </a:solidFill>
              </a:rPr>
              <a:t>parcoursup-nouvelle-caledonie.fr</a:t>
            </a:r>
            <a:r>
              <a:rPr lang="fr-FR" sz="1200" dirty="0">
                <a:solidFill>
                  <a:schemeClr val="accent1"/>
                </a:solidFill>
              </a:rPr>
              <a:t> (espace Ressources) un livret </a:t>
            </a:r>
            <a:r>
              <a:rPr lang="fr-FR" sz="1200" dirty="0">
                <a:solidFill>
                  <a:srgbClr val="34BAB5"/>
                </a:solidFill>
              </a:rPr>
              <a:t>« </a:t>
            </a:r>
            <a:r>
              <a:rPr lang="fr-FR" sz="1200" b="1" dirty="0">
                <a:solidFill>
                  <a:srgbClr val="34BAB5"/>
                </a:solidFill>
              </a:rPr>
              <a:t>les bons réflexes</a:t>
            </a:r>
            <a:r>
              <a:rPr lang="fr-FR" sz="1200" dirty="0">
                <a:solidFill>
                  <a:srgbClr val="34BAB5"/>
                </a:solidFill>
              </a:rPr>
              <a:t> » </a:t>
            </a:r>
            <a:r>
              <a:rPr lang="fr-FR" sz="1200" dirty="0">
                <a:solidFill>
                  <a:schemeClr val="accent1"/>
                </a:solidFill>
              </a:rPr>
              <a:t>aide lycéens et parents à se repérer pour choisir un établissement de formation</a:t>
            </a: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180975" indent="-180975" algn="just">
              <a:buClr>
                <a:schemeClr val="bg2"/>
              </a:buClr>
              <a:buFont typeface="Courier New" panose="02070309020205020404" pitchFamily="49" charset="0"/>
              <a:buChar char="o"/>
            </a:pPr>
            <a:endParaRPr lang="fr-FR" sz="1400" dirty="0">
              <a:solidFill>
                <a:schemeClr val="accent1"/>
              </a:solidFill>
            </a:endParaRPr>
          </a:p>
          <a:p>
            <a:pPr marL="719138" algn="just">
              <a:buClr>
                <a:schemeClr val="bg2"/>
              </a:buClr>
            </a:pPr>
            <a:endParaRPr lang="fr-FR" sz="1400" dirty="0">
              <a:solidFill>
                <a:schemeClr val="accent1"/>
              </a:solidFill>
            </a:endParaRPr>
          </a:p>
          <a:p>
            <a:pPr marL="719138" algn="just">
              <a:buClr>
                <a:schemeClr val="bg2"/>
              </a:buClr>
            </a:pPr>
            <a:r>
              <a:rPr lang="fr-FR" sz="1200" b="1" dirty="0">
                <a:solidFill>
                  <a:srgbClr val="34BAB5"/>
                </a:solidFill>
                <a:effectLst>
                  <a:outerShdw blurRad="38100" dist="38100" dir="2700000" algn="tl">
                    <a:srgbClr val="000000">
                      <a:alpha val="43137"/>
                    </a:srgbClr>
                  </a:outerShdw>
                </a:effectLst>
              </a:rPr>
              <a:t>Vérifier en un clin d’œil </a:t>
            </a:r>
            <a:r>
              <a:rPr lang="fr-FR" sz="1200" dirty="0">
                <a:solidFill>
                  <a:schemeClr val="tx1"/>
                </a:solidFill>
              </a:rPr>
              <a:t>: </a:t>
            </a:r>
            <a:r>
              <a:rPr lang="fr-FR" sz="1200" dirty="0">
                <a:solidFill>
                  <a:schemeClr val="accent1"/>
                </a:solidFill>
              </a:rPr>
              <a:t>le statut de l’établissement (public/privé en contrat avec l’Etat ou sans contrat avec l’Etat), le caractère sélectif/non sélectif, la capacité d’accueil, le label MESR ou encore l’éligibilité aux bourses </a:t>
            </a:r>
          </a:p>
          <a:p>
            <a:pPr marL="719138" algn="just">
              <a:buClr>
                <a:schemeClr val="bg2"/>
              </a:buClr>
              <a:tabLst>
                <a:tab pos="177800" algn="l"/>
              </a:tabLst>
            </a:pPr>
            <a:r>
              <a:rPr lang="fr-FR" sz="1200" dirty="0">
                <a:solidFill>
                  <a:schemeClr val="accent1"/>
                </a:solidFill>
              </a:rPr>
              <a:t>On retrouve aussi aisément sur Parcoursup l’information sur les </a:t>
            </a:r>
            <a:r>
              <a:rPr lang="fr-FR" sz="1200" b="1" dirty="0">
                <a:solidFill>
                  <a:srgbClr val="34BAB5"/>
                </a:solidFill>
              </a:rPr>
              <a:t>frais de scolarité</a:t>
            </a:r>
            <a:endParaRPr lang="fr-FR" sz="1400" dirty="0">
              <a:solidFill>
                <a:srgbClr val="34BAB5"/>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4104297" y="160670"/>
            <a:ext cx="4570257" cy="406111"/>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Répondre à l’attente des familles </a:t>
            </a:r>
            <a:br>
              <a:rPr lang="fr-FR" sz="1400" b="1" dirty="0">
                <a:solidFill>
                  <a:srgbClr val="FFFF00"/>
                </a:solidFill>
              </a:rPr>
            </a:br>
            <a:r>
              <a:rPr lang="fr-FR" sz="1400" b="1" dirty="0">
                <a:solidFill>
                  <a:srgbClr val="FFFF00"/>
                </a:solidFill>
              </a:rPr>
              <a:t>sur l’offre de formation</a:t>
            </a:r>
          </a:p>
        </p:txBody>
      </p:sp>
      <p:pic>
        <p:nvPicPr>
          <p:cNvPr id="7"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3843274"/>
            <a:ext cx="360001" cy="360001"/>
          </a:xfrm>
          <a:prstGeom prst="rect">
            <a:avLst/>
          </a:prstGeom>
        </p:spPr>
      </p:pic>
      <p:pic>
        <p:nvPicPr>
          <p:cNvPr id="10" name="Graphique 6" descr="Index pointant vers la droite vu du côté du dos de la main">
            <a:extLst>
              <a:ext uri="{FF2B5EF4-FFF2-40B4-BE49-F238E27FC236}">
                <a16:creationId xmlns:a16="http://schemas.microsoft.com/office/drawing/2014/main" id="{9F87E175-6823-4BDE-BA48-1587B091A6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2113" y="4269640"/>
            <a:ext cx="360001" cy="360001"/>
          </a:xfrm>
          <a:prstGeom prst="rect">
            <a:avLst/>
          </a:prstGeom>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6412318" y="2597544"/>
            <a:ext cx="808927" cy="1134730"/>
          </a:xfrm>
          <a:prstGeom prst="rect">
            <a:avLst/>
          </a:prstGeom>
        </p:spPr>
      </p:pic>
      <p:pic>
        <p:nvPicPr>
          <p:cNvPr id="11" name="Image 10">
            <a:extLst>
              <a:ext uri="{FF2B5EF4-FFF2-40B4-BE49-F238E27FC236}">
                <a16:creationId xmlns:a16="http://schemas.microsoft.com/office/drawing/2014/main" id="{B4ACFB7E-C025-4C41-A1CA-702C6F2DB118}"/>
              </a:ext>
            </a:extLst>
          </p:cNvPr>
          <p:cNvPicPr>
            <a:picLocks noChangeAspect="1"/>
          </p:cNvPicPr>
          <p:nvPr/>
        </p:nvPicPr>
        <p:blipFill>
          <a:blip r:embed="rId5"/>
          <a:stretch>
            <a:fillRect/>
          </a:stretch>
        </p:blipFill>
        <p:spPr>
          <a:xfrm>
            <a:off x="315934" y="160670"/>
            <a:ext cx="3172935" cy="467212"/>
          </a:xfrm>
          <a:prstGeom prst="rect">
            <a:avLst/>
          </a:prstGeom>
        </p:spPr>
      </p:pic>
      <p:pic>
        <p:nvPicPr>
          <p:cNvPr id="4" name="Image 3">
            <a:extLst>
              <a:ext uri="{FF2B5EF4-FFF2-40B4-BE49-F238E27FC236}">
                <a16:creationId xmlns:a16="http://schemas.microsoft.com/office/drawing/2014/main" id="{F3DAD288-3DAF-45A7-BA78-059C7CFE662A}"/>
              </a:ext>
            </a:extLst>
          </p:cNvPr>
          <p:cNvPicPr>
            <a:picLocks noChangeAspect="1"/>
          </p:cNvPicPr>
          <p:nvPr/>
        </p:nvPicPr>
        <p:blipFill>
          <a:blip r:embed="rId6"/>
          <a:stretch>
            <a:fillRect/>
          </a:stretch>
        </p:blipFill>
        <p:spPr>
          <a:xfrm>
            <a:off x="492113" y="1198403"/>
            <a:ext cx="4162546" cy="2578506"/>
          </a:xfrm>
          <a:prstGeom prst="rect">
            <a:avLst/>
          </a:prstGeom>
        </p:spPr>
      </p:pic>
    </p:spTree>
    <p:extLst>
      <p:ext uri="{BB962C8B-B14F-4D97-AF65-F5344CB8AC3E}">
        <p14:creationId xmlns:p14="http://schemas.microsoft.com/office/powerpoint/2010/main" val="31652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663918" cy="3370877"/>
          </a:xfrm>
        </p:spPr>
        <p:txBody>
          <a:bodyPr/>
          <a:lstStyle/>
          <a:p>
            <a:pPr marL="0" lvl="1" indent="0" algn="just" defTabSz="457200">
              <a:buClr>
                <a:srgbClr val="FF0000"/>
              </a:buClr>
              <a:buNone/>
              <a:defRPr/>
            </a:pPr>
            <a:r>
              <a:rPr lang="fr-FR" sz="1200" b="1" dirty="0">
                <a:solidFill>
                  <a:schemeClr val="accent1"/>
                </a:solidFill>
              </a:rPr>
              <a:t>Une offre mise à jour pour la rentrée 2026</a:t>
            </a:r>
          </a:p>
          <a:p>
            <a:pPr marL="0" lvl="1" indent="0" algn="just" defTabSz="457200">
              <a:buClr>
                <a:srgbClr val="FF0000"/>
              </a:buClr>
              <a:buNone/>
              <a:defRPr/>
            </a:pPr>
            <a:r>
              <a:rPr lang="fr-FR" sz="1200" b="1" dirty="0">
                <a:solidFill>
                  <a:schemeClr val="accent1"/>
                </a:solidFill>
              </a:rPr>
              <a:t>Au niveau du résultats de la recherche, un premier niveau d’informations </a:t>
            </a:r>
            <a:r>
              <a:rPr lang="fr-FR" sz="1200" dirty="0">
                <a:solidFill>
                  <a:schemeClr val="accent1"/>
                </a:solidFill>
              </a:rPr>
              <a:t>: </a:t>
            </a:r>
          </a:p>
          <a:p>
            <a:pPr marL="180975" lvl="1" indent="-169863" algn="just" defTabSz="457200">
              <a:spcBef>
                <a:spcPct val="20000"/>
              </a:spcBef>
              <a:buClr>
                <a:srgbClr val="34BAB5"/>
              </a:buClr>
              <a:buFont typeface="Arial-ItalicMT" charset="0"/>
              <a:buChar char="&gt;"/>
              <a:defRPr/>
            </a:pPr>
            <a:r>
              <a:rPr lang="fr-FR" sz="1200" b="1" dirty="0">
                <a:solidFill>
                  <a:schemeClr val="bg1"/>
                </a:solidFill>
                <a:highlight>
                  <a:srgbClr val="34BAB5"/>
                </a:highlight>
              </a:rPr>
              <a:t>L’accès à la fiche formation</a:t>
            </a:r>
          </a:p>
          <a:p>
            <a:pPr marL="180975" lvl="1" indent="-169863" algn="just" defTabSz="457200">
              <a:spcBef>
                <a:spcPct val="20000"/>
              </a:spcBef>
              <a:buClr>
                <a:srgbClr val="34BAB5"/>
              </a:buClr>
              <a:buFont typeface="Arial-ItalicMT" charset="0"/>
              <a:buChar char="&gt;"/>
              <a:defRPr/>
            </a:pPr>
            <a:r>
              <a:rPr lang="fr-FR" sz="1200" b="1" dirty="0">
                <a:solidFill>
                  <a:schemeClr val="bg1"/>
                </a:solidFill>
                <a:highlight>
                  <a:srgbClr val="34BAB5"/>
                </a:highlight>
              </a:rPr>
              <a:t>Le statut de l’établissement de formation</a:t>
            </a:r>
          </a:p>
          <a:p>
            <a:pPr marL="180975" lvl="1" indent="-169863" algn="just" defTabSz="457200">
              <a:spcBef>
                <a:spcPct val="20000"/>
              </a:spcBef>
              <a:buClr>
                <a:srgbClr val="34BAB5"/>
              </a:buClr>
              <a:buFont typeface="Arial-ItalicMT" charset="0"/>
              <a:buChar char="&gt;"/>
              <a:defRPr/>
            </a:pPr>
            <a:r>
              <a:rPr lang="fr-FR" sz="1200" b="1" dirty="0">
                <a:solidFill>
                  <a:schemeClr val="bg1"/>
                </a:solidFill>
                <a:highlight>
                  <a:srgbClr val="34BAB5"/>
                </a:highlight>
              </a:rPr>
              <a:t>Des suggestions de formations similaires</a:t>
            </a:r>
            <a:r>
              <a:rPr lang="fr-FR" sz="1200" dirty="0">
                <a:solidFill>
                  <a:schemeClr val="tx1"/>
                </a:solidFill>
                <a:highlight>
                  <a:srgbClr val="34BAB5"/>
                </a:highlight>
              </a:rPr>
              <a:t> </a:t>
            </a:r>
            <a:r>
              <a:rPr lang="fr-FR" sz="1200" dirty="0">
                <a:solidFill>
                  <a:schemeClr val="accent1"/>
                </a:solidFill>
              </a:rPr>
              <a:t>pour vous permettre de découvrir des formations que vous ne connaissiez pas et élargir vos choix</a:t>
            </a:r>
          </a:p>
          <a:p>
            <a:pPr marL="11112" lvl="1" indent="0" algn="just" defTabSz="457200">
              <a:spcBef>
                <a:spcPts val="1200"/>
              </a:spcBef>
              <a:spcAft>
                <a:spcPts val="0"/>
              </a:spcAft>
              <a:buClr>
                <a:srgbClr val="FF0000"/>
              </a:buClr>
              <a:buNone/>
              <a:defRPr/>
            </a:pPr>
            <a:r>
              <a:rPr lang="fr-FR" sz="1200" b="1" dirty="0">
                <a:solidFill>
                  <a:schemeClr val="accent1"/>
                </a:solidFill>
              </a:rPr>
              <a:t>Vous aider à préparer vos choix de vœux, deux nouvelles fonctionnalités : </a:t>
            </a:r>
          </a:p>
          <a:p>
            <a:pPr marL="180975" lvl="1" indent="-169863" algn="just" defTabSz="457200">
              <a:buClr>
                <a:schemeClr val="accent2"/>
              </a:buClr>
              <a:buFont typeface="Arial-ItalicMT" charset="0"/>
              <a:buChar char="&gt;"/>
              <a:defRPr/>
            </a:pPr>
            <a:r>
              <a:rPr lang="fr-FR" sz="1200" b="1" dirty="0">
                <a:solidFill>
                  <a:schemeClr val="bg1"/>
                </a:solidFill>
                <a:highlight>
                  <a:srgbClr val="34BAB5"/>
                </a:highlight>
              </a:rPr>
              <a:t>Conserver en « favoris » les formations que vous préférez </a:t>
            </a:r>
          </a:p>
          <a:p>
            <a:pPr marL="180975" lvl="1" indent="-169863" algn="just" defTabSz="457200">
              <a:spcBef>
                <a:spcPct val="20000"/>
              </a:spcBef>
              <a:spcAft>
                <a:spcPts val="0"/>
              </a:spcAft>
              <a:buClr>
                <a:schemeClr val="accent2"/>
              </a:buClr>
              <a:buFont typeface="Arial-ItalicMT" charset="0"/>
              <a:buChar char="&gt;"/>
              <a:defRPr/>
            </a:pPr>
            <a:r>
              <a:rPr lang="fr-FR" sz="1200" b="1" dirty="0">
                <a:solidFill>
                  <a:schemeClr val="bg1"/>
                </a:solidFill>
                <a:highlight>
                  <a:srgbClr val="34BAB5"/>
                </a:highlight>
              </a:rPr>
              <a:t>Comparer les formations qui vous intéressent grâce au comparateur</a:t>
            </a:r>
            <a:r>
              <a:rPr lang="fr-FR" sz="1200" dirty="0">
                <a:solidFill>
                  <a:schemeClr val="tx1"/>
                </a:solidFill>
                <a:highlight>
                  <a:srgbClr val="34BAB5"/>
                </a:highlight>
              </a:rPr>
              <a:t> </a:t>
            </a:r>
            <a:r>
              <a:rPr lang="fr-FR" sz="1200" dirty="0">
                <a:solidFill>
                  <a:schemeClr val="accent1"/>
                </a:solidFill>
              </a:rPr>
              <a:t>(jusqu’à 5 formations comparées en même temps)</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accent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16</a:t>
            </a:fld>
            <a:endParaRPr lang="fr-FR">
              <a:solidFill>
                <a:srgbClr val="34BAB5"/>
              </a:solidFill>
            </a:endParaRP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
        <p:nvSpPr>
          <p:cNvPr id="9" name="Rectangle à coins arrondis 8"/>
          <p:cNvSpPr/>
          <p:nvPr/>
        </p:nvSpPr>
        <p:spPr>
          <a:xfrm>
            <a:off x="4499992" y="87534"/>
            <a:ext cx="4176464"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La carte des formations 2026 à partir du </a:t>
            </a:r>
            <a:br>
              <a:rPr lang="fr-FR" sz="1400" b="1" kern="0" dirty="0">
                <a:solidFill>
                  <a:srgbClr val="FFFF00"/>
                </a:solidFill>
                <a:latin typeface="Arial"/>
              </a:rPr>
            </a:br>
            <a:r>
              <a:rPr lang="fr-FR" sz="1400" b="1" kern="0" dirty="0">
                <a:solidFill>
                  <a:srgbClr val="FFFF00"/>
                </a:solidFill>
                <a:latin typeface="Arial"/>
              </a:rPr>
              <a:t>24 juillet 2025</a:t>
            </a:r>
          </a:p>
        </p:txBody>
      </p:sp>
      <p:pic>
        <p:nvPicPr>
          <p:cNvPr id="7" name="Image 6">
            <a:extLst>
              <a:ext uri="{FF2B5EF4-FFF2-40B4-BE49-F238E27FC236}">
                <a16:creationId xmlns:a16="http://schemas.microsoft.com/office/drawing/2014/main" id="{5CA43269-57DA-4213-BEBC-35AB1305E07D}"/>
              </a:ext>
            </a:extLst>
          </p:cNvPr>
          <p:cNvPicPr>
            <a:picLocks noChangeAspect="1"/>
          </p:cNvPicPr>
          <p:nvPr/>
        </p:nvPicPr>
        <p:blipFill>
          <a:blip r:embed="rId4"/>
          <a:stretch>
            <a:fillRect/>
          </a:stretch>
        </p:blipFill>
        <p:spPr>
          <a:xfrm>
            <a:off x="315934" y="160670"/>
            <a:ext cx="3172935" cy="467212"/>
          </a:xfrm>
          <a:prstGeom prst="rect">
            <a:avLst/>
          </a:prstGeom>
        </p:spPr>
      </p:pic>
    </p:spTree>
    <p:extLst>
      <p:ext uri="{BB962C8B-B14F-4D97-AF65-F5344CB8AC3E}">
        <p14:creationId xmlns:p14="http://schemas.microsoft.com/office/powerpoint/2010/main" val="303792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1600" dirty="0">
                <a:solidFill>
                  <a:srgbClr val="34BAB5"/>
                </a:solidFill>
                <a:latin typeface="+mn-lt"/>
                <a:ea typeface="+mn-ea"/>
                <a:cs typeface="+mn-cs"/>
              </a:rPr>
              <a:t>Des informations claires, riches et utiles</a:t>
            </a:r>
          </a:p>
        </p:txBody>
      </p:sp>
      <p:sp>
        <p:nvSpPr>
          <p:cNvPr id="4" name="Espace réservé du texte 3"/>
          <p:cNvSpPr>
            <a:spLocks noGrp="1"/>
          </p:cNvSpPr>
          <p:nvPr>
            <p:ph type="body" sz="quarter" idx="14"/>
          </p:nvPr>
        </p:nvSpPr>
        <p:spPr>
          <a:xfrm>
            <a:off x="467542" y="1275606"/>
            <a:ext cx="8208913" cy="3384376"/>
          </a:xfrm>
        </p:spPr>
        <p:txBody>
          <a:bodyPr/>
          <a:lstStyle/>
          <a:p>
            <a:pPr marL="171450" indent="-171450">
              <a:buFont typeface="Arial" panose="020B0604020202020204" pitchFamily="34" charset="0"/>
              <a:buChar char="•"/>
            </a:pPr>
            <a:r>
              <a:rPr lang="fr-FR" sz="1200" b="1" dirty="0">
                <a:solidFill>
                  <a:schemeClr val="bg1"/>
                </a:solidFill>
                <a:highlight>
                  <a:srgbClr val="34BAB5"/>
                </a:highlight>
              </a:rPr>
              <a:t>Des informations sur le contenu et les débouchés de la formation </a:t>
            </a:r>
            <a:r>
              <a:rPr lang="fr-FR" sz="1200" dirty="0">
                <a:solidFill>
                  <a:schemeClr val="accent1"/>
                </a:solidFill>
              </a:rPr>
              <a:t>: les enseignements et les options proposés, le nombre de places disponibles, des informations pour les candidats en situation de handicap, des contacts avec les responsables de la formation</a:t>
            </a:r>
          </a:p>
          <a:p>
            <a:pPr marL="177800"/>
            <a:r>
              <a:rPr lang="fr-FR" sz="1200" b="1" dirty="0">
                <a:solidFill>
                  <a:schemeClr val="accent1"/>
                </a:solidFill>
              </a:rPr>
              <a:t>Et en 2025</a:t>
            </a:r>
            <a:r>
              <a:rPr lang="fr-FR" sz="1200" dirty="0">
                <a:solidFill>
                  <a:schemeClr val="accent1"/>
                </a:solidFill>
              </a:rPr>
              <a:t>, des informations plus riches sur les taux de réussite et d’insertion professionnelle, les débouchés et les possibilités de poursuite d’études</a:t>
            </a:r>
            <a:br>
              <a:rPr lang="fr-FR" sz="1200" dirty="0">
                <a:solidFill>
                  <a:schemeClr val="accent1"/>
                </a:solidFill>
              </a:rPr>
            </a:br>
            <a:endParaRPr lang="fr-FR" sz="1200" dirty="0">
              <a:solidFill>
                <a:schemeClr val="accent1"/>
              </a:solidFill>
            </a:endParaRPr>
          </a:p>
          <a:p>
            <a:pPr marL="171450" indent="-171450">
              <a:buFont typeface="Arial" panose="020B0604020202020204" pitchFamily="34" charset="0"/>
              <a:buChar char="•"/>
            </a:pPr>
            <a:r>
              <a:rPr lang="fr-FR" sz="1200" b="1" dirty="0">
                <a:solidFill>
                  <a:schemeClr val="bg1"/>
                </a:solidFill>
                <a:highlight>
                  <a:srgbClr val="34BAB5"/>
                </a:highlight>
              </a:rPr>
              <a:t>Des informations sur les critères et les modalités de candidature </a:t>
            </a:r>
            <a:r>
              <a:rPr lang="fr-FR" sz="1200" dirty="0">
                <a:solidFill>
                  <a:schemeClr val="accent1"/>
                </a:solidFill>
              </a:rPr>
              <a:t>: la liste détaillée des critères d’analyse des candidatures et leur niveau d’importance, les modalités et le calendrier des éventuelles épreuves de sélection (écrit/oral), des conseils des enseignants du supérieur sur la manière d’élaborer sa candidature</a:t>
            </a:r>
            <a:br>
              <a:rPr lang="fr-FR" sz="1200" dirty="0">
                <a:solidFill>
                  <a:schemeClr val="accent1"/>
                </a:solidFill>
              </a:rPr>
            </a:br>
            <a:br>
              <a:rPr lang="fr-FR" sz="1200" dirty="0"/>
            </a:br>
            <a:r>
              <a:rPr lang="fr-FR" sz="1200" b="1" dirty="0">
                <a:solidFill>
                  <a:srgbClr val="FFFFFF"/>
                </a:solidFill>
                <a:highlight>
                  <a:srgbClr val="34BAB5"/>
                </a:highlight>
              </a:rPr>
              <a:t>Nouveauté 2025 </a:t>
            </a:r>
            <a:r>
              <a:rPr lang="fr-FR" sz="1200" b="1" dirty="0">
                <a:solidFill>
                  <a:schemeClr val="bg1"/>
                </a:solidFill>
                <a:highlight>
                  <a:srgbClr val="34BAB5"/>
                </a:highlight>
              </a:rPr>
              <a:t>: des informations plus riches pour réfléchir avant de faire vos vœux </a:t>
            </a:r>
            <a:r>
              <a:rPr lang="fr-FR" sz="1200" dirty="0">
                <a:solidFill>
                  <a:schemeClr val="accent1"/>
                </a:solidFill>
              </a:rPr>
              <a:t>: le taux d’accès de la formation en 2024 (pour savoir si la formation est très demandée) et des informations sur le profil des lycéens de terminale admis les années précédentes (série de bac, niveau scolaire, choix de parcours au lycée)</a:t>
            </a:r>
          </a:p>
          <a:p>
            <a:pPr marL="177800">
              <a:spcBef>
                <a:spcPts val="600"/>
              </a:spcBef>
            </a:pPr>
            <a:r>
              <a:rPr lang="fr-FR" sz="1200" b="1" dirty="0">
                <a:solidFill>
                  <a:schemeClr val="accent1"/>
                </a:solidFill>
              </a:rPr>
              <a:t>Pour chaque formation </a:t>
            </a:r>
            <a:r>
              <a:rPr lang="fr-FR" sz="1200" dirty="0">
                <a:solidFill>
                  <a:schemeClr val="accent1"/>
                </a:solidFill>
              </a:rPr>
              <a:t>: un rapport détaillé sur les critères et le profil des admis en 2024</a:t>
            </a:r>
          </a:p>
          <a:p>
            <a:pPr marL="177800"/>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rgbClr val="34BAB5"/>
                </a:solidFill>
              </a:rPr>
              <a:pPr/>
              <a:t>17</a:t>
            </a:fld>
            <a:endParaRPr lang="fr-FR" dirty="0">
              <a:solidFill>
                <a:srgbClr val="34BAB5"/>
              </a:solidFill>
            </a:endParaRPr>
          </a:p>
        </p:txBody>
      </p:sp>
      <p:sp>
        <p:nvSpPr>
          <p:cNvPr id="9" name="Rectangle à coins arrondis 6">
            <a:extLst>
              <a:ext uri="{FF2B5EF4-FFF2-40B4-BE49-F238E27FC236}">
                <a16:creationId xmlns:a16="http://schemas.microsoft.com/office/drawing/2014/main" id="{D6B32044-2777-BA50-5830-243AE6AF7D20}"/>
              </a:ext>
            </a:extLst>
          </p:cNvPr>
          <p:cNvSpPr>
            <a:spLocks noGrp="1"/>
          </p:cNvSpPr>
          <p:nvPr>
            <p:ph type="body" sz="quarter" idx="13"/>
          </p:nvPr>
        </p:nvSpPr>
        <p:spPr>
          <a:xfrm>
            <a:off x="4716015" y="151718"/>
            <a:ext cx="3960440" cy="432048"/>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rgbClr val="FFFF00"/>
                </a:solidFill>
              </a:rPr>
              <a:t>La fiche de formation : </a:t>
            </a:r>
            <a:br>
              <a:rPr lang="fr-FR" sz="1400" b="1" dirty="0">
                <a:solidFill>
                  <a:srgbClr val="FFFF00"/>
                </a:solidFill>
              </a:rPr>
            </a:br>
            <a:r>
              <a:rPr lang="fr-FR" sz="1400" dirty="0">
                <a:solidFill>
                  <a:srgbClr val="FFFF00"/>
                </a:solidFill>
              </a:rPr>
              <a:t>l’essentiel</a:t>
            </a:r>
            <a:r>
              <a:rPr lang="fr-FR" sz="1400" b="1" dirty="0">
                <a:solidFill>
                  <a:srgbClr val="FFFF00"/>
                </a:solidFill>
              </a:rPr>
              <a:t> pour vous aider à choisir</a:t>
            </a:r>
          </a:p>
        </p:txBody>
      </p:sp>
      <p:pic>
        <p:nvPicPr>
          <p:cNvPr id="6" name="Image 5">
            <a:extLst>
              <a:ext uri="{FF2B5EF4-FFF2-40B4-BE49-F238E27FC236}">
                <a16:creationId xmlns:a16="http://schemas.microsoft.com/office/drawing/2014/main" id="{A5E7ED03-1EDE-4688-9C2B-A1C5E778D126}"/>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56621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000" dirty="0">
                <a:solidFill>
                  <a:srgbClr val="34BAB5"/>
                </a:solidFill>
              </a:rPr>
              <a:t>Les modalités d’examen affichés pour chaque formation</a:t>
            </a:r>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400" b="1" dirty="0">
                <a:solidFill>
                  <a:schemeClr val="bg1"/>
                </a:solidFill>
                <a:highlight>
                  <a:srgbClr val="34BAB5"/>
                </a:highlight>
              </a:rPr>
              <a:t>Dans les formations sélectives (classes prépa, BUT, BTS, écoles, IFPSS…)</a:t>
            </a:r>
          </a:p>
          <a:p>
            <a:r>
              <a:rPr lang="fr-FR" sz="1400" dirty="0">
                <a:solidFill>
                  <a:schemeClr val="accent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 </a:t>
            </a:r>
          </a:p>
          <a:p>
            <a:endParaRPr lang="fr-FR" sz="500" dirty="0"/>
          </a:p>
          <a:p>
            <a:r>
              <a:rPr lang="fr-FR" sz="1400" b="1" dirty="0">
                <a:solidFill>
                  <a:schemeClr val="bg1"/>
                </a:solidFill>
                <a:highlight>
                  <a:srgbClr val="34BAB5"/>
                </a:highlight>
              </a:rPr>
              <a:t>Dans les formations non sélectives (licences)</a:t>
            </a:r>
          </a:p>
          <a:p>
            <a:pPr algn="just"/>
            <a:r>
              <a:rPr lang="fr-FR" sz="1400" dirty="0">
                <a:solidFill>
                  <a:schemeClr val="accent1"/>
                </a:solidFill>
              </a:rPr>
              <a:t>Un lycéen peut </a:t>
            </a:r>
            <a:r>
              <a:rPr lang="fr-FR" sz="1400" b="1" dirty="0">
                <a:solidFill>
                  <a:schemeClr val="accent1"/>
                </a:solidFill>
              </a:rPr>
              <a:t>accéder à la licence de son choix à l’université, dans la limite des capacités d’accueil : </a:t>
            </a:r>
            <a:r>
              <a:rPr lang="fr-FR" sz="1400" dirty="0">
                <a:solidFill>
                  <a:schemeClr val="accent1"/>
                </a:solidFill>
              </a:rPr>
              <a:t>si le nombre de vœux reçus est supérieur au nombre de places disponibles, la commission d’examen des vœux étudie les dossiers et vérifie leur adéquation avec la formation demandée afin de les classer </a:t>
            </a:r>
          </a:p>
          <a:p>
            <a:r>
              <a:rPr lang="fr-FR" sz="1400" dirty="0">
                <a:solidFill>
                  <a:schemeClr val="accent1"/>
                </a:solidFill>
              </a:rPr>
              <a:t>L’université peut conditionner l'admission d’un candidat au suivi d’un aménagement de parcours de formation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18</a:t>
            </a:fld>
            <a:endParaRPr lang="fr-FR" dirty="0">
              <a:solidFill>
                <a:srgbClr val="34BAB5"/>
              </a:solidFill>
            </a:endParaRPr>
          </a:p>
        </p:txBody>
      </p:sp>
      <p:sp>
        <p:nvSpPr>
          <p:cNvPr id="7" name="Rectangle à coins arrondis 6"/>
          <p:cNvSpPr/>
          <p:nvPr/>
        </p:nvSpPr>
        <p:spPr>
          <a:xfrm>
            <a:off x="4661394" y="87534"/>
            <a:ext cx="4191059"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Comment les formations examinent les candidatures ?</a:t>
            </a:r>
          </a:p>
        </p:txBody>
      </p:sp>
      <p:pic>
        <p:nvPicPr>
          <p:cNvPr id="8" name="Image 7">
            <a:extLst>
              <a:ext uri="{FF2B5EF4-FFF2-40B4-BE49-F238E27FC236}">
                <a16:creationId xmlns:a16="http://schemas.microsoft.com/office/drawing/2014/main" id="{833143D0-20D8-4885-BE08-6450CB6F4592}"/>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63342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19</a:t>
            </a:fld>
            <a:endParaRPr lang="fr-FR" dirty="0">
              <a:solidFill>
                <a:srgbClr val="34BAB5"/>
              </a:solidFill>
            </a:endParaRPr>
          </a:p>
        </p:txBody>
      </p:sp>
      <p:sp>
        <p:nvSpPr>
          <p:cNvPr id="12" name="Rectangle à coins arrondis 11"/>
          <p:cNvSpPr/>
          <p:nvPr/>
        </p:nvSpPr>
        <p:spPr>
          <a:xfrm>
            <a:off x="4693373" y="195486"/>
            <a:ext cx="4159080" cy="432048"/>
          </a:xfrm>
          <a:prstGeom prst="roundRect">
            <a:avLst/>
          </a:prstGeom>
          <a:solidFill>
            <a:schemeClr val="tx1">
              <a:alpha val="69804"/>
            </a:schemeClr>
          </a:solidFill>
          <a:ln w="12700" cap="flat" cmpd="sng" algn="ctr">
            <a:solidFill>
              <a:srgbClr val="2E2EA6"/>
            </a:solidFill>
            <a:prstDash val="solid"/>
          </a:ln>
          <a:effectLst/>
        </p:spPr>
        <p:txBody>
          <a:bodyPr rtlCol="0" anchor="ctr"/>
          <a:lstStyle/>
          <a:p>
            <a:pPr algn="ctr"/>
            <a:r>
              <a:rPr lang="fr-FR" sz="1400" b="1" dirty="0">
                <a:solidFill>
                  <a:srgbClr val="FFFF00"/>
                </a:solidFill>
              </a:rPr>
              <a:t>Assurer la visibilité des critères de candidatures</a:t>
            </a:r>
          </a:p>
        </p:txBody>
      </p:sp>
      <p:sp>
        <p:nvSpPr>
          <p:cNvPr id="7" name="Titre 1"/>
          <p:cNvSpPr>
            <a:spLocks noGrp="1"/>
          </p:cNvSpPr>
          <p:nvPr>
            <p:ph type="title"/>
          </p:nvPr>
        </p:nvSpPr>
        <p:spPr>
          <a:xfrm>
            <a:off x="4860032" y="1131590"/>
            <a:ext cx="4003540" cy="3456384"/>
          </a:xfrm>
        </p:spPr>
        <p:txBody>
          <a:bodyPr/>
          <a:lstStyle/>
          <a:p>
            <a:r>
              <a:rPr lang="fr-FR" sz="1400" dirty="0">
                <a:solidFill>
                  <a:schemeClr val="accent1"/>
                </a:solidFill>
              </a:rPr>
              <a:t>&gt;&gt; une rubrique dédiée aux critères d’analyse des candidatures avec une présentation globale et détaillée</a:t>
            </a:r>
            <a:br>
              <a:rPr lang="fr-FR" sz="1400" dirty="0"/>
            </a:br>
            <a:br>
              <a:rPr lang="fr-FR" sz="1400" dirty="0"/>
            </a:br>
            <a:r>
              <a:rPr lang="fr-FR" sz="1400" dirty="0">
                <a:solidFill>
                  <a:schemeClr val="accent1"/>
                </a:solidFill>
              </a:rPr>
              <a:t>&gt;&gt; la rubrique </a:t>
            </a:r>
            <a:r>
              <a:rPr lang="fr-FR" sz="1400" dirty="0">
                <a:solidFill>
                  <a:srgbClr val="FF0000"/>
                </a:solidFill>
              </a:rPr>
              <a:t>Conseils</a:t>
            </a:r>
            <a:r>
              <a:rPr lang="fr-FR" sz="1400" dirty="0"/>
              <a:t> </a:t>
            </a:r>
            <a:r>
              <a:rPr lang="fr-FR" sz="1400" dirty="0">
                <a:solidFill>
                  <a:schemeClr val="accent1"/>
                </a:solidFill>
              </a:rPr>
              <a:t>pour faire passer des messages aux candidats </a:t>
            </a:r>
            <a:br>
              <a:rPr lang="fr-FR" sz="1400" dirty="0"/>
            </a:br>
            <a:br>
              <a:rPr lang="fr-FR" sz="1400" dirty="0"/>
            </a:br>
            <a:br>
              <a:rPr lang="fr-FR" sz="1400" dirty="0"/>
            </a:br>
            <a:br>
              <a:rPr lang="fr-FR" sz="1400" dirty="0"/>
            </a:br>
            <a:endParaRPr lang="fr-FR" sz="1400" b="0" dirty="0"/>
          </a:p>
        </p:txBody>
      </p:sp>
      <p:sp>
        <p:nvSpPr>
          <p:cNvPr id="8" name="ZoneTexte 7">
            <a:extLst>
              <a:ext uri="{FF2B5EF4-FFF2-40B4-BE49-F238E27FC236}">
                <a16:creationId xmlns:a16="http://schemas.microsoft.com/office/drawing/2014/main" id="{A8DC08FF-FAF4-1048-0294-2631F34DD458}"/>
              </a:ext>
            </a:extLst>
          </p:cNvPr>
          <p:cNvSpPr txBox="1"/>
          <p:nvPr/>
        </p:nvSpPr>
        <p:spPr>
          <a:xfrm>
            <a:off x="4934808" y="2787774"/>
            <a:ext cx="3676210" cy="954107"/>
          </a:xfrm>
          <a:prstGeom prst="rect">
            <a:avLst/>
          </a:prstGeom>
          <a:noFill/>
          <a:ln>
            <a:solidFill>
              <a:srgbClr val="2E2EA6"/>
            </a:solidFill>
          </a:ln>
        </p:spPr>
        <p:txBody>
          <a:bodyPr wrap="square">
            <a:spAutoFit/>
          </a:bodyPr>
          <a:lstStyle/>
          <a:p>
            <a:r>
              <a:rPr lang="fr-FR" sz="1400" b="1" dirty="0">
                <a:solidFill>
                  <a:srgbClr val="FF0000"/>
                </a:solidFill>
                <a:latin typeface="Marianne Light" panose="02000000000000000000" pitchFamily="2" charset="0"/>
              </a:rPr>
              <a:t>Nouveauté en 2025 </a:t>
            </a:r>
            <a:r>
              <a:rPr lang="fr-FR" sz="1400" dirty="0">
                <a:latin typeface="Marianne Light" panose="02000000000000000000" pitchFamily="2" charset="0"/>
              </a:rPr>
              <a:t>: </a:t>
            </a:r>
            <a:br>
              <a:rPr lang="fr-FR" sz="1400" dirty="0">
                <a:latin typeface="Marianne Light" panose="02000000000000000000" pitchFamily="2" charset="0"/>
              </a:rPr>
            </a:br>
            <a:br>
              <a:rPr lang="fr-FR" sz="1400" dirty="0">
                <a:latin typeface="Marianne Light" panose="02000000000000000000" pitchFamily="2" charset="0"/>
              </a:rPr>
            </a:br>
            <a:r>
              <a:rPr lang="fr-FR" sz="1400" dirty="0">
                <a:solidFill>
                  <a:schemeClr val="accent1"/>
                </a:solidFill>
                <a:latin typeface="Marianne Light" panose="02000000000000000000" pitchFamily="2" charset="0"/>
              </a:rPr>
              <a:t>Des</a:t>
            </a:r>
            <a:r>
              <a:rPr lang="fr-FR" sz="1400" b="1" dirty="0">
                <a:solidFill>
                  <a:schemeClr val="accent1"/>
                </a:solidFill>
                <a:latin typeface="Marianne Light" panose="02000000000000000000" pitchFamily="2" charset="0"/>
              </a:rPr>
              <a:t> </a:t>
            </a:r>
            <a:r>
              <a:rPr lang="fr-FR" sz="1400" u="sng" dirty="0">
                <a:solidFill>
                  <a:schemeClr val="accent1"/>
                </a:solidFill>
                <a:uFill>
                  <a:solidFill>
                    <a:schemeClr val="accent2"/>
                  </a:solidFill>
                </a:uFill>
                <a:latin typeface="Marianne Light" panose="02000000000000000000" pitchFamily="2" charset="0"/>
                <a:cs typeface="Arial" panose="020B0604020202020204" pitchFamily="34" charset="0"/>
              </a:rPr>
              <a:t>rapports d’analyse des candidatures </a:t>
            </a:r>
            <a:r>
              <a:rPr lang="fr-FR" sz="1400" dirty="0">
                <a:solidFill>
                  <a:schemeClr val="accent1"/>
                </a:solidFill>
                <a:latin typeface="Marianne Light" panose="02000000000000000000" pitchFamily="2" charset="0"/>
              </a:rPr>
              <a:t>nombreux et plus riches en données </a:t>
            </a:r>
          </a:p>
        </p:txBody>
      </p:sp>
      <p:pic>
        <p:nvPicPr>
          <p:cNvPr id="9" name="Image 8">
            <a:extLst>
              <a:ext uri="{FF2B5EF4-FFF2-40B4-BE49-F238E27FC236}">
                <a16:creationId xmlns:a16="http://schemas.microsoft.com/office/drawing/2014/main" id="{BAD01739-D75B-4F11-9990-028892701B36}"/>
              </a:ext>
            </a:extLst>
          </p:cNvPr>
          <p:cNvPicPr>
            <a:picLocks noChangeAspect="1"/>
          </p:cNvPicPr>
          <p:nvPr/>
        </p:nvPicPr>
        <p:blipFill>
          <a:blip r:embed="rId2"/>
          <a:stretch>
            <a:fillRect/>
          </a:stretch>
        </p:blipFill>
        <p:spPr>
          <a:xfrm>
            <a:off x="323528" y="61532"/>
            <a:ext cx="4159080" cy="612421"/>
          </a:xfrm>
          <a:prstGeom prst="rect">
            <a:avLst/>
          </a:prstGeom>
        </p:spPr>
      </p:pic>
      <p:pic>
        <p:nvPicPr>
          <p:cNvPr id="4" name="Image 3">
            <a:extLst>
              <a:ext uri="{FF2B5EF4-FFF2-40B4-BE49-F238E27FC236}">
                <a16:creationId xmlns:a16="http://schemas.microsoft.com/office/drawing/2014/main" id="{CD5D43ED-1748-4BEB-B7D2-5A0EAB2410AB}"/>
              </a:ext>
            </a:extLst>
          </p:cNvPr>
          <p:cNvPicPr>
            <a:picLocks noChangeAspect="1"/>
          </p:cNvPicPr>
          <p:nvPr/>
        </p:nvPicPr>
        <p:blipFill>
          <a:blip r:embed="rId3"/>
          <a:stretch>
            <a:fillRect/>
          </a:stretch>
        </p:blipFill>
        <p:spPr>
          <a:xfrm>
            <a:off x="207098" y="833329"/>
            <a:ext cx="4652934" cy="3950171"/>
          </a:xfrm>
          <a:prstGeom prst="rect">
            <a:avLst/>
          </a:prstGeom>
        </p:spPr>
      </p:pic>
    </p:spTree>
    <p:extLst>
      <p:ext uri="{BB962C8B-B14F-4D97-AF65-F5344CB8AC3E}">
        <p14:creationId xmlns:p14="http://schemas.microsoft.com/office/powerpoint/2010/main" val="238566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solidFill>
                  <a:srgbClr val="34BAB5"/>
                </a:solidFill>
              </a:rPr>
              <a:pPr/>
              <a:t>2</a:t>
            </a:fld>
            <a:endParaRPr lang="fr-FR" dirty="0">
              <a:solidFill>
                <a:srgbClr val="34BAB5"/>
              </a:solidFill>
            </a:endParaRPr>
          </a:p>
        </p:txBody>
      </p:sp>
      <p:sp>
        <p:nvSpPr>
          <p:cNvPr id="6" name="Espace réservé du texte 5"/>
          <p:cNvSpPr>
            <a:spLocks noGrp="1"/>
          </p:cNvSpPr>
          <p:nvPr>
            <p:ph type="body" sz="quarter" idx="4294967295"/>
          </p:nvPr>
        </p:nvSpPr>
        <p:spPr>
          <a:xfrm>
            <a:off x="360000" y="1258957"/>
            <a:ext cx="8424000" cy="3164289"/>
          </a:xfrm>
        </p:spPr>
        <p:txBody>
          <a:bodyPr/>
          <a:lstStyle/>
          <a:p>
            <a:pPr algn="ctr"/>
            <a:r>
              <a:rPr lang="fr-FR" sz="3600" b="1" dirty="0" err="1">
                <a:solidFill>
                  <a:schemeClr val="accent1"/>
                </a:solidFill>
              </a:rPr>
              <a:t>Parcoursup</a:t>
            </a:r>
            <a:r>
              <a:rPr lang="fr-FR" sz="3600" b="1" dirty="0">
                <a:solidFill>
                  <a:schemeClr val="accent1"/>
                </a:solidFill>
              </a:rPr>
              <a:t> Nouvelle-Calédonie </a:t>
            </a:r>
            <a:br>
              <a:rPr lang="fr-FR" sz="3600" b="1" dirty="0">
                <a:solidFill>
                  <a:schemeClr val="accent1"/>
                </a:solidFill>
              </a:rPr>
            </a:br>
            <a:r>
              <a:rPr lang="fr-FR" sz="3600" b="1" dirty="0">
                <a:solidFill>
                  <a:schemeClr val="accent1"/>
                </a:solidFill>
              </a:rPr>
              <a:t>2025 </a:t>
            </a:r>
            <a:r>
              <a:rPr lang="fr-FR" sz="3600" b="1" dirty="0">
                <a:solidFill>
                  <a:srgbClr val="000091"/>
                </a:solidFill>
              </a:rPr>
              <a:t>en 3 étapes</a:t>
            </a:r>
          </a:p>
          <a:p>
            <a:pPr algn="just"/>
            <a:endParaRPr lang="fr-FR" sz="2400" b="1" dirty="0">
              <a:solidFill>
                <a:schemeClr val="tx1"/>
              </a:solidFill>
            </a:endParaRPr>
          </a:p>
          <a:p>
            <a:r>
              <a:rPr lang="fr-FR" sz="2400" dirty="0">
                <a:solidFill>
                  <a:schemeClr val="accent2"/>
                </a:solidFill>
              </a:rPr>
              <a:t>Tout ce qu’il faut savoir pour préparer</a:t>
            </a:r>
            <a:br>
              <a:rPr lang="fr-FR" sz="2400" dirty="0">
                <a:solidFill>
                  <a:schemeClr val="accent2"/>
                </a:solidFill>
              </a:rPr>
            </a:br>
            <a:r>
              <a:rPr lang="fr-FR" sz="2400" dirty="0">
                <a:solidFill>
                  <a:schemeClr val="accent2"/>
                </a:solidFill>
              </a:rPr>
              <a:t> et réussir son entrée dans </a:t>
            </a:r>
            <a:br>
              <a:rPr lang="fr-FR" sz="2400" dirty="0">
                <a:solidFill>
                  <a:schemeClr val="accent2"/>
                </a:solidFill>
              </a:rPr>
            </a:br>
            <a:r>
              <a:rPr lang="fr-FR" sz="2400" dirty="0">
                <a:solidFill>
                  <a:schemeClr val="accent2"/>
                </a:solidFill>
              </a:rPr>
              <a:t>l’enseignement supérieur </a:t>
            </a:r>
          </a:p>
          <a:p>
            <a:pPr algn="just"/>
            <a:endParaRPr lang="fr-FR" sz="2400" b="1" dirty="0">
              <a:solidFill>
                <a:schemeClr val="tx1"/>
              </a:solidFill>
            </a:endParaRPr>
          </a:p>
        </p:txBody>
      </p:sp>
      <p:pic>
        <p:nvPicPr>
          <p:cNvPr id="5" name="Image 4">
            <a:extLst>
              <a:ext uri="{FF2B5EF4-FFF2-40B4-BE49-F238E27FC236}">
                <a16:creationId xmlns:a16="http://schemas.microsoft.com/office/drawing/2014/main" id="{BFBCB92B-FCD8-44D2-B856-C9F684EBBBCE}"/>
              </a:ext>
            </a:extLst>
          </p:cNvPr>
          <p:cNvPicPr>
            <a:picLocks noChangeAspect="1"/>
          </p:cNvPicPr>
          <p:nvPr/>
        </p:nvPicPr>
        <p:blipFill>
          <a:blip r:embed="rId2"/>
          <a:stretch>
            <a:fillRect/>
          </a:stretch>
        </p:blipFill>
        <p:spPr>
          <a:xfrm>
            <a:off x="6888920" y="2715766"/>
            <a:ext cx="1414831" cy="1910990"/>
          </a:xfrm>
          <a:prstGeom prst="rect">
            <a:avLst/>
          </a:prstGeom>
        </p:spPr>
      </p:pic>
      <p:pic>
        <p:nvPicPr>
          <p:cNvPr id="7"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3444" y="3367025"/>
            <a:ext cx="632774" cy="632774"/>
          </a:xfrm>
          <a:prstGeom prst="rect">
            <a:avLst/>
          </a:prstGeom>
        </p:spPr>
      </p:pic>
      <p:pic>
        <p:nvPicPr>
          <p:cNvPr id="8" name="Image 7">
            <a:extLst>
              <a:ext uri="{FF2B5EF4-FFF2-40B4-BE49-F238E27FC236}">
                <a16:creationId xmlns:a16="http://schemas.microsoft.com/office/drawing/2014/main" id="{826557A7-FF3F-4386-B119-2A0CEB651E8A}"/>
              </a:ext>
            </a:extLst>
          </p:cNvPr>
          <p:cNvPicPr>
            <a:picLocks noChangeAspect="1"/>
          </p:cNvPicPr>
          <p:nvPr/>
        </p:nvPicPr>
        <p:blipFill>
          <a:blip r:embed="rId5"/>
          <a:stretch>
            <a:fillRect/>
          </a:stretch>
        </p:blipFill>
        <p:spPr>
          <a:xfrm>
            <a:off x="323528" y="61532"/>
            <a:ext cx="4159080" cy="612421"/>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9992" y="843558"/>
            <a:ext cx="4363580" cy="780303"/>
          </a:xfrm>
        </p:spPr>
        <p:txBody>
          <a:bodyPr/>
          <a:lstStyle/>
          <a:p>
            <a:r>
              <a:rPr lang="fr-FR" sz="1000" dirty="0"/>
              <a:t>&gt;&gt; des chiffres globaux d’accès à la formation calculés à la fin de la phase principale 2024</a:t>
            </a:r>
            <a:br>
              <a:rPr lang="fr-FR" sz="1000" dirty="0"/>
            </a:br>
            <a:br>
              <a:rPr lang="fr-FR" sz="1000" dirty="0"/>
            </a:br>
            <a:r>
              <a:rPr lang="fr-FR" sz="1000" dirty="0"/>
              <a:t>&gt;&gt; des chiffres déclinables pour chaque type de baccalauréat français : générale, technologique, professionnelle</a:t>
            </a:r>
            <a:br>
              <a:rPr lang="fr-FR" sz="1000" dirty="0"/>
            </a:br>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20</a:t>
            </a:fld>
            <a:endParaRPr lang="fr-FR" dirty="0">
              <a:solidFill>
                <a:srgbClr val="34BAB5"/>
              </a:solidFill>
            </a:endParaRPr>
          </a:p>
        </p:txBody>
      </p:sp>
      <p:sp>
        <p:nvSpPr>
          <p:cNvPr id="7" name="Rectangle à coins arrondis 6"/>
          <p:cNvSpPr/>
          <p:nvPr/>
        </p:nvSpPr>
        <p:spPr>
          <a:xfrm>
            <a:off x="4527394" y="87534"/>
            <a:ext cx="4325059" cy="540000"/>
          </a:xfrm>
          <a:prstGeom prst="roundRect">
            <a:avLst/>
          </a:prstGeom>
          <a:solidFill>
            <a:schemeClr val="tx1">
              <a:alpha val="69804"/>
            </a:schemeClr>
          </a:solidFill>
          <a:ln w="12700" cap="flat" cmpd="sng" algn="ctr">
            <a:solidFill>
              <a:srgbClr val="2E2EA6"/>
            </a:solidFill>
            <a:prstDash val="solid"/>
          </a:ln>
          <a:effectLst/>
        </p:spPr>
        <p:txBody>
          <a:bodyPr rtlCol="0" anchor="ctr"/>
          <a:lstStyle/>
          <a:p>
            <a:pPr algn="ctr"/>
            <a:r>
              <a:rPr lang="fr-FR" sz="1400" b="1" kern="0" dirty="0">
                <a:solidFill>
                  <a:srgbClr val="FFFF00"/>
                </a:solidFill>
                <a:latin typeface="Arial"/>
              </a:rPr>
              <a:t>Nouveauté 2025 : Des données plus claires, plus riches, plus utiles</a:t>
            </a:r>
          </a:p>
        </p:txBody>
      </p:sp>
      <p:sp>
        <p:nvSpPr>
          <p:cNvPr id="11" name="Titre 1"/>
          <p:cNvSpPr txBox="1">
            <a:spLocks/>
          </p:cNvSpPr>
          <p:nvPr/>
        </p:nvSpPr>
        <p:spPr bwMode="gray">
          <a:xfrm>
            <a:off x="164261" y="3723878"/>
            <a:ext cx="5127820" cy="72008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endParaRPr lang="fr-FR" sz="1000" dirty="0"/>
          </a:p>
          <a:p>
            <a:r>
              <a:rPr lang="fr-FR" sz="1000" dirty="0"/>
              <a:t>&gt;&gt; une visibilité du </a:t>
            </a:r>
            <a:r>
              <a:rPr lang="fr-FR" sz="1000" dirty="0">
                <a:solidFill>
                  <a:srgbClr val="34BAB5"/>
                </a:solidFill>
              </a:rPr>
              <a:t>taux d’accès par type de baccalauréat </a:t>
            </a:r>
            <a:r>
              <a:rPr lang="fr-FR" sz="1000" dirty="0"/>
              <a:t>dans chaque formation pour voir si la formation était très demandée ou si elle a accueilli tous les candidats</a:t>
            </a:r>
            <a:br>
              <a:rPr lang="fr-FR" sz="1000" dirty="0"/>
            </a:br>
            <a:br>
              <a:rPr lang="fr-FR" sz="1000" dirty="0"/>
            </a:br>
            <a:r>
              <a:rPr lang="fr-FR" sz="1000" dirty="0"/>
              <a:t>&gt;&gt; </a:t>
            </a:r>
            <a:r>
              <a:rPr lang="fr-FR" sz="1000" dirty="0">
                <a:solidFill>
                  <a:srgbClr val="34BAB5"/>
                </a:solidFill>
                <a:effectLst>
                  <a:outerShdw blurRad="38100" dist="38100" dir="2700000" algn="tl">
                    <a:srgbClr val="000000">
                      <a:alpha val="43137"/>
                    </a:srgbClr>
                  </a:outerShdw>
                </a:effectLst>
              </a:rPr>
              <a:t>consultez notre vidéo  </a:t>
            </a:r>
            <a:r>
              <a:rPr lang="fr-FR" sz="1000" dirty="0"/>
              <a:t>dans l’espace </a:t>
            </a:r>
            <a:r>
              <a:rPr lang="fr-FR" sz="1000" i="1" dirty="0"/>
              <a:t>Ressources</a:t>
            </a:r>
            <a:r>
              <a:rPr lang="fr-FR" sz="1000" dirty="0"/>
              <a:t> de parcoursup-nouvelle-caledonie.fr</a:t>
            </a:r>
          </a:p>
        </p:txBody>
      </p:sp>
      <p:pic>
        <p:nvPicPr>
          <p:cNvPr id="3" name="Image 2">
            <a:extLst>
              <a:ext uri="{FF2B5EF4-FFF2-40B4-BE49-F238E27FC236}">
                <a16:creationId xmlns:a16="http://schemas.microsoft.com/office/drawing/2014/main" id="{BBFED163-7FB8-4BA0-9CFB-11EF374E71A9}"/>
              </a:ext>
            </a:extLst>
          </p:cNvPr>
          <p:cNvPicPr>
            <a:picLocks noChangeAspect="1"/>
          </p:cNvPicPr>
          <p:nvPr/>
        </p:nvPicPr>
        <p:blipFill>
          <a:blip r:embed="rId2"/>
          <a:stretch>
            <a:fillRect/>
          </a:stretch>
        </p:blipFill>
        <p:spPr>
          <a:xfrm>
            <a:off x="135660" y="843558"/>
            <a:ext cx="4255353" cy="2787774"/>
          </a:xfrm>
          <a:prstGeom prst="rect">
            <a:avLst/>
          </a:prstGeom>
        </p:spPr>
      </p:pic>
      <p:pic>
        <p:nvPicPr>
          <p:cNvPr id="4" name="Image 3">
            <a:extLst>
              <a:ext uri="{FF2B5EF4-FFF2-40B4-BE49-F238E27FC236}">
                <a16:creationId xmlns:a16="http://schemas.microsoft.com/office/drawing/2014/main" id="{9C911696-89C6-4428-A506-9CC04A4F8696}"/>
              </a:ext>
            </a:extLst>
          </p:cNvPr>
          <p:cNvPicPr>
            <a:picLocks noChangeAspect="1"/>
          </p:cNvPicPr>
          <p:nvPr/>
        </p:nvPicPr>
        <p:blipFill>
          <a:blip r:embed="rId3"/>
          <a:stretch>
            <a:fillRect/>
          </a:stretch>
        </p:blipFill>
        <p:spPr>
          <a:xfrm>
            <a:off x="5292080" y="1673989"/>
            <a:ext cx="3669592" cy="2697961"/>
          </a:xfrm>
          <a:prstGeom prst="rect">
            <a:avLst/>
          </a:prstGeom>
        </p:spPr>
      </p:pic>
      <p:pic>
        <p:nvPicPr>
          <p:cNvPr id="8" name="Image 7">
            <a:extLst>
              <a:ext uri="{FF2B5EF4-FFF2-40B4-BE49-F238E27FC236}">
                <a16:creationId xmlns:a16="http://schemas.microsoft.com/office/drawing/2014/main" id="{84ED4D15-0D26-4B85-8834-0C4696313F38}"/>
              </a:ext>
            </a:extLst>
          </p:cNvPr>
          <p:cNvPicPr>
            <a:picLocks noChangeAspect="1"/>
          </p:cNvPicPr>
          <p:nvPr/>
        </p:nvPicPr>
        <p:blipFill>
          <a:blip r:embed="rId4"/>
          <a:stretch>
            <a:fillRect/>
          </a:stretch>
        </p:blipFill>
        <p:spPr>
          <a:xfrm>
            <a:off x="356163" y="87121"/>
            <a:ext cx="4159080" cy="612421"/>
          </a:xfrm>
          <a:prstGeom prst="rect">
            <a:avLst/>
          </a:prstGeom>
        </p:spPr>
      </p:pic>
    </p:spTree>
    <p:extLst>
      <p:ext uri="{BB962C8B-B14F-4D97-AF65-F5344CB8AC3E}">
        <p14:creationId xmlns:p14="http://schemas.microsoft.com/office/powerpoint/2010/main" val="244080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solidFill>
                  <a:schemeClr val="accent2"/>
                </a:solidFill>
              </a:rPr>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21</a:t>
            </a:fld>
            <a:endParaRPr lang="fr-FR" dirty="0">
              <a:solidFill>
                <a:schemeClr val="accent2"/>
              </a:solidFill>
            </a:endParaRP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solidFill>
                  <a:schemeClr val="accent1"/>
                </a:solidFill>
              </a:rPr>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solidFill>
                <a:schemeClr val="accent1"/>
              </a:solidFill>
            </a:endParaRPr>
          </a:p>
          <a:p>
            <a:pPr marL="177800" lvl="0" indent="-177800" fontAlgn="base">
              <a:spcBef>
                <a:spcPct val="20000"/>
              </a:spcBef>
              <a:spcAft>
                <a:spcPct val="0"/>
              </a:spcAft>
              <a:buSzPct val="100000"/>
              <a:buBlip>
                <a:blip r:embed="rId2"/>
              </a:buBlip>
            </a:pPr>
            <a:r>
              <a:rPr lang="fr-FR" altLang="fr-FR" sz="1600" b="1" dirty="0">
                <a:solidFill>
                  <a:schemeClr val="accent1"/>
                </a:solidFill>
              </a:rPr>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34BAB5"/>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bg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bg1"/>
              </a:solidFill>
            </a:endParaRPr>
          </a:p>
          <a:p>
            <a:pPr algn="ctr" fontAlgn="auto">
              <a:spcBef>
                <a:spcPts val="0"/>
              </a:spcBef>
              <a:spcAft>
                <a:spcPts val="0"/>
              </a:spcAft>
              <a:defRPr/>
            </a:pPr>
            <a:r>
              <a:rPr lang="fr-FR" sz="1400" b="1" cap="all" dirty="0">
                <a:solidFill>
                  <a:schemeClr val="bg1"/>
                </a:solidFill>
              </a:rPr>
              <a:t>ces données sont essentielles </a:t>
            </a:r>
          </a:p>
        </p:txBody>
      </p:sp>
      <p:sp>
        <p:nvSpPr>
          <p:cNvPr id="7" name="Rectangle à coins arrondis 6"/>
          <p:cNvSpPr/>
          <p:nvPr/>
        </p:nvSpPr>
        <p:spPr>
          <a:xfrm>
            <a:off x="4644008" y="87534"/>
            <a:ext cx="4208445"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Eléments à prendre en compte dans son choix </a:t>
            </a:r>
          </a:p>
        </p:txBody>
      </p:sp>
      <p:pic>
        <p:nvPicPr>
          <p:cNvPr id="10" name="Image 9">
            <a:extLst>
              <a:ext uri="{FF2B5EF4-FFF2-40B4-BE49-F238E27FC236}">
                <a16:creationId xmlns:a16="http://schemas.microsoft.com/office/drawing/2014/main" id="{DAEE4EC1-8E31-4F38-BC90-D3F4ABDB246C}"/>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65224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accent2"/>
                </a:solidFill>
              </a:rPr>
              <a:pPr/>
              <a:t>22</a:t>
            </a:fld>
            <a:endParaRPr lang="fr-FR" dirty="0">
              <a:solidFill>
                <a:schemeClr val="accent2"/>
              </a:solidFill>
            </a:endParaRPr>
          </a:p>
        </p:txBody>
      </p:sp>
      <p:sp>
        <p:nvSpPr>
          <p:cNvPr id="7" name="ZoneTexte 6"/>
          <p:cNvSpPr txBox="1"/>
          <p:nvPr/>
        </p:nvSpPr>
        <p:spPr>
          <a:xfrm>
            <a:off x="323528" y="3829393"/>
            <a:ext cx="8756656" cy="954107"/>
          </a:xfrm>
          <a:prstGeom prst="rect">
            <a:avLst/>
          </a:prstGeom>
          <a:noFill/>
        </p:spPr>
        <p:txBody>
          <a:bodyPr wrap="square" rtlCol="0">
            <a:spAutoFit/>
          </a:bodyPr>
          <a:lstStyle/>
          <a:p>
            <a:r>
              <a:rPr lang="fr-FR" sz="2800" b="1" dirty="0">
                <a:solidFill>
                  <a:schemeClr val="accent2"/>
                </a:solidFill>
              </a:rPr>
              <a:t>Etape 2 : s’inscrire, formuler ses vœux et finaliser son dossier </a:t>
            </a:r>
          </a:p>
        </p:txBody>
      </p:sp>
      <p:pic>
        <p:nvPicPr>
          <p:cNvPr id="8" name="Espace réservé pour une image  7">
            <a:extLst>
              <a:ext uri="{FF2B5EF4-FFF2-40B4-BE49-F238E27FC236}">
                <a16:creationId xmlns:a16="http://schemas.microsoft.com/office/drawing/2014/main" id="{0F1B651E-3E7F-4F0F-B97C-5DC70DC857AB}"/>
              </a:ext>
            </a:extLst>
          </p:cNvPr>
          <p:cNvPicPr>
            <a:picLocks noGrp="1" noChangeAspect="1"/>
          </p:cNvPicPr>
          <p:nvPr>
            <p:ph type="pic" sz="quarter" idx="13"/>
          </p:nvPr>
        </p:nvPicPr>
        <p:blipFill>
          <a:blip r:embed="rId2"/>
          <a:srcRect t="10244" b="10244"/>
          <a:stretch>
            <a:fillRect/>
          </a:stretch>
        </p:blipFill>
        <p:spPr>
          <a:xfrm>
            <a:off x="1835696" y="1094339"/>
            <a:ext cx="5472608" cy="2448272"/>
          </a:xfrm>
        </p:spPr>
      </p:pic>
      <p:pic>
        <p:nvPicPr>
          <p:cNvPr id="9" name="Image 8">
            <a:extLst>
              <a:ext uri="{FF2B5EF4-FFF2-40B4-BE49-F238E27FC236}">
                <a16:creationId xmlns:a16="http://schemas.microsoft.com/office/drawing/2014/main" id="{5AD3E824-9A7D-43C8-831D-2A64C6C0D081}"/>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104864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2407" y="910077"/>
            <a:ext cx="9144000" cy="608710"/>
          </a:xfrm>
        </p:spPr>
        <p:txBody>
          <a:bodyPr>
            <a:noAutofit/>
          </a:bodyPr>
          <a:lstStyle/>
          <a:p>
            <a:pPr>
              <a:spcBef>
                <a:spcPts val="450"/>
              </a:spcBef>
            </a:pPr>
            <a:r>
              <a:rPr lang="fr-FR" sz="2100" dirty="0">
                <a:solidFill>
                  <a:srgbClr val="365886"/>
                </a:solidFill>
                <a:effectLst>
                  <a:outerShdw blurRad="38100" dist="38100" dir="2700000" algn="tl">
                    <a:srgbClr val="000000">
                      <a:alpha val="43137"/>
                    </a:srgbClr>
                  </a:outerShdw>
                </a:effectLst>
                <a:latin typeface="Marianne" panose="02000000000000000000" pitchFamily="50" charset="0"/>
              </a:rPr>
              <a:t>Je m’inscris pour formuler mes vœux et finaliser mon dossier</a:t>
            </a:r>
          </a:p>
        </p:txBody>
      </p:sp>
      <p:grpSp>
        <p:nvGrpSpPr>
          <p:cNvPr id="7" name="Groupe 6">
            <a:extLst>
              <a:ext uri="{FF2B5EF4-FFF2-40B4-BE49-F238E27FC236}">
                <a16:creationId xmlns:a16="http://schemas.microsoft.com/office/drawing/2014/main" id="{729F54A7-62E4-4B69-AF43-5DFD0CD51E8C}"/>
              </a:ext>
            </a:extLst>
          </p:cNvPr>
          <p:cNvGrpSpPr/>
          <p:nvPr/>
        </p:nvGrpSpPr>
        <p:grpSpPr>
          <a:xfrm>
            <a:off x="7812360" y="76042"/>
            <a:ext cx="675000" cy="669517"/>
            <a:chOff x="369542" y="1213123"/>
            <a:chExt cx="720000" cy="720000"/>
          </a:xfrm>
        </p:grpSpPr>
        <p:sp>
          <p:nvSpPr>
            <p:cNvPr id="5" name="Ellipse 4">
              <a:extLst>
                <a:ext uri="{FF2B5EF4-FFF2-40B4-BE49-F238E27FC236}">
                  <a16:creationId xmlns:a16="http://schemas.microsoft.com/office/drawing/2014/main" id="{3C1F738C-A329-43B2-994F-CCA4AC4EF0C0}"/>
                </a:ext>
              </a:extLst>
            </p:cNvPr>
            <p:cNvSpPr/>
            <p:nvPr/>
          </p:nvSpPr>
          <p:spPr>
            <a:xfrm>
              <a:off x="369542" y="1213123"/>
              <a:ext cx="720000" cy="720000"/>
            </a:xfrm>
            <a:prstGeom prst="ellipse">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 name="ZoneTexte 37">
              <a:extLst>
                <a:ext uri="{FF2B5EF4-FFF2-40B4-BE49-F238E27FC236}">
                  <a16:creationId xmlns:a16="http://schemas.microsoft.com/office/drawing/2014/main" id="{84A7757D-39CF-4A7C-8F3B-938386C8A398}"/>
                </a:ext>
              </a:extLst>
            </p:cNvPr>
            <p:cNvSpPr txBox="1"/>
            <p:nvPr/>
          </p:nvSpPr>
          <p:spPr>
            <a:xfrm>
              <a:off x="483149" y="1221603"/>
              <a:ext cx="492785" cy="695066"/>
            </a:xfrm>
            <a:prstGeom prst="rect">
              <a:avLst/>
            </a:prstGeom>
            <a:noFill/>
            <a:ln>
              <a:noFill/>
            </a:ln>
          </p:spPr>
          <p:txBody>
            <a:bodyPr wrap="none" rtlCol="0">
              <a:spAutoFit/>
            </a:bodyPr>
            <a:lstStyle/>
            <a:p>
              <a:r>
                <a:rPr lang="fr-FR" sz="3600" b="1" dirty="0">
                  <a:solidFill>
                    <a:schemeClr val="bg1"/>
                  </a:solidFill>
                  <a:latin typeface="Marianne" panose="02000000000000000000" pitchFamily="50" charset="0"/>
                </a:rPr>
                <a:t>2</a:t>
              </a:r>
            </a:p>
          </p:txBody>
        </p:sp>
      </p:grpSp>
      <p:sp>
        <p:nvSpPr>
          <p:cNvPr id="6" name="Rectangle 5">
            <a:extLst>
              <a:ext uri="{FF2B5EF4-FFF2-40B4-BE49-F238E27FC236}">
                <a16:creationId xmlns:a16="http://schemas.microsoft.com/office/drawing/2014/main" id="{BCFD9857-13A5-44A1-8FFC-E993D1340941}"/>
              </a:ext>
            </a:extLst>
          </p:cNvPr>
          <p:cNvSpPr/>
          <p:nvPr/>
        </p:nvSpPr>
        <p:spPr>
          <a:xfrm>
            <a:off x="208677" y="1937239"/>
            <a:ext cx="4465040" cy="818480"/>
          </a:xfrm>
          <a:prstGeom prst="rect">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dirty="0"/>
          </a:p>
        </p:txBody>
      </p:sp>
      <p:sp>
        <p:nvSpPr>
          <p:cNvPr id="39" name="ZoneTexte 38">
            <a:extLst>
              <a:ext uri="{FF2B5EF4-FFF2-40B4-BE49-F238E27FC236}">
                <a16:creationId xmlns:a16="http://schemas.microsoft.com/office/drawing/2014/main" id="{EDDD768B-F23C-4A54-A6DA-F77614FC6E47}"/>
              </a:ext>
            </a:extLst>
          </p:cNvPr>
          <p:cNvSpPr txBox="1"/>
          <p:nvPr/>
        </p:nvSpPr>
        <p:spPr>
          <a:xfrm>
            <a:off x="333505" y="1408992"/>
            <a:ext cx="4315472" cy="1247777"/>
          </a:xfrm>
          <a:prstGeom prst="rect">
            <a:avLst/>
          </a:prstGeom>
          <a:noFill/>
        </p:spPr>
        <p:txBody>
          <a:bodyPr wrap="square">
            <a:spAutoFit/>
          </a:bodyPr>
          <a:lstStyle/>
          <a:p>
            <a:pPr algn="ctr"/>
            <a:r>
              <a:rPr lang="fr-FR" sz="1350" dirty="0">
                <a:solidFill>
                  <a:srgbClr val="365886"/>
                </a:solidFill>
                <a:effectLst>
                  <a:outerShdw blurRad="38100" dist="38100" dir="2700000" algn="tl">
                    <a:srgbClr val="000000">
                      <a:alpha val="43137"/>
                    </a:srgbClr>
                  </a:outerShdw>
                </a:effectLst>
                <a:latin typeface="Marianne" panose="02000000000000000000" pitchFamily="50" charset="0"/>
              </a:rPr>
              <a:t>Tout au long du 2</a:t>
            </a:r>
            <a:r>
              <a:rPr lang="fr-FR" sz="1350" baseline="30000" dirty="0">
                <a:solidFill>
                  <a:srgbClr val="365886"/>
                </a:solidFill>
                <a:effectLst>
                  <a:outerShdw blurRad="38100" dist="38100" dir="2700000" algn="tl">
                    <a:srgbClr val="000000">
                      <a:alpha val="43137"/>
                    </a:srgbClr>
                  </a:outerShdw>
                </a:effectLst>
                <a:latin typeface="Marianne" panose="02000000000000000000" pitchFamily="50" charset="0"/>
              </a:rPr>
              <a:t>nd</a:t>
            </a:r>
            <a:r>
              <a:rPr lang="fr-FR" sz="1350" dirty="0">
                <a:solidFill>
                  <a:srgbClr val="365886"/>
                </a:solidFill>
                <a:effectLst>
                  <a:outerShdw blurRad="38100" dist="38100" dir="2700000" algn="tl">
                    <a:srgbClr val="000000">
                      <a:alpha val="43137"/>
                    </a:srgbClr>
                  </a:outerShdw>
                </a:effectLst>
                <a:latin typeface="Marianne" panose="02000000000000000000" pitchFamily="50" charset="0"/>
              </a:rPr>
              <a:t> trimestre / 1</a:t>
            </a:r>
            <a:r>
              <a:rPr lang="fr-FR" sz="1350" baseline="30000" dirty="0">
                <a:solidFill>
                  <a:srgbClr val="365886"/>
                </a:solidFill>
                <a:effectLst>
                  <a:outerShdw blurRad="38100" dist="38100" dir="2700000" algn="tl">
                    <a:srgbClr val="000000">
                      <a:alpha val="43137"/>
                    </a:srgbClr>
                  </a:outerShdw>
                </a:effectLst>
                <a:latin typeface="Marianne" panose="02000000000000000000" pitchFamily="50" charset="0"/>
              </a:rPr>
              <a:t>er</a:t>
            </a:r>
            <a:r>
              <a:rPr lang="fr-FR" sz="1350" dirty="0">
                <a:solidFill>
                  <a:srgbClr val="365886"/>
                </a:solidFill>
                <a:effectLst>
                  <a:outerShdw blurRad="38100" dist="38100" dir="2700000" algn="tl">
                    <a:srgbClr val="000000">
                      <a:alpha val="43137"/>
                    </a:srgbClr>
                  </a:outerShdw>
                </a:effectLst>
                <a:latin typeface="Marianne" panose="02000000000000000000" pitchFamily="50" charset="0"/>
              </a:rPr>
              <a:t> semestre – </a:t>
            </a:r>
            <a:br>
              <a:rPr lang="fr-FR" sz="1350" dirty="0">
                <a:solidFill>
                  <a:srgbClr val="365886"/>
                </a:solidFill>
                <a:effectLst>
                  <a:outerShdw blurRad="38100" dist="38100" dir="2700000" algn="tl">
                    <a:srgbClr val="000000">
                      <a:alpha val="43137"/>
                    </a:srgbClr>
                  </a:outerShdw>
                </a:effectLst>
                <a:latin typeface="Marianne" panose="02000000000000000000" pitchFamily="50" charset="0"/>
              </a:rPr>
            </a:br>
            <a:r>
              <a:rPr lang="fr-FR" sz="1350" cap="small" dirty="0">
                <a:solidFill>
                  <a:srgbClr val="365886"/>
                </a:solidFill>
                <a:effectLst>
                  <a:outerShdw blurRad="38100" dist="38100" dir="2700000" algn="tl">
                    <a:srgbClr val="000000">
                      <a:alpha val="43137"/>
                    </a:srgbClr>
                  </a:outerShdw>
                </a:effectLst>
                <a:latin typeface="Marianne" panose="02000000000000000000" pitchFamily="50" charset="0"/>
              </a:rPr>
              <a:t>je réfléchis et je m’informe</a:t>
            </a:r>
          </a:p>
          <a:p>
            <a:pPr algn="ctr">
              <a:spcBef>
                <a:spcPts val="450"/>
              </a:spcBef>
            </a:pPr>
            <a:endParaRPr lang="fr-FR" sz="825" dirty="0">
              <a:solidFill>
                <a:schemeClr val="bg1"/>
              </a:solidFill>
              <a:latin typeface="Marianne" panose="02000000000000000000" pitchFamily="50" charset="0"/>
            </a:endParaRPr>
          </a:p>
          <a:p>
            <a:pPr algn="ctr">
              <a:spcBef>
                <a:spcPts val="450"/>
              </a:spcBef>
            </a:pPr>
            <a:r>
              <a:rPr lang="fr-FR" sz="1050" dirty="0">
                <a:solidFill>
                  <a:schemeClr val="bg1"/>
                </a:solidFill>
                <a:latin typeface="Marianne" panose="02000000000000000000" pitchFamily="50" charset="0"/>
              </a:rPr>
              <a:t>Je poursuis ma réflexion avec </a:t>
            </a:r>
            <a:r>
              <a:rPr lang="fr-FR" sz="1050" b="1" dirty="0">
                <a:solidFill>
                  <a:schemeClr val="bg1"/>
                </a:solidFill>
                <a:latin typeface="Marianne" panose="02000000000000000000" pitchFamily="50" charset="0"/>
              </a:rPr>
              <a:t>mes professeurs principaux </a:t>
            </a:r>
            <a:r>
              <a:rPr lang="fr-FR" sz="1050" dirty="0">
                <a:solidFill>
                  <a:schemeClr val="bg1"/>
                </a:solidFill>
                <a:latin typeface="Marianne" panose="02000000000000000000" pitchFamily="50" charset="0"/>
              </a:rPr>
              <a:t>et je participe aux </a:t>
            </a:r>
            <a:r>
              <a:rPr lang="fr-FR" sz="1050" b="1" dirty="0">
                <a:solidFill>
                  <a:schemeClr val="bg1"/>
                </a:solidFill>
                <a:latin typeface="Marianne" panose="02000000000000000000" pitchFamily="50" charset="0"/>
              </a:rPr>
              <a:t>journées portes ouvertes ou aux journées d’immersion des établissements d’enseignements supérieurs</a:t>
            </a:r>
            <a:r>
              <a:rPr lang="fr-FR" sz="1050" dirty="0">
                <a:solidFill>
                  <a:schemeClr val="bg1"/>
                </a:solidFill>
                <a:latin typeface="Marianne" panose="02000000000000000000" pitchFamily="50" charset="0"/>
              </a:rPr>
              <a:t>.</a:t>
            </a:r>
          </a:p>
        </p:txBody>
      </p:sp>
      <p:sp>
        <p:nvSpPr>
          <p:cNvPr id="42" name="Rectangle 41">
            <a:extLst>
              <a:ext uri="{FF2B5EF4-FFF2-40B4-BE49-F238E27FC236}">
                <a16:creationId xmlns:a16="http://schemas.microsoft.com/office/drawing/2014/main" id="{60F4B3E4-A9CF-4C5A-A809-79029F42B550}"/>
              </a:ext>
            </a:extLst>
          </p:cNvPr>
          <p:cNvSpPr/>
          <p:nvPr/>
        </p:nvSpPr>
        <p:spPr>
          <a:xfrm>
            <a:off x="223433" y="3396252"/>
            <a:ext cx="4450284" cy="821715"/>
          </a:xfrm>
          <a:prstGeom prst="rect">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3" name="ZoneTexte 42">
            <a:extLst>
              <a:ext uri="{FF2B5EF4-FFF2-40B4-BE49-F238E27FC236}">
                <a16:creationId xmlns:a16="http://schemas.microsoft.com/office/drawing/2014/main" id="{3AA8C6EB-A939-4AC4-A9D5-9DC4FCD785AB}"/>
              </a:ext>
            </a:extLst>
          </p:cNvPr>
          <p:cNvSpPr txBox="1"/>
          <p:nvPr/>
        </p:nvSpPr>
        <p:spPr>
          <a:xfrm>
            <a:off x="183937" y="2909032"/>
            <a:ext cx="4465040" cy="1213153"/>
          </a:xfrm>
          <a:prstGeom prst="rect">
            <a:avLst/>
          </a:prstGeom>
          <a:noFill/>
        </p:spPr>
        <p:txBody>
          <a:bodyPr wrap="square">
            <a:spAutoFit/>
          </a:bodyPr>
          <a:lstStyle/>
          <a:p>
            <a:pPr algn="ctr"/>
            <a:r>
              <a:rPr lang="fr-FR" sz="1350" dirty="0">
                <a:solidFill>
                  <a:srgbClr val="365886"/>
                </a:solidFill>
                <a:effectLst>
                  <a:outerShdw blurRad="38100" dist="38100" dir="2700000" algn="tl">
                    <a:srgbClr val="000000">
                      <a:alpha val="43137"/>
                    </a:srgbClr>
                  </a:outerShdw>
                </a:effectLst>
                <a:latin typeface="Marianne" panose="02000000000000000000" pitchFamily="50" charset="0"/>
              </a:rPr>
              <a:t>septembre – octobre 2025 – </a:t>
            </a:r>
            <a:br>
              <a:rPr lang="fr-FR" sz="1350" dirty="0">
                <a:solidFill>
                  <a:srgbClr val="365886"/>
                </a:solidFill>
                <a:effectLst>
                  <a:outerShdw blurRad="38100" dist="38100" dir="2700000" algn="tl">
                    <a:srgbClr val="000000">
                      <a:alpha val="43137"/>
                    </a:srgbClr>
                  </a:outerShdw>
                </a:effectLst>
                <a:latin typeface="Marianne" panose="02000000000000000000" pitchFamily="50" charset="0"/>
              </a:rPr>
            </a:br>
            <a:r>
              <a:rPr lang="fr-FR" sz="1350" cap="small" dirty="0">
                <a:solidFill>
                  <a:srgbClr val="365886"/>
                </a:solidFill>
                <a:effectLst>
                  <a:outerShdw blurRad="38100" dist="38100" dir="2700000" algn="tl">
                    <a:srgbClr val="000000">
                      <a:alpha val="43137"/>
                    </a:srgbClr>
                  </a:outerShdw>
                </a:effectLst>
                <a:latin typeface="Marianne" panose="02000000000000000000" pitchFamily="50" charset="0"/>
              </a:rPr>
              <a:t>fiche avenir</a:t>
            </a:r>
          </a:p>
          <a:p>
            <a:pPr algn="ctr">
              <a:spcBef>
                <a:spcPts val="450"/>
              </a:spcBef>
            </a:pPr>
            <a:endParaRPr lang="fr-FR" sz="600" dirty="0">
              <a:solidFill>
                <a:schemeClr val="bg1"/>
              </a:solidFill>
              <a:latin typeface="Marianne" panose="02000000000000000000" pitchFamily="50" charset="0"/>
            </a:endParaRPr>
          </a:p>
          <a:p>
            <a:pPr algn="ctr">
              <a:spcBef>
                <a:spcPts val="450"/>
              </a:spcBef>
            </a:pPr>
            <a:r>
              <a:rPr lang="fr-FR" sz="1050" dirty="0">
                <a:solidFill>
                  <a:schemeClr val="bg1"/>
                </a:solidFill>
                <a:latin typeface="Marianne" panose="02000000000000000000" pitchFamily="50" charset="0"/>
              </a:rPr>
              <a:t>Chaque vœu que je formule fait l’objet d’une </a:t>
            </a:r>
            <a:r>
              <a:rPr lang="fr-FR" sz="1050" b="1" dirty="0">
                <a:solidFill>
                  <a:schemeClr val="bg1"/>
                </a:solidFill>
                <a:latin typeface="Marianne" panose="02000000000000000000" pitchFamily="50" charset="0"/>
              </a:rPr>
              <a:t>fiche Avenir </a:t>
            </a:r>
            <a:r>
              <a:rPr lang="fr-FR" sz="1050" dirty="0">
                <a:solidFill>
                  <a:schemeClr val="bg1"/>
                </a:solidFill>
                <a:latin typeface="Marianne" panose="02000000000000000000" pitchFamily="50" charset="0"/>
              </a:rPr>
              <a:t>comprenant les </a:t>
            </a:r>
            <a:r>
              <a:rPr lang="fr-FR" sz="1050" b="1" dirty="0">
                <a:solidFill>
                  <a:schemeClr val="bg1"/>
                </a:solidFill>
                <a:latin typeface="Marianne" panose="02000000000000000000" pitchFamily="50" charset="0"/>
              </a:rPr>
              <a:t>appréciations de mes professeurs et l’avis du chef d’établissement</a:t>
            </a:r>
            <a:r>
              <a:rPr lang="fr-FR" sz="1050" dirty="0">
                <a:solidFill>
                  <a:schemeClr val="bg1"/>
                </a:solidFill>
                <a:latin typeface="Marianne" panose="02000000000000000000" pitchFamily="50" charset="0"/>
              </a:rPr>
              <a:t>.</a:t>
            </a:r>
          </a:p>
        </p:txBody>
      </p:sp>
      <p:sp>
        <p:nvSpPr>
          <p:cNvPr id="44" name="Rectangle 43">
            <a:extLst>
              <a:ext uri="{FF2B5EF4-FFF2-40B4-BE49-F238E27FC236}">
                <a16:creationId xmlns:a16="http://schemas.microsoft.com/office/drawing/2014/main" id="{8C4B5D04-58BD-4AF9-8D9D-93C4689389D8}"/>
              </a:ext>
            </a:extLst>
          </p:cNvPr>
          <p:cNvSpPr/>
          <p:nvPr/>
        </p:nvSpPr>
        <p:spPr>
          <a:xfrm>
            <a:off x="4853459" y="1934004"/>
            <a:ext cx="4093164" cy="821715"/>
          </a:xfrm>
          <a:prstGeom prst="rect">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5" name="ZoneTexte 44">
            <a:extLst>
              <a:ext uri="{FF2B5EF4-FFF2-40B4-BE49-F238E27FC236}">
                <a16:creationId xmlns:a16="http://schemas.microsoft.com/office/drawing/2014/main" id="{241DAF52-7601-4D31-B66C-1BAC486A3594}"/>
              </a:ext>
            </a:extLst>
          </p:cNvPr>
          <p:cNvSpPr txBox="1"/>
          <p:nvPr/>
        </p:nvSpPr>
        <p:spPr>
          <a:xfrm>
            <a:off x="4798545" y="1395354"/>
            <a:ext cx="4093164" cy="1236236"/>
          </a:xfrm>
          <a:prstGeom prst="rect">
            <a:avLst/>
          </a:prstGeom>
          <a:noFill/>
        </p:spPr>
        <p:txBody>
          <a:bodyPr wrap="square">
            <a:spAutoFit/>
          </a:bodyPr>
          <a:lstStyle/>
          <a:p>
            <a:pPr algn="ctr"/>
            <a:r>
              <a:rPr lang="fr-FR" sz="1350" b="1" dirty="0">
                <a:solidFill>
                  <a:schemeClr val="accent2"/>
                </a:solidFill>
                <a:effectLst>
                  <a:outerShdw blurRad="38100" dist="38100" dir="2700000" algn="tl">
                    <a:srgbClr val="000000">
                      <a:alpha val="43137"/>
                    </a:srgbClr>
                  </a:outerShdw>
                </a:effectLst>
                <a:latin typeface="Marianne" panose="02000000000000000000" pitchFamily="50" charset="0"/>
              </a:rPr>
              <a:t>du 26 août au 1</a:t>
            </a:r>
            <a:r>
              <a:rPr lang="fr-FR" sz="1350" b="1" baseline="30000" dirty="0">
                <a:solidFill>
                  <a:schemeClr val="accent2"/>
                </a:solidFill>
                <a:effectLst>
                  <a:outerShdw blurRad="38100" dist="38100" dir="2700000" algn="tl">
                    <a:srgbClr val="000000">
                      <a:alpha val="43137"/>
                    </a:srgbClr>
                  </a:outerShdw>
                </a:effectLst>
                <a:latin typeface="Marianne" panose="02000000000000000000" pitchFamily="50" charset="0"/>
              </a:rPr>
              <a:t>er</a:t>
            </a:r>
            <a:r>
              <a:rPr lang="fr-FR" sz="1350" b="1" dirty="0">
                <a:solidFill>
                  <a:schemeClr val="accent2"/>
                </a:solidFill>
                <a:effectLst>
                  <a:outerShdw blurRad="38100" dist="38100" dir="2700000" algn="tl">
                    <a:srgbClr val="000000">
                      <a:alpha val="43137"/>
                    </a:srgbClr>
                  </a:outerShdw>
                </a:effectLst>
                <a:latin typeface="Marianne" panose="02000000000000000000" pitchFamily="50" charset="0"/>
              </a:rPr>
              <a:t> octobre 2025 </a:t>
            </a:r>
            <a:r>
              <a:rPr lang="fr-FR" sz="1350" b="1" dirty="0">
                <a:solidFill>
                  <a:srgbClr val="365886"/>
                </a:solidFill>
                <a:effectLst>
                  <a:outerShdw blurRad="38100" dist="38100" dir="2700000" algn="tl">
                    <a:srgbClr val="000000">
                      <a:alpha val="43137"/>
                    </a:srgbClr>
                  </a:outerShdw>
                </a:effectLst>
                <a:latin typeface="Marianne" panose="02000000000000000000" pitchFamily="50" charset="0"/>
              </a:rPr>
              <a:t>– </a:t>
            </a:r>
            <a:br>
              <a:rPr lang="fr-FR" sz="1350" b="1" dirty="0">
                <a:solidFill>
                  <a:srgbClr val="365886"/>
                </a:solidFill>
                <a:effectLst>
                  <a:outerShdw blurRad="38100" dist="38100" dir="2700000" algn="tl">
                    <a:srgbClr val="000000">
                      <a:alpha val="43137"/>
                    </a:srgbClr>
                  </a:outerShdw>
                </a:effectLst>
                <a:latin typeface="Marianne" panose="02000000000000000000" pitchFamily="50" charset="0"/>
              </a:rPr>
            </a:br>
            <a:r>
              <a:rPr lang="fr-FR" sz="1350" b="1" cap="small" dirty="0">
                <a:solidFill>
                  <a:srgbClr val="365886"/>
                </a:solidFill>
                <a:effectLst>
                  <a:outerShdw blurRad="38100" dist="38100" dir="2700000" algn="tl">
                    <a:srgbClr val="000000">
                      <a:alpha val="43137"/>
                    </a:srgbClr>
                  </a:outerShdw>
                </a:effectLst>
                <a:latin typeface="Marianne" panose="02000000000000000000" pitchFamily="50" charset="0"/>
              </a:rPr>
              <a:t>sélection des vœux</a:t>
            </a:r>
          </a:p>
          <a:p>
            <a:pPr algn="ctr"/>
            <a:endParaRPr lang="fr-FR" sz="750" b="1" cap="small" dirty="0">
              <a:solidFill>
                <a:srgbClr val="365886"/>
              </a:solidFill>
              <a:effectLst>
                <a:outerShdw blurRad="38100" dist="38100" dir="2700000" algn="tl">
                  <a:srgbClr val="000000">
                    <a:alpha val="43137"/>
                  </a:srgbClr>
                </a:outerShdw>
              </a:effectLst>
              <a:latin typeface="Marianne" panose="02000000000000000000" pitchFamily="50" charset="0"/>
            </a:endParaRPr>
          </a:p>
          <a:p>
            <a:pPr marL="270000" indent="-135000" algn="ctr">
              <a:spcBef>
                <a:spcPts val="450"/>
              </a:spcBef>
              <a:buFont typeface="Arial" panose="020B0604020202020204" pitchFamily="34" charset="0"/>
              <a:buChar char="•"/>
            </a:pPr>
            <a:r>
              <a:rPr lang="fr-FR" sz="1050" dirty="0">
                <a:solidFill>
                  <a:schemeClr val="bg1"/>
                </a:solidFill>
                <a:latin typeface="Marianne" panose="02000000000000000000" pitchFamily="50" charset="0"/>
              </a:rPr>
              <a:t>Je m’inscris sur </a:t>
            </a:r>
            <a:r>
              <a:rPr lang="fr-FR" sz="1050" b="1" dirty="0">
                <a:solidFill>
                  <a:schemeClr val="bg1"/>
                </a:solidFill>
                <a:latin typeface="Marianne" panose="02000000000000000000" pitchFamily="50" charset="0"/>
                <a:hlinkClick r:id="rId2">
                  <a:extLst>
                    <a:ext uri="{A12FA001-AC4F-418D-AE19-62706E023703}">
                      <ahyp:hlinkClr xmlns:ahyp="http://schemas.microsoft.com/office/drawing/2018/hyperlinkcolor" val="tx"/>
                    </a:ext>
                  </a:extLst>
                </a:hlinkClick>
              </a:rPr>
              <a:t>parcoursup-nouvelle-caledonie.fr</a:t>
            </a:r>
            <a:r>
              <a:rPr lang="fr-FR" sz="1050" dirty="0">
                <a:solidFill>
                  <a:schemeClr val="bg1"/>
                </a:solidFill>
                <a:latin typeface="Marianne" panose="02000000000000000000" pitchFamily="50" charset="0"/>
              </a:rPr>
              <a:t> pour créer mon </a:t>
            </a:r>
            <a:r>
              <a:rPr lang="fr-FR" sz="1050" b="1" dirty="0">
                <a:solidFill>
                  <a:schemeClr val="bg1"/>
                </a:solidFill>
                <a:latin typeface="Marianne" panose="02000000000000000000" pitchFamily="50" charset="0"/>
              </a:rPr>
              <a:t>dossier de candidature</a:t>
            </a:r>
            <a:r>
              <a:rPr lang="fr-FR" sz="1050" dirty="0">
                <a:solidFill>
                  <a:schemeClr val="bg1"/>
                </a:solidFill>
                <a:latin typeface="Marianne" panose="02000000000000000000" pitchFamily="50" charset="0"/>
              </a:rPr>
              <a:t>.</a:t>
            </a:r>
          </a:p>
          <a:p>
            <a:pPr marL="270000" indent="-135000" algn="ctr">
              <a:spcBef>
                <a:spcPts val="450"/>
              </a:spcBef>
              <a:buFont typeface="Arial" panose="020B0604020202020204" pitchFamily="34" charset="0"/>
              <a:buChar char="•"/>
            </a:pPr>
            <a:r>
              <a:rPr lang="fr-FR" sz="1050" dirty="0">
                <a:solidFill>
                  <a:schemeClr val="bg1"/>
                </a:solidFill>
                <a:latin typeface="Marianne" panose="02000000000000000000" pitchFamily="50" charset="0"/>
              </a:rPr>
              <a:t>Je formule </a:t>
            </a:r>
            <a:r>
              <a:rPr lang="fr-FR" sz="1050" b="1" dirty="0">
                <a:solidFill>
                  <a:schemeClr val="bg1"/>
                </a:solidFill>
                <a:latin typeface="Marianne" panose="02000000000000000000" pitchFamily="50" charset="0"/>
              </a:rPr>
              <a:t>jusqu’à 10 vœux jusqu’au 1</a:t>
            </a:r>
            <a:r>
              <a:rPr lang="fr-FR" sz="1050" b="1" baseline="30000" dirty="0">
                <a:solidFill>
                  <a:schemeClr val="bg1"/>
                </a:solidFill>
                <a:latin typeface="Marianne" panose="02000000000000000000" pitchFamily="50" charset="0"/>
              </a:rPr>
              <a:t>er</a:t>
            </a:r>
            <a:r>
              <a:rPr lang="fr-FR" sz="1050" b="1" dirty="0">
                <a:solidFill>
                  <a:schemeClr val="bg1"/>
                </a:solidFill>
                <a:latin typeface="Marianne" panose="02000000000000000000" pitchFamily="50" charset="0"/>
              </a:rPr>
              <a:t> octobre</a:t>
            </a:r>
            <a:r>
              <a:rPr lang="fr-FR" sz="1050" dirty="0">
                <a:solidFill>
                  <a:schemeClr val="bg1"/>
                </a:solidFill>
                <a:latin typeface="Marianne" panose="02000000000000000000" pitchFamily="50" charset="0"/>
              </a:rPr>
              <a:t>.</a:t>
            </a:r>
          </a:p>
        </p:txBody>
      </p:sp>
      <p:sp>
        <p:nvSpPr>
          <p:cNvPr id="14" name="Rectangle 13">
            <a:extLst>
              <a:ext uri="{FF2B5EF4-FFF2-40B4-BE49-F238E27FC236}">
                <a16:creationId xmlns:a16="http://schemas.microsoft.com/office/drawing/2014/main" id="{CFFD1004-D210-41E8-A4BE-8FC0AC0A5AE1}"/>
              </a:ext>
            </a:extLst>
          </p:cNvPr>
          <p:cNvSpPr/>
          <p:nvPr/>
        </p:nvSpPr>
        <p:spPr>
          <a:xfrm>
            <a:off x="4853460" y="3398436"/>
            <a:ext cx="4106603" cy="819532"/>
          </a:xfrm>
          <a:prstGeom prst="rect">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15" name="ZoneTexte 14">
            <a:extLst>
              <a:ext uri="{FF2B5EF4-FFF2-40B4-BE49-F238E27FC236}">
                <a16:creationId xmlns:a16="http://schemas.microsoft.com/office/drawing/2014/main" id="{6727BB28-F3E1-43AE-B9B1-4AF17250DACD}"/>
              </a:ext>
            </a:extLst>
          </p:cNvPr>
          <p:cNvSpPr txBox="1"/>
          <p:nvPr/>
        </p:nvSpPr>
        <p:spPr>
          <a:xfrm>
            <a:off x="4963371" y="2897723"/>
            <a:ext cx="3996692" cy="1177951"/>
          </a:xfrm>
          <a:prstGeom prst="rect">
            <a:avLst/>
          </a:prstGeom>
          <a:noFill/>
        </p:spPr>
        <p:txBody>
          <a:bodyPr wrap="square">
            <a:spAutoFit/>
          </a:bodyPr>
          <a:lstStyle/>
          <a:p>
            <a:pPr algn="ctr"/>
            <a:r>
              <a:rPr lang="fr-FR" sz="1350" b="1" dirty="0">
                <a:solidFill>
                  <a:schemeClr val="accent2"/>
                </a:solidFill>
                <a:effectLst>
                  <a:outerShdw blurRad="38100" dist="38100" dir="2700000" algn="tl">
                    <a:srgbClr val="000000">
                      <a:alpha val="43137"/>
                    </a:srgbClr>
                  </a:outerShdw>
                </a:effectLst>
                <a:latin typeface="Marianne" panose="02000000000000000000" pitchFamily="50" charset="0"/>
              </a:rPr>
              <a:t>jeudi 9 octobre 2025 </a:t>
            </a:r>
            <a:r>
              <a:rPr lang="fr-FR" sz="1350" b="1" dirty="0">
                <a:solidFill>
                  <a:srgbClr val="365886"/>
                </a:solidFill>
                <a:effectLst>
                  <a:outerShdw blurRad="38100" dist="38100" dir="2700000" algn="tl">
                    <a:srgbClr val="000000">
                      <a:alpha val="43137"/>
                    </a:srgbClr>
                  </a:outerShdw>
                </a:effectLst>
                <a:latin typeface="Marianne" panose="02000000000000000000" pitchFamily="50" charset="0"/>
              </a:rPr>
              <a:t>– </a:t>
            </a:r>
            <a:br>
              <a:rPr lang="fr-FR" sz="1350" b="1" dirty="0">
                <a:solidFill>
                  <a:srgbClr val="365886"/>
                </a:solidFill>
                <a:effectLst>
                  <a:outerShdw blurRad="38100" dist="38100" dir="2700000" algn="tl">
                    <a:srgbClr val="000000">
                      <a:alpha val="43137"/>
                    </a:srgbClr>
                  </a:outerShdw>
                </a:effectLst>
                <a:latin typeface="Marianne" panose="02000000000000000000" pitchFamily="50" charset="0"/>
              </a:rPr>
            </a:br>
            <a:r>
              <a:rPr lang="fr-FR" sz="1350" b="1" cap="small" dirty="0">
                <a:solidFill>
                  <a:srgbClr val="365886"/>
                </a:solidFill>
                <a:effectLst>
                  <a:outerShdw blurRad="38100" dist="38100" dir="2700000" algn="tl">
                    <a:srgbClr val="000000">
                      <a:alpha val="43137"/>
                    </a:srgbClr>
                  </a:outerShdw>
                </a:effectLst>
                <a:latin typeface="Marianne" panose="02000000000000000000" pitchFamily="50" charset="0"/>
              </a:rPr>
              <a:t>finalisation du dossier</a:t>
            </a:r>
          </a:p>
          <a:p>
            <a:pPr algn="ctr"/>
            <a:endParaRPr lang="fr-FR" sz="788" b="1" cap="small" dirty="0">
              <a:solidFill>
                <a:srgbClr val="365886"/>
              </a:solidFill>
              <a:effectLst>
                <a:outerShdw blurRad="38100" dist="38100" dir="2700000" algn="tl">
                  <a:srgbClr val="000000">
                    <a:alpha val="43137"/>
                  </a:srgbClr>
                </a:outerShdw>
              </a:effectLst>
              <a:latin typeface="Marianne" panose="02000000000000000000" pitchFamily="50" charset="0"/>
            </a:endParaRPr>
          </a:p>
          <a:p>
            <a:pPr algn="ctr">
              <a:spcBef>
                <a:spcPts val="450"/>
              </a:spcBef>
            </a:pPr>
            <a:r>
              <a:rPr lang="fr-FR" sz="1050" dirty="0">
                <a:solidFill>
                  <a:schemeClr val="bg1"/>
                </a:solidFill>
                <a:latin typeface="Marianne" panose="02000000000000000000" pitchFamily="50" charset="0"/>
              </a:rPr>
              <a:t>Dernier jour pour </a:t>
            </a:r>
            <a:r>
              <a:rPr lang="fr-FR" sz="1050" b="1" dirty="0">
                <a:solidFill>
                  <a:schemeClr val="bg1"/>
                </a:solidFill>
                <a:latin typeface="Marianne" panose="02000000000000000000" pitchFamily="50" charset="0"/>
              </a:rPr>
              <a:t>finaliser mon dossier candidat</a:t>
            </a:r>
            <a:r>
              <a:rPr lang="fr-FR" sz="1050" dirty="0">
                <a:solidFill>
                  <a:schemeClr val="bg1"/>
                </a:solidFill>
                <a:latin typeface="Marianne" panose="02000000000000000000" pitchFamily="50" charset="0"/>
              </a:rPr>
              <a:t> avec les éléments demandés par les formations et </a:t>
            </a:r>
            <a:r>
              <a:rPr lang="fr-FR" sz="1050" b="1" dirty="0">
                <a:solidFill>
                  <a:schemeClr val="bg1"/>
                </a:solidFill>
                <a:latin typeface="Marianne" panose="02000000000000000000" pitchFamily="50" charset="0"/>
              </a:rPr>
              <a:t>confirmer chacun de mes vœux</a:t>
            </a:r>
            <a:r>
              <a:rPr lang="fr-FR" sz="1050" dirty="0">
                <a:solidFill>
                  <a:schemeClr val="bg1"/>
                </a:solidFill>
                <a:latin typeface="Marianne" panose="02000000000000000000" pitchFamily="50" charset="0"/>
              </a:rPr>
              <a:t>.</a:t>
            </a:r>
          </a:p>
        </p:txBody>
      </p:sp>
      <p:sp>
        <p:nvSpPr>
          <p:cNvPr id="16" name="Rectangle 15">
            <a:extLst>
              <a:ext uri="{FF2B5EF4-FFF2-40B4-BE49-F238E27FC236}">
                <a16:creationId xmlns:a16="http://schemas.microsoft.com/office/drawing/2014/main" id="{2512E0C0-D5AA-4131-BFDB-173B50CA3C64}"/>
              </a:ext>
            </a:extLst>
          </p:cNvPr>
          <p:cNvSpPr/>
          <p:nvPr/>
        </p:nvSpPr>
        <p:spPr>
          <a:xfrm>
            <a:off x="208677" y="4537842"/>
            <a:ext cx="8751386" cy="428872"/>
          </a:xfrm>
          <a:prstGeom prst="rect">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17" name="ZoneTexte 16">
            <a:extLst>
              <a:ext uri="{FF2B5EF4-FFF2-40B4-BE49-F238E27FC236}">
                <a16:creationId xmlns:a16="http://schemas.microsoft.com/office/drawing/2014/main" id="{4A0E1D69-55C4-4567-B440-FE841BBA98F2}"/>
              </a:ext>
            </a:extLst>
          </p:cNvPr>
          <p:cNvSpPr txBox="1"/>
          <p:nvPr/>
        </p:nvSpPr>
        <p:spPr>
          <a:xfrm>
            <a:off x="498138" y="4282630"/>
            <a:ext cx="8600814" cy="687368"/>
          </a:xfrm>
          <a:prstGeom prst="rect">
            <a:avLst/>
          </a:prstGeom>
          <a:noFill/>
        </p:spPr>
        <p:txBody>
          <a:bodyPr wrap="square">
            <a:spAutoFit/>
          </a:bodyPr>
          <a:lstStyle/>
          <a:p>
            <a:pPr algn="ctr"/>
            <a:r>
              <a:rPr lang="fr-FR" sz="1350" dirty="0">
                <a:solidFill>
                  <a:srgbClr val="365886"/>
                </a:solidFill>
                <a:effectLst>
                  <a:outerShdw blurRad="38100" dist="38100" dir="2700000" algn="tl">
                    <a:srgbClr val="000000">
                      <a:alpha val="43137"/>
                    </a:srgbClr>
                  </a:outerShdw>
                </a:effectLst>
                <a:latin typeface="Marianne" panose="02000000000000000000" pitchFamily="50" charset="0"/>
              </a:rPr>
              <a:t>octobre – novembre 2025 – </a:t>
            </a:r>
            <a:r>
              <a:rPr lang="fr-FR" sz="1350" cap="small" dirty="0">
                <a:solidFill>
                  <a:srgbClr val="365886"/>
                </a:solidFill>
                <a:effectLst>
                  <a:outerShdw blurRad="38100" dist="38100" dir="2700000" algn="tl">
                    <a:srgbClr val="000000">
                      <a:alpha val="43137"/>
                    </a:srgbClr>
                  </a:outerShdw>
                </a:effectLst>
                <a:latin typeface="Marianne" panose="02000000000000000000" pitchFamily="50" charset="0"/>
              </a:rPr>
              <a:t>examen des candidatures</a:t>
            </a:r>
          </a:p>
          <a:p>
            <a:pPr>
              <a:spcBef>
                <a:spcPts val="450"/>
              </a:spcBef>
            </a:pPr>
            <a:r>
              <a:rPr lang="fr-FR" sz="1050" dirty="0">
                <a:solidFill>
                  <a:schemeClr val="bg1"/>
                </a:solidFill>
                <a:latin typeface="Marianne" panose="02000000000000000000" pitchFamily="50" charset="0"/>
              </a:rPr>
              <a:t>Chaque formation que j’ai demandé organise </a:t>
            </a:r>
            <a:r>
              <a:rPr lang="fr-FR" sz="1050" b="1" dirty="0">
                <a:solidFill>
                  <a:schemeClr val="bg1"/>
                </a:solidFill>
                <a:latin typeface="Marianne" panose="02000000000000000000" pitchFamily="50" charset="0"/>
              </a:rPr>
              <a:t>une commission pour examiner ma candidature</a:t>
            </a:r>
            <a:r>
              <a:rPr lang="fr-FR" sz="1050" dirty="0">
                <a:solidFill>
                  <a:schemeClr val="bg1"/>
                </a:solidFill>
                <a:latin typeface="Marianne" panose="02000000000000000000" pitchFamily="50" charset="0"/>
              </a:rPr>
              <a:t> à partir des critères généraux d’examen des vœux qu’elle a définis et que j’ai consultés sur sa fiche détaillée via </a:t>
            </a:r>
            <a:r>
              <a:rPr lang="fr-FR" sz="1050" dirty="0" err="1">
                <a:solidFill>
                  <a:schemeClr val="bg1"/>
                </a:solidFill>
                <a:latin typeface="Marianne" panose="02000000000000000000" pitchFamily="50" charset="0"/>
              </a:rPr>
              <a:t>Parcoursup</a:t>
            </a:r>
            <a:r>
              <a:rPr lang="fr-FR" sz="1050" dirty="0">
                <a:solidFill>
                  <a:schemeClr val="bg1"/>
                </a:solidFill>
                <a:latin typeface="Marianne" panose="02000000000000000000" pitchFamily="50" charset="0"/>
              </a:rPr>
              <a:t>.</a:t>
            </a:r>
          </a:p>
        </p:txBody>
      </p:sp>
      <p:pic>
        <p:nvPicPr>
          <p:cNvPr id="18" name="Image 17">
            <a:extLst>
              <a:ext uri="{FF2B5EF4-FFF2-40B4-BE49-F238E27FC236}">
                <a16:creationId xmlns:a16="http://schemas.microsoft.com/office/drawing/2014/main" id="{DD0B6D2B-99B9-4CDA-B970-07A8B3635E38}"/>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7070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solidFill>
                  <a:srgbClr val="34BAB5"/>
                </a:solidFill>
              </a:rPr>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algn="just"/>
            <a:r>
              <a:rPr lang="fr-FR" sz="1400" b="1" dirty="0">
                <a:solidFill>
                  <a:schemeClr val="bg1"/>
                </a:solidFill>
                <a:highlight>
                  <a:srgbClr val="34BAB5"/>
                </a:highlight>
              </a:rPr>
              <a:t>Les lycéens doivent d’abord se créer un compte </a:t>
            </a:r>
            <a:r>
              <a:rPr lang="fr-FR" sz="1400" b="1" dirty="0" err="1">
                <a:solidFill>
                  <a:schemeClr val="bg1"/>
                </a:solidFill>
                <a:highlight>
                  <a:srgbClr val="34BAB5"/>
                </a:highlight>
              </a:rPr>
              <a:t>Parcoursup</a:t>
            </a:r>
            <a:r>
              <a:rPr lang="fr-FR" sz="1400" b="1" dirty="0">
                <a:solidFill>
                  <a:schemeClr val="bg1"/>
                </a:solidFill>
                <a:highlight>
                  <a:srgbClr val="34BAB5"/>
                </a:highlight>
              </a:rPr>
              <a:t>:</a:t>
            </a:r>
            <a:r>
              <a:rPr lang="fr-FR" sz="1400" dirty="0">
                <a:solidFill>
                  <a:schemeClr val="bg1"/>
                </a:solidFill>
              </a:rPr>
              <a:t> </a:t>
            </a:r>
            <a:r>
              <a:rPr lang="fr-FR" sz="1200" dirty="0">
                <a:solidFill>
                  <a:schemeClr val="accent1"/>
                </a:solidFill>
              </a:rPr>
              <a:t>en utilisant une adresse valide et régulièrement utilisée et un mot de passe ; si vous êtes lycéen, vous devez créer votre compte Parcoursup en utilisant l'adresse mail que vous avez transmise à votre lycée, En cas de doute contactez la scolarité de votre établissement.</a:t>
            </a:r>
          </a:p>
          <a:p>
            <a:pPr algn="just">
              <a:spcAft>
                <a:spcPts val="0"/>
              </a:spcAft>
            </a:pPr>
            <a:r>
              <a:rPr lang="fr-FR" sz="1300" b="1" dirty="0">
                <a:solidFill>
                  <a:schemeClr val="bg1"/>
                </a:solidFill>
                <a:highlight>
                  <a:srgbClr val="34BAB5"/>
                </a:highlight>
              </a:rPr>
              <a:t>Une fois le compte créé, les lycéens se connectent pour commencer la création de votre dossier candidat aurez ; vous aurez besoin de renseigner votre INE</a:t>
            </a:r>
            <a:r>
              <a:rPr lang="fr-FR" sz="1300" b="1" dirty="0">
                <a:solidFill>
                  <a:srgbClr val="3D566E"/>
                </a:solidFill>
              </a:rPr>
              <a:t> </a:t>
            </a:r>
            <a:r>
              <a:rPr lang="fr-FR" sz="1300" dirty="0">
                <a:solidFill>
                  <a:schemeClr val="accent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300" b="1" dirty="0">
                <a:solidFill>
                  <a:schemeClr val="accent1"/>
                </a:solidFill>
              </a:rPr>
              <a:t>Pour les lycées français à l’étranger </a:t>
            </a:r>
            <a:r>
              <a:rPr lang="fr-FR" sz="1300" dirty="0">
                <a:solidFill>
                  <a:schemeClr val="accent1"/>
                </a:solidFill>
              </a:rPr>
              <a:t>: l’établissement fournit l’identifiant pour créer son dossier candidat. Cet </a:t>
            </a:r>
            <a:r>
              <a:rPr lang="fr-FR" sz="1300" b="1" u="sng" dirty="0">
                <a:solidFill>
                  <a:srgbClr val="34BAB5"/>
                </a:solidFill>
              </a:rPr>
              <a:t>identifiant</a:t>
            </a:r>
            <a:r>
              <a:rPr lang="fr-FR" sz="1300" dirty="0">
                <a:solidFill>
                  <a:schemeClr val="accent1"/>
                </a:solidFill>
              </a:rPr>
              <a:t> correspond au </a:t>
            </a:r>
            <a:r>
              <a:rPr lang="fr-FR" sz="1300" b="1" u="sng" dirty="0">
                <a:solidFill>
                  <a:srgbClr val="34BAB5"/>
                </a:solidFill>
              </a:rPr>
              <a:t>numéro cyclades</a:t>
            </a:r>
            <a:r>
              <a:rPr lang="fr-FR" sz="1300" b="1" dirty="0">
                <a:solidFill>
                  <a:srgbClr val="34BAB5"/>
                </a:solidFill>
              </a:rPr>
              <a:t> </a:t>
            </a:r>
            <a:r>
              <a:rPr lang="fr-FR" sz="1300" dirty="0">
                <a:solidFill>
                  <a:schemeClr val="accent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rgbClr val="34BAB5"/>
                </a:solidFill>
              </a:rPr>
              <a:pPr/>
              <a:t>24</a:t>
            </a:fld>
            <a:endParaRPr lang="fr-FR" dirty="0">
              <a:solidFill>
                <a:srgbClr val="34BAB5"/>
              </a:solidFill>
            </a:endParaRP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À partir du 26 août 2025</a:t>
            </a:r>
          </a:p>
        </p:txBody>
      </p:sp>
      <p:sp>
        <p:nvSpPr>
          <p:cNvPr id="5" name="Rectangle à coins arrondis 4"/>
          <p:cNvSpPr/>
          <p:nvPr/>
        </p:nvSpPr>
        <p:spPr>
          <a:xfrm>
            <a:off x="487365" y="3751306"/>
            <a:ext cx="8288279" cy="914400"/>
          </a:xfrm>
          <a:prstGeom prst="roundRect">
            <a:avLst/>
          </a:prstGeom>
          <a:solidFill>
            <a:srgbClr val="34B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Conseil aux parents ou tuteurs légaux </a:t>
            </a:r>
            <a:r>
              <a:rPr lang="fr-FR" sz="1300" b="1" dirty="0">
                <a:solidFill>
                  <a:schemeClr val="bg1"/>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p>
        </p:txBody>
      </p:sp>
      <p:sp>
        <p:nvSpPr>
          <p:cNvPr id="8" name="Rectangle à coins arrondis 7"/>
          <p:cNvSpPr/>
          <p:nvPr/>
        </p:nvSpPr>
        <p:spPr>
          <a:xfrm>
            <a:off x="487365" y="3252704"/>
            <a:ext cx="8278972" cy="394994"/>
          </a:xfrm>
          <a:prstGeom prst="roundRect">
            <a:avLst/>
          </a:prstGeom>
          <a:solidFill>
            <a:srgbClr val="34B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defTabSz="457200">
              <a:lnSpc>
                <a:spcPct val="90000"/>
              </a:lnSpc>
              <a:buSzPct val="100000"/>
            </a:pPr>
            <a:r>
              <a:rPr lang="fr-FR" sz="1300" b="1" i="1" dirty="0">
                <a:solidFill>
                  <a:schemeClr val="bg1"/>
                </a:solidFill>
              </a:rPr>
              <a:t>Important : renseignez un numéro de portable pour recevoir les alertes envoyées par la plateforme. </a:t>
            </a:r>
          </a:p>
        </p:txBody>
      </p:sp>
      <p:pic>
        <p:nvPicPr>
          <p:cNvPr id="9" name="Image 8">
            <a:extLst>
              <a:ext uri="{FF2B5EF4-FFF2-40B4-BE49-F238E27FC236}">
                <a16:creationId xmlns:a16="http://schemas.microsoft.com/office/drawing/2014/main" id="{E2C08A22-B52F-40C5-91F1-8376C98D5BE8}"/>
              </a:ext>
            </a:extLst>
          </p:cNvPr>
          <p:cNvPicPr>
            <a:picLocks noChangeAspect="1"/>
          </p:cNvPicPr>
          <p:nvPr/>
        </p:nvPicPr>
        <p:blipFill>
          <a:blip r:embed="rId2"/>
          <a:stretch>
            <a:fillRect/>
          </a:stretch>
        </p:blipFill>
        <p:spPr>
          <a:xfrm>
            <a:off x="373002" y="61532"/>
            <a:ext cx="4159080" cy="612421"/>
          </a:xfrm>
          <a:prstGeom prst="rect">
            <a:avLst/>
          </a:prstGeom>
        </p:spPr>
      </p:pic>
    </p:spTree>
    <p:extLst>
      <p:ext uri="{BB962C8B-B14F-4D97-AF65-F5344CB8AC3E}">
        <p14:creationId xmlns:p14="http://schemas.microsoft.com/office/powerpoint/2010/main" val="8001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solidFill>
                  <a:srgbClr val="34BAB5"/>
                </a:solidFill>
              </a:rPr>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34BAB5"/>
                </a:highlight>
              </a:rPr>
              <a:t>Jusqu’à 10 vœux et 10 vœux supplémentaires pour des formations en alternance</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accent1"/>
                </a:solidFill>
              </a:rPr>
              <a:t>Pour des </a:t>
            </a:r>
            <a:r>
              <a:rPr lang="fr-FR" sz="1300" b="1" dirty="0">
                <a:solidFill>
                  <a:schemeClr val="accent1"/>
                </a:solidFill>
              </a:rPr>
              <a:t>formations sélectives </a:t>
            </a:r>
            <a:r>
              <a:rPr lang="fr-FR" sz="1300" dirty="0">
                <a:solidFill>
                  <a:schemeClr val="accent1"/>
                </a:solidFill>
              </a:rPr>
              <a:t>(Classes prépa, STS, IUT, écoles, IFPSS, etc.) et </a:t>
            </a:r>
            <a:r>
              <a:rPr lang="fr-FR" sz="1300" b="1" dirty="0">
                <a:solidFill>
                  <a:schemeClr val="accent1"/>
                </a:solidFill>
              </a:rPr>
              <a:t>non sélectives </a:t>
            </a:r>
            <a:r>
              <a:rPr lang="fr-FR" sz="1300" dirty="0">
                <a:solidFill>
                  <a:schemeClr val="accent1"/>
                </a:solidFill>
              </a:rPr>
              <a:t>(licences)</a:t>
            </a:r>
            <a:endParaRPr lang="fr-FR" sz="1300" b="1" dirty="0">
              <a:solidFill>
                <a:schemeClr val="accent1"/>
              </a:solidFill>
            </a:endParaRPr>
          </a:p>
          <a:p>
            <a:pPr lvl="0" algn="just" defTabSz="457200">
              <a:spcBef>
                <a:spcPts val="600"/>
              </a:spcBef>
              <a:spcAft>
                <a:spcPts val="600"/>
              </a:spcAft>
              <a:buClr>
                <a:srgbClr val="FF0000"/>
              </a:buClr>
              <a:buSzPct val="100000"/>
              <a:defRPr/>
            </a:pPr>
            <a:r>
              <a:rPr lang="fr-FR" sz="1300" b="1" dirty="0">
                <a:solidFill>
                  <a:schemeClr val="accent1"/>
                </a:solidFill>
              </a:rPr>
              <a:t>&gt; </a:t>
            </a:r>
            <a:r>
              <a:rPr lang="fr-FR" sz="1300" b="1" u="sng" dirty="0">
                <a:solidFill>
                  <a:schemeClr val="accent1"/>
                </a:solidFill>
              </a:rPr>
              <a:t>Lorsque la formation l’a demandé</a:t>
            </a:r>
            <a:r>
              <a:rPr lang="fr-FR" sz="1300" b="1" dirty="0">
                <a:solidFill>
                  <a:schemeClr val="accent1"/>
                </a:solidFill>
              </a:rPr>
              <a:t>, le vœu doit être expressément motivé </a:t>
            </a:r>
            <a:r>
              <a:rPr lang="fr-FR" sz="1300" dirty="0">
                <a:solidFill>
                  <a:schemeClr val="accent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accent1"/>
                </a:solidFill>
              </a:rPr>
              <a:t>&gt; Des vœux qui n’ont pas besoin d’être classés </a:t>
            </a:r>
            <a:r>
              <a:rPr lang="fr-FR" sz="1300" dirty="0">
                <a:solidFill>
                  <a:schemeClr val="accent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accent1"/>
                </a:solidFill>
              </a:rPr>
              <a:t>&gt; La date de formulation des vœux n’est pas prise en compte </a:t>
            </a:r>
            <a:r>
              <a:rPr lang="fr-FR" sz="1300" dirty="0">
                <a:solidFill>
                  <a:schemeClr val="accent1"/>
                </a:solidFill>
              </a:rPr>
              <a:t>pour l’examen du dossier</a:t>
            </a:r>
          </a:p>
          <a:p>
            <a:pPr lvl="0" algn="just" defTabSz="457200">
              <a:spcBef>
                <a:spcPts val="600"/>
              </a:spcBef>
              <a:spcAft>
                <a:spcPts val="600"/>
              </a:spcAft>
              <a:buClr>
                <a:srgbClr val="FF0000"/>
              </a:buClr>
              <a:buSzPct val="100000"/>
              <a:defRPr/>
            </a:pPr>
            <a:r>
              <a:rPr lang="fr-FR" sz="1400" b="1" dirty="0">
                <a:solidFill>
                  <a:schemeClr val="accent1"/>
                </a:solidFill>
              </a:rPr>
              <a:t>&gt; Des vœux qui ne sont connus que de vous </a:t>
            </a:r>
            <a:r>
              <a:rPr lang="fr-FR" sz="1400" dirty="0">
                <a:solidFill>
                  <a:schemeClr val="accent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25</a:t>
            </a:fld>
            <a:endParaRPr lang="fr-FR" dirty="0">
              <a:solidFill>
                <a:srgbClr val="34BAB5"/>
              </a:solidFill>
            </a:endParaRPr>
          </a:p>
        </p:txBody>
      </p:sp>
      <p:sp>
        <p:nvSpPr>
          <p:cNvPr id="7" name="Rectangle à coins arrondis 6"/>
          <p:cNvSpPr/>
          <p:nvPr/>
        </p:nvSpPr>
        <p:spPr>
          <a:xfrm>
            <a:off x="4943061" y="84866"/>
            <a:ext cx="3750388"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Entre le 26 août</a:t>
            </a:r>
          </a:p>
          <a:p>
            <a:pPr algn="ctr"/>
            <a:r>
              <a:rPr lang="fr-FR" sz="1400" b="1" kern="0" dirty="0">
                <a:solidFill>
                  <a:srgbClr val="FFFF00"/>
                </a:solidFill>
                <a:latin typeface="Arial"/>
              </a:rPr>
              <a:t>et le 1</a:t>
            </a:r>
            <a:r>
              <a:rPr lang="fr-FR" sz="1400" b="1" kern="0" baseline="30000" dirty="0">
                <a:solidFill>
                  <a:srgbClr val="FFFF00"/>
                </a:solidFill>
                <a:latin typeface="Arial"/>
              </a:rPr>
              <a:t>er</a:t>
            </a:r>
            <a:r>
              <a:rPr lang="fr-FR" sz="1400" b="1" kern="0" dirty="0">
                <a:solidFill>
                  <a:srgbClr val="FFFF00"/>
                </a:solidFill>
                <a:latin typeface="Arial"/>
              </a:rPr>
              <a:t> octobre 2025 inclus</a:t>
            </a:r>
          </a:p>
        </p:txBody>
      </p:sp>
      <p:sp>
        <p:nvSpPr>
          <p:cNvPr id="4" name="Rectangle à coins arrondis 3"/>
          <p:cNvSpPr/>
          <p:nvPr/>
        </p:nvSpPr>
        <p:spPr>
          <a:xfrm>
            <a:off x="343845" y="3999954"/>
            <a:ext cx="8349604" cy="578672"/>
          </a:xfrm>
          <a:prstGeom prst="roundRect">
            <a:avLst/>
          </a:prstGeom>
          <a:solidFill>
            <a:srgbClr val="34B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a:t>
            </a:r>
            <a:endParaRPr lang="fr-FR" sz="1600" dirty="0">
              <a:solidFill>
                <a:schemeClr val="bg1"/>
              </a:solidFill>
            </a:endParaRPr>
          </a:p>
        </p:txBody>
      </p:sp>
      <p:pic>
        <p:nvPicPr>
          <p:cNvPr id="8" name="Image 7">
            <a:extLst>
              <a:ext uri="{FF2B5EF4-FFF2-40B4-BE49-F238E27FC236}">
                <a16:creationId xmlns:a16="http://schemas.microsoft.com/office/drawing/2014/main" id="{0CCCE49A-433A-4F8C-B594-913B7CBE403E}"/>
              </a:ext>
            </a:extLst>
          </p:cNvPr>
          <p:cNvPicPr>
            <a:picLocks noChangeAspect="1"/>
          </p:cNvPicPr>
          <p:nvPr/>
        </p:nvPicPr>
        <p:blipFill>
          <a:blip r:embed="rId3"/>
          <a:stretch>
            <a:fillRect/>
          </a:stretch>
        </p:blipFill>
        <p:spPr>
          <a:xfrm>
            <a:off x="373002" y="61532"/>
            <a:ext cx="4159080" cy="612421"/>
          </a:xfrm>
          <a:prstGeom prst="rect">
            <a:avLst/>
          </a:prstGeom>
        </p:spPr>
      </p:pic>
    </p:spTree>
    <p:extLst>
      <p:ext uri="{BB962C8B-B14F-4D97-AF65-F5344CB8AC3E}">
        <p14:creationId xmlns:p14="http://schemas.microsoft.com/office/powerpoint/2010/main" val="248353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endParaRPr lang="fr-FR" sz="1300" dirty="0">
              <a:solidFill>
                <a:schemeClr val="accent1"/>
              </a:solidFill>
            </a:endParaRPr>
          </a:p>
          <a:p>
            <a:pPr marL="285750" indent="-285750">
              <a:spcAft>
                <a:spcPts val="1200"/>
              </a:spcAft>
              <a:buClr>
                <a:srgbClr val="34BAB5"/>
              </a:buClr>
              <a:buFont typeface="Courier New" panose="02070309020205020404" pitchFamily="49" charset="0"/>
              <a:buChar char="o"/>
            </a:pPr>
            <a:r>
              <a:rPr lang="fr-FR" sz="1300" dirty="0">
                <a:solidFill>
                  <a:schemeClr val="accent1"/>
                </a:solidFill>
              </a:rPr>
              <a:t>Jusqu’à </a:t>
            </a:r>
            <a:r>
              <a:rPr lang="fr-FR" sz="1300" b="1" dirty="0">
                <a:solidFill>
                  <a:schemeClr val="bg1"/>
                </a:solidFill>
                <a:highlight>
                  <a:srgbClr val="34BAB5"/>
                </a:highlight>
              </a:rPr>
              <a:t>10 vœux et 10 vœux supplémentaires</a:t>
            </a:r>
            <a:r>
              <a:rPr lang="fr-FR" sz="1300" dirty="0">
                <a:solidFill>
                  <a:schemeClr val="accent1"/>
                </a:solidFill>
                <a:highlight>
                  <a:srgbClr val="34BAB5"/>
                </a:highlight>
              </a:rPr>
              <a:t> </a:t>
            </a:r>
            <a:r>
              <a:rPr lang="fr-FR" sz="1300" dirty="0">
                <a:solidFill>
                  <a:schemeClr val="accent1"/>
                </a:solidFill>
              </a:rPr>
              <a:t>pour des formations en alternance</a:t>
            </a:r>
          </a:p>
          <a:p>
            <a:pPr marL="285750" indent="-285750">
              <a:spcAft>
                <a:spcPts val="1200"/>
              </a:spcAft>
              <a:buClr>
                <a:srgbClr val="34BAB5"/>
              </a:buClr>
              <a:buFont typeface="Courier New" panose="02070309020205020404" pitchFamily="49" charset="0"/>
              <a:buChar char="o"/>
            </a:pPr>
            <a:r>
              <a:rPr lang="fr-FR" sz="1300" dirty="0">
                <a:solidFill>
                  <a:schemeClr val="accent1"/>
                </a:solidFill>
              </a:rPr>
              <a:t>Possibilité de faire </a:t>
            </a:r>
            <a:r>
              <a:rPr lang="fr-FR" sz="1300" b="1" dirty="0">
                <a:solidFill>
                  <a:schemeClr val="bg1"/>
                </a:solidFill>
                <a:highlight>
                  <a:srgbClr val="34BAB5"/>
                </a:highlight>
              </a:rPr>
              <a:t>des sous-vœux pour certaines filières sélectives </a:t>
            </a:r>
            <a:r>
              <a:rPr lang="fr-FR" sz="1300" dirty="0">
                <a:solidFill>
                  <a:schemeClr val="accent1"/>
                </a:solidFill>
                <a:highlight>
                  <a:srgbClr val="34BAB5"/>
                </a:highlight>
              </a:rPr>
              <a:t> </a:t>
            </a:r>
            <a:r>
              <a:rPr lang="fr-FR" sz="1300" dirty="0">
                <a:solidFill>
                  <a:schemeClr val="accent1"/>
                </a:solidFill>
              </a:rPr>
              <a:t>(Classes prépa, BTS, BUT) </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Les vœux sont formulés librement par les candidats (pas de classement par ordre de priorité) </a:t>
            </a:r>
            <a:r>
              <a:rPr lang="fr-FR" sz="1300" dirty="0">
                <a:solidFill>
                  <a:schemeClr val="accent1"/>
                </a:solidFill>
              </a:rPr>
              <a:t>: une réponse sera apportée pour chaque vœu formulé à compter du 4 décembre 2025</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La date de formulation du vœu n’est pas prise en compte </a:t>
            </a:r>
            <a:r>
              <a:rPr lang="fr-FR" sz="1300" dirty="0">
                <a:solidFill>
                  <a:schemeClr val="accent1"/>
                </a:solidFill>
              </a:rPr>
              <a:t>pour l’examen du dossier </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Chaque formation n’a connaissance que des vœux formulés pour elle </a:t>
            </a:r>
            <a:r>
              <a:rPr lang="fr-FR" sz="1300" b="1" dirty="0">
                <a:solidFill>
                  <a:schemeClr val="accent1"/>
                </a:solidFill>
              </a:rPr>
              <a:t>:</a:t>
            </a:r>
            <a:r>
              <a:rPr lang="fr-FR" sz="1300" dirty="0">
                <a:solidFill>
                  <a:schemeClr val="accent1"/>
                </a:solidFill>
              </a:rPr>
              <a:t> elle ne connait pas les autres vœux formulés  par les candidats</a:t>
            </a:r>
          </a:p>
          <a:p>
            <a:pPr marL="285750" indent="-285750">
              <a:spcAft>
                <a:spcPts val="1200"/>
              </a:spcAft>
              <a:buClr>
                <a:srgbClr val="34BAB5"/>
              </a:buClr>
              <a:buFont typeface="Courier New" panose="02070309020205020404" pitchFamily="49" charset="0"/>
              <a:buChar char="o"/>
            </a:pPr>
            <a:r>
              <a:rPr lang="fr-FR" sz="1300" b="1" dirty="0">
                <a:solidFill>
                  <a:schemeClr val="bg1"/>
                </a:solidFill>
                <a:highlight>
                  <a:srgbClr val="34BAB5"/>
                </a:highlight>
              </a:rPr>
              <a:t>Quand un candidat accepte une formation, il a toujours la possibilité de conserver des vœux pour lesquels il est en liste d’attente</a:t>
            </a:r>
            <a:r>
              <a:rPr lang="fr-FR" sz="1300" dirty="0">
                <a:solidFill>
                  <a:schemeClr val="accent1"/>
                </a:solidFill>
                <a:highlight>
                  <a:srgbClr val="34BAB5"/>
                </a:highlight>
              </a:rPr>
              <a:t> </a:t>
            </a:r>
            <a:r>
              <a:rPr lang="fr-FR" sz="1300" dirty="0">
                <a:solidFill>
                  <a:schemeClr val="accent1"/>
                </a:solidFill>
              </a:rPr>
              <a:t>et qui l’intéressent davantage</a:t>
            </a:r>
          </a:p>
          <a:p>
            <a:pPr marL="269875">
              <a:spcAft>
                <a:spcPts val="600"/>
              </a:spcAft>
              <a:buClr>
                <a:schemeClr val="bg2"/>
              </a:buClr>
              <a:tabLst>
                <a:tab pos="269875" algn="l"/>
              </a:tabLst>
            </a:pPr>
            <a:r>
              <a:rPr lang="fr-FR" sz="1400" b="1" dirty="0">
                <a:solidFill>
                  <a:schemeClr val="accent1"/>
                </a:solidFill>
              </a:rPr>
              <a:t>E</a:t>
            </a:r>
            <a:r>
              <a:rPr lang="fr-FR" sz="1300" b="1" dirty="0">
                <a:solidFill>
                  <a:schemeClr val="accent1"/>
                </a:solidFill>
              </a:rPr>
              <a:t>ntre le 8 et le 11 décembre 2025</a:t>
            </a:r>
            <a:r>
              <a:rPr lang="fr-FR" sz="1300" dirty="0">
                <a:solidFill>
                  <a:schemeClr val="accent1"/>
                </a:solidFill>
              </a:rPr>
              <a:t>, il devra toutefois classer ses vœux en attente par ordre de préférence</a:t>
            </a:r>
            <a:r>
              <a:rPr lang="fr-FR" sz="1300" dirty="0"/>
              <a:t> </a:t>
            </a:r>
          </a:p>
          <a:p>
            <a:pPr marL="269875">
              <a:spcAft>
                <a:spcPts val="1200"/>
              </a:spcAft>
              <a:buClr>
                <a:schemeClr val="bg2"/>
              </a:buClr>
              <a:tabLst>
                <a:tab pos="269875" algn="l"/>
              </a:tabLst>
            </a:pPr>
            <a:r>
              <a:rPr lang="fr-FR" sz="1300" dirty="0">
                <a:solidFill>
                  <a:schemeClr val="accent1"/>
                </a:solidFill>
              </a:rPr>
              <a:t>&gt;&gt; </a:t>
            </a:r>
            <a:r>
              <a:rPr lang="fr-FR" sz="1300" b="1" dirty="0">
                <a:solidFill>
                  <a:schemeClr val="accent1"/>
                </a:solidFill>
                <a:effectLst>
                  <a:outerShdw blurRad="38100" dist="38100" dir="2700000" algn="tl">
                    <a:srgbClr val="000000">
                      <a:alpha val="43137"/>
                    </a:srgbClr>
                  </a:outerShdw>
                </a:effectLst>
              </a:rPr>
              <a:t>Objectif</a:t>
            </a:r>
            <a:r>
              <a:rPr lang="fr-FR" sz="1300" dirty="0">
                <a:solidFill>
                  <a:schemeClr val="accent1"/>
                </a:solidFill>
              </a:rPr>
              <a:t> : </a:t>
            </a:r>
            <a:r>
              <a:rPr lang="fr-FR" sz="1300" b="1" dirty="0">
                <a:solidFill>
                  <a:schemeClr val="accent1"/>
                </a:solidFill>
                <a:effectLst>
                  <a:outerShdw blurRad="38100" dist="38100" dir="2700000" algn="tl">
                    <a:srgbClr val="000000">
                      <a:alpha val="43137"/>
                    </a:srgbClr>
                  </a:outerShdw>
                </a:effectLst>
              </a:rPr>
              <a:t>accélérer le rythme d’envoi des propositions </a:t>
            </a:r>
            <a:r>
              <a:rPr lang="fr-FR" sz="1300" dirty="0">
                <a:solidFill>
                  <a:schemeClr val="accent1"/>
                </a:solidFill>
              </a:rPr>
              <a:t>pour augmenter encore la part de lycéens ayant au moins une proposition avant les épreuves écrites  du baccalauréat</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rgbClr val="34BAB5"/>
                </a:solidFill>
              </a:rPr>
              <a:pPr/>
              <a:t>26</a:t>
            </a:fld>
            <a:endParaRPr lang="fr-FR" dirty="0">
              <a:solidFill>
                <a:srgbClr val="34BAB5"/>
              </a:solidFill>
            </a:endParaRPr>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220072" y="195486"/>
            <a:ext cx="3456385"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Quelques règles importantes à retenir</a:t>
            </a:r>
          </a:p>
        </p:txBody>
      </p:sp>
      <p:pic>
        <p:nvPicPr>
          <p:cNvPr id="5" name="Image 4">
            <a:extLst>
              <a:ext uri="{FF2B5EF4-FFF2-40B4-BE49-F238E27FC236}">
                <a16:creationId xmlns:a16="http://schemas.microsoft.com/office/drawing/2014/main" id="{9809A8C4-EDAC-4ED1-913C-A690E160A183}"/>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679528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solidFill>
                  <a:schemeClr val="accent2"/>
                </a:solidFill>
              </a:rPr>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34BAB5"/>
                </a:highlight>
              </a:rPr>
              <a:t>Un lycéen peut demander une césure directement après le bac</a:t>
            </a:r>
            <a:r>
              <a:rPr lang="fr-FR" sz="1600" b="1" dirty="0">
                <a:highlight>
                  <a:srgbClr val="34BAB5"/>
                </a:highlight>
              </a:rPr>
              <a:t> </a:t>
            </a:r>
            <a:r>
              <a:rPr lang="fr-FR" sz="1600" dirty="0">
                <a:solidFill>
                  <a:schemeClr val="accent1"/>
                </a:solidFill>
              </a:rPr>
              <a:t>: possibilité de suspendre temporairement une formation afin d’acquérir une expérience utile pour son projet de formation (partir à l’étranger, réaliser un projet associatif, entrepreneurial etc…)</a:t>
            </a:r>
            <a:endParaRPr lang="fr-FR" sz="800" dirty="0">
              <a:solidFill>
                <a:schemeClr val="accent1"/>
              </a:solidFill>
            </a:endParaRPr>
          </a:p>
          <a:p>
            <a:pPr lvl="0" defTabSz="457200">
              <a:spcBef>
                <a:spcPct val="20000"/>
              </a:spcBef>
              <a:spcAft>
                <a:spcPts val="0"/>
              </a:spcAft>
              <a:buClr>
                <a:srgbClr val="FF0000"/>
              </a:buClr>
              <a:buSzPct val="100000"/>
            </a:pPr>
            <a:endParaRPr lang="fr-FR" sz="900" dirty="0">
              <a:solidFill>
                <a:schemeClr val="accent1"/>
              </a:solidFill>
            </a:endParaRPr>
          </a:p>
          <a:p>
            <a:pPr marL="446088" lvl="1" indent="-268288" defTabSz="457200">
              <a:spcBef>
                <a:spcPct val="20000"/>
              </a:spcBef>
              <a:spcAft>
                <a:spcPts val="0"/>
              </a:spcAft>
              <a:buClr>
                <a:srgbClr val="FF0000"/>
              </a:buClr>
              <a:buFont typeface="Arial-ItalicMT" charset="0"/>
              <a:buChar char="&gt;"/>
            </a:pPr>
            <a:r>
              <a:rPr lang="fr-FR" sz="1400" b="1" dirty="0">
                <a:solidFill>
                  <a:schemeClr val="accent1"/>
                </a:solidFill>
              </a:rPr>
              <a:t>Durée la césure : </a:t>
            </a:r>
            <a:r>
              <a:rPr lang="fr-FR" sz="1400" dirty="0">
                <a:solidFill>
                  <a:schemeClr val="accent1"/>
                </a:solidFill>
              </a:rPr>
              <a:t>d’un semestre à une année universitaire </a:t>
            </a:r>
            <a:endParaRPr lang="fr-FR" sz="1400" dirty="0">
              <a:solidFill>
                <a:schemeClr val="accent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solidFill>
                  <a:schemeClr val="accent1"/>
                </a:solidFill>
              </a:rPr>
              <a:t>Demande de césure à signaler lors de la saisie des vœux sur Parcoursup </a:t>
            </a:r>
            <a:r>
              <a:rPr lang="fr-FR" sz="1400" dirty="0">
                <a:solidFill>
                  <a:schemeClr val="accent1"/>
                </a:solidFill>
              </a:rPr>
              <a:t>(en cochant la case « césure »)</a:t>
            </a:r>
            <a:endParaRPr lang="fr-FR" sz="1400" dirty="0">
              <a:solidFill>
                <a:schemeClr val="accent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solidFill>
                  <a:schemeClr val="accent1"/>
                </a:solidFill>
              </a:rPr>
              <a:t>L’établissement prend connaissance de la demande de césure après que le lycéen a accepté définitivement la proposition d’admission </a:t>
            </a:r>
            <a:r>
              <a:rPr lang="fr-FR" sz="1600" b="1" dirty="0">
                <a:solidFill>
                  <a:schemeClr val="accent1"/>
                </a:solidFill>
              </a:rPr>
              <a:t>&gt;</a:t>
            </a:r>
            <a:r>
              <a:rPr lang="fr-FR" sz="1400" b="1" dirty="0">
                <a:solidFill>
                  <a:schemeClr val="accent1"/>
                </a:solidFill>
              </a:rPr>
              <a:t> </a:t>
            </a:r>
            <a:r>
              <a:rPr lang="fr-FR" sz="1400" dirty="0">
                <a:solidFill>
                  <a:schemeClr val="accent1"/>
                </a:solidFill>
              </a:rPr>
              <a:t>Le lycéen contacte la formation pour s’y inscrire et savoir comment déposer sa demande de césure</a:t>
            </a:r>
            <a:endParaRPr lang="fr-FR" sz="1400" dirty="0">
              <a:solidFill>
                <a:schemeClr val="accent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solidFill>
                  <a:schemeClr val="accent1"/>
                </a:solidFill>
              </a:rPr>
              <a:t>La césure n’est pas accordée de droit</a:t>
            </a:r>
            <a:r>
              <a:rPr lang="fr-FR" sz="1400" dirty="0">
                <a:solidFill>
                  <a:schemeClr val="accent1"/>
                </a:solidFill>
              </a:rPr>
              <a:t> : une lettre de motivation précisant les objectifs et le projet envisagés pour cette césure doit être adressée au président ou directeur de l’établissement</a:t>
            </a:r>
            <a:endParaRPr lang="fr-FR" sz="1400" dirty="0">
              <a:solidFill>
                <a:schemeClr val="accent1"/>
              </a:solidFill>
              <a:cs typeface="Arial"/>
            </a:endParaRPr>
          </a:p>
          <a:p>
            <a:pPr marL="446088" lvl="1" indent="-268288" defTabSz="457200">
              <a:spcBef>
                <a:spcPct val="20000"/>
              </a:spcBef>
              <a:spcAft>
                <a:spcPts val="0"/>
              </a:spcAft>
              <a:buClr>
                <a:srgbClr val="FF0000"/>
              </a:buClr>
              <a:buFont typeface="Arial-ItalicMT" charset="0"/>
              <a:buChar char="&gt;"/>
            </a:pPr>
            <a:r>
              <a:rPr lang="fr-FR" sz="1400" b="1" dirty="0">
                <a:solidFill>
                  <a:schemeClr val="accent1"/>
                </a:solidFill>
              </a:rPr>
              <a:t>A l’issue de la césure, l’étudiant pourra réintégrer la formation s’il le souhaite sans repasser par Parcoursup</a:t>
            </a:r>
            <a:endParaRPr lang="fr-FR" sz="1400" b="1" dirty="0">
              <a:solidFill>
                <a:schemeClr val="accent1"/>
              </a:solidFill>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27</a:t>
            </a:fld>
            <a:endParaRPr lang="fr-FR" dirty="0">
              <a:solidFill>
                <a:srgbClr val="34BAB5"/>
              </a:solidFill>
            </a:endParaRPr>
          </a:p>
        </p:txBody>
      </p:sp>
      <p:sp>
        <p:nvSpPr>
          <p:cNvPr id="7" name="Rectangle à coins arrondis 6"/>
          <p:cNvSpPr/>
          <p:nvPr/>
        </p:nvSpPr>
        <p:spPr>
          <a:xfrm>
            <a:off x="5453271" y="86105"/>
            <a:ext cx="3311786"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Faire le choix de la césure</a:t>
            </a:r>
          </a:p>
        </p:txBody>
      </p:sp>
      <p:pic>
        <p:nvPicPr>
          <p:cNvPr id="8" name="Image 7">
            <a:extLst>
              <a:ext uri="{FF2B5EF4-FFF2-40B4-BE49-F238E27FC236}">
                <a16:creationId xmlns:a16="http://schemas.microsoft.com/office/drawing/2014/main" id="{DEA5D60B-AC3B-41CB-8B5B-189FA626DCE8}"/>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6453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21447" y="1304485"/>
            <a:ext cx="6501103" cy="974747"/>
          </a:xfrm>
        </p:spPr>
        <p:txBody>
          <a:bodyPr>
            <a:noAutofit/>
          </a:bodyPr>
          <a:lstStyle/>
          <a:p>
            <a:r>
              <a:rPr lang="fr-FR" sz="2100" dirty="0">
                <a:effectLst>
                  <a:outerShdw blurRad="38100" dist="38100" dir="2700000" algn="tl">
                    <a:srgbClr val="000000">
                      <a:alpha val="43137"/>
                    </a:srgbClr>
                  </a:outerShdw>
                </a:effectLst>
                <a:latin typeface="Marianne" panose="02000000000000000000" pitchFamily="50" charset="0"/>
              </a:rPr>
              <a:t>MERCREDI 1</a:t>
            </a:r>
            <a:r>
              <a:rPr lang="fr-FR" sz="2100" baseline="30000" dirty="0">
                <a:effectLst>
                  <a:outerShdw blurRad="38100" dist="38100" dir="2700000" algn="tl">
                    <a:srgbClr val="000000">
                      <a:alpha val="43137"/>
                    </a:srgbClr>
                  </a:outerShdw>
                </a:effectLst>
                <a:latin typeface="Marianne" panose="02000000000000000000" pitchFamily="50" charset="0"/>
              </a:rPr>
              <a:t>er</a:t>
            </a:r>
            <a:r>
              <a:rPr lang="fr-FR" sz="2100" dirty="0">
                <a:effectLst>
                  <a:outerShdw blurRad="38100" dist="38100" dir="2700000" algn="tl">
                    <a:srgbClr val="000000">
                      <a:alpha val="43137"/>
                    </a:srgbClr>
                  </a:outerShdw>
                </a:effectLst>
                <a:latin typeface="Marianne" panose="02000000000000000000" pitchFamily="50" charset="0"/>
              </a:rPr>
              <a:t> OCTOBRE 2025</a:t>
            </a:r>
            <a:br>
              <a:rPr lang="fr-FR" sz="2100" dirty="0">
                <a:solidFill>
                  <a:srgbClr val="EB3440"/>
                </a:solidFill>
                <a:effectLst>
                  <a:outerShdw blurRad="38100" dist="38100" dir="2700000" algn="tl">
                    <a:srgbClr val="000000">
                      <a:alpha val="43137"/>
                    </a:srgbClr>
                  </a:outerShdw>
                </a:effectLst>
                <a:latin typeface="Marianne" panose="02000000000000000000" pitchFamily="50" charset="0"/>
              </a:rPr>
            </a:br>
            <a:r>
              <a:rPr lang="fr-FR" sz="1200" dirty="0">
                <a:solidFill>
                  <a:srgbClr val="365886"/>
                </a:solidFill>
                <a:effectLst>
                  <a:outerShdw blurRad="38100" dist="38100" dir="2700000" algn="tl">
                    <a:srgbClr val="000000">
                      <a:alpha val="43137"/>
                    </a:srgbClr>
                  </a:outerShdw>
                </a:effectLst>
                <a:latin typeface="Marianne" panose="02000000000000000000" pitchFamily="50" charset="0"/>
              </a:rPr>
              <a:t>23h59 heure de Nouméa</a:t>
            </a:r>
            <a:endParaRPr lang="fr-FR" sz="2100" dirty="0">
              <a:solidFill>
                <a:srgbClr val="365886"/>
              </a:solidFill>
              <a:effectLst>
                <a:outerShdw blurRad="38100" dist="38100" dir="2700000" algn="tl">
                  <a:srgbClr val="000000">
                    <a:alpha val="43137"/>
                  </a:srgbClr>
                </a:outerShdw>
              </a:effectLst>
              <a:latin typeface="Marianne" panose="02000000000000000000" pitchFamily="50" charset="0"/>
            </a:endParaRPr>
          </a:p>
          <a:p>
            <a:r>
              <a:rPr lang="fr-FR" sz="2100" b="1" cap="small" dirty="0">
                <a:solidFill>
                  <a:srgbClr val="365886"/>
                </a:solidFill>
                <a:effectLst>
                  <a:outerShdw blurRad="38100" dist="38100" dir="2700000" algn="tl">
                    <a:srgbClr val="000000">
                      <a:alpha val="43137"/>
                    </a:srgbClr>
                  </a:outerShdw>
                </a:effectLst>
                <a:latin typeface="Marianne" panose="02000000000000000000" pitchFamily="50" charset="0"/>
              </a:rPr>
              <a:t>date limite pour </a:t>
            </a:r>
            <a:r>
              <a:rPr lang="fr-FR" sz="2100" b="1" u="sng" cap="small" dirty="0">
                <a:solidFill>
                  <a:srgbClr val="EB3440"/>
                </a:solidFill>
                <a:effectLst>
                  <a:outerShdw blurRad="38100" dist="38100" dir="2700000" algn="tl">
                    <a:srgbClr val="000000">
                      <a:alpha val="43137"/>
                    </a:srgbClr>
                  </a:outerShdw>
                </a:effectLst>
                <a:latin typeface="Marianne" panose="02000000000000000000" pitchFamily="50" charset="0"/>
              </a:rPr>
              <a:t>formuler vos vœux</a:t>
            </a:r>
          </a:p>
        </p:txBody>
      </p:sp>
      <p:sp>
        <p:nvSpPr>
          <p:cNvPr id="41" name="Rectangle 40">
            <a:extLst>
              <a:ext uri="{FF2B5EF4-FFF2-40B4-BE49-F238E27FC236}">
                <a16:creationId xmlns:a16="http://schemas.microsoft.com/office/drawing/2014/main" id="{7D74D2C9-11E3-4A53-A506-CC2E98CF787E}"/>
              </a:ext>
            </a:extLst>
          </p:cNvPr>
          <p:cNvSpPr/>
          <p:nvPr/>
        </p:nvSpPr>
        <p:spPr>
          <a:xfrm>
            <a:off x="-1" y="3982504"/>
            <a:ext cx="9144000" cy="11975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3" name="Rectangle 42">
            <a:extLst>
              <a:ext uri="{FF2B5EF4-FFF2-40B4-BE49-F238E27FC236}">
                <a16:creationId xmlns:a16="http://schemas.microsoft.com/office/drawing/2014/main" id="{BE342465-BFF1-4BA6-B638-02367AB4A907}"/>
              </a:ext>
            </a:extLst>
          </p:cNvPr>
          <p:cNvSpPr/>
          <p:nvPr/>
        </p:nvSpPr>
        <p:spPr>
          <a:xfrm>
            <a:off x="-2" y="887588"/>
            <a:ext cx="9144000" cy="31314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pic>
        <p:nvPicPr>
          <p:cNvPr id="7" name="Image 6">
            <a:extLst>
              <a:ext uri="{FF2B5EF4-FFF2-40B4-BE49-F238E27FC236}">
                <a16:creationId xmlns:a16="http://schemas.microsoft.com/office/drawing/2014/main" id="{2ABD520C-5DC8-4C60-88BE-587D6A582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707" y="2853352"/>
            <a:ext cx="2879333" cy="1064567"/>
          </a:xfrm>
          <a:prstGeom prst="rect">
            <a:avLst/>
          </a:prstGeom>
        </p:spPr>
      </p:pic>
      <p:sp>
        <p:nvSpPr>
          <p:cNvPr id="13" name="Rectangle 12">
            <a:extLst>
              <a:ext uri="{FF2B5EF4-FFF2-40B4-BE49-F238E27FC236}">
                <a16:creationId xmlns:a16="http://schemas.microsoft.com/office/drawing/2014/main" id="{774CA70C-78D1-48BB-8E04-378371EEC1CE}"/>
              </a:ext>
            </a:extLst>
          </p:cNvPr>
          <p:cNvSpPr/>
          <p:nvPr/>
        </p:nvSpPr>
        <p:spPr>
          <a:xfrm>
            <a:off x="-2" y="2343818"/>
            <a:ext cx="9144000" cy="4057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grpSp>
        <p:nvGrpSpPr>
          <p:cNvPr id="9" name="Groupe 8">
            <a:extLst>
              <a:ext uri="{FF2B5EF4-FFF2-40B4-BE49-F238E27FC236}">
                <a16:creationId xmlns:a16="http://schemas.microsoft.com/office/drawing/2014/main" id="{8F69C85F-7180-49D9-842F-788F14C654B3}"/>
              </a:ext>
            </a:extLst>
          </p:cNvPr>
          <p:cNvGrpSpPr/>
          <p:nvPr/>
        </p:nvGrpSpPr>
        <p:grpSpPr>
          <a:xfrm>
            <a:off x="7817334" y="44577"/>
            <a:ext cx="787113" cy="646332"/>
            <a:chOff x="369542" y="1181377"/>
            <a:chExt cx="720000" cy="759867"/>
          </a:xfrm>
        </p:grpSpPr>
        <p:sp>
          <p:nvSpPr>
            <p:cNvPr id="10" name="Ellipse 9">
              <a:extLst>
                <a:ext uri="{FF2B5EF4-FFF2-40B4-BE49-F238E27FC236}">
                  <a16:creationId xmlns:a16="http://schemas.microsoft.com/office/drawing/2014/main" id="{DEA8C219-393E-480E-BFA8-10D2098CB3AF}"/>
                </a:ext>
              </a:extLst>
            </p:cNvPr>
            <p:cNvSpPr/>
            <p:nvPr/>
          </p:nvSpPr>
          <p:spPr>
            <a:xfrm>
              <a:off x="369542" y="1213123"/>
              <a:ext cx="720000" cy="720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ZoneTexte 10">
              <a:extLst>
                <a:ext uri="{FF2B5EF4-FFF2-40B4-BE49-F238E27FC236}">
                  <a16:creationId xmlns:a16="http://schemas.microsoft.com/office/drawing/2014/main" id="{95E8AC74-96AF-4798-829C-AD5C459D7739}"/>
                </a:ext>
              </a:extLst>
            </p:cNvPr>
            <p:cNvSpPr txBox="1"/>
            <p:nvPr/>
          </p:nvSpPr>
          <p:spPr>
            <a:xfrm>
              <a:off x="531936" y="1181377"/>
              <a:ext cx="395210" cy="759867"/>
            </a:xfrm>
            <a:prstGeom prst="rect">
              <a:avLst/>
            </a:prstGeom>
            <a:noFill/>
            <a:ln>
              <a:noFill/>
            </a:ln>
          </p:spPr>
          <p:txBody>
            <a:bodyPr wrap="square" rtlCol="0">
              <a:spAutoFit/>
            </a:bodyPr>
            <a:lstStyle/>
            <a:p>
              <a:r>
                <a:rPr lang="fr-FR" sz="3600" b="1" dirty="0">
                  <a:solidFill>
                    <a:schemeClr val="bg1"/>
                  </a:solidFill>
                  <a:latin typeface="Marianne" panose="02000000000000000000" pitchFamily="50" charset="0"/>
                </a:rPr>
                <a:t>2</a:t>
              </a:r>
            </a:p>
          </p:txBody>
        </p:sp>
      </p:grpSp>
      <p:pic>
        <p:nvPicPr>
          <p:cNvPr id="12" name="Image 11">
            <a:extLst>
              <a:ext uri="{FF2B5EF4-FFF2-40B4-BE49-F238E27FC236}">
                <a16:creationId xmlns:a16="http://schemas.microsoft.com/office/drawing/2014/main" id="{676C5F52-485E-40D5-9CB2-DAB7E0772099}"/>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3621007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solidFill>
                  <a:srgbClr val="34BAB5"/>
                </a:solidFill>
              </a:rPr>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solidFill>
                  <a:schemeClr val="accent1"/>
                </a:solidFill>
              </a:rPr>
              <a:t>Pour que les vœux saisis deviennent définitifs sur Parcoursup, les candidats doivent obligatoirement :</a:t>
            </a:r>
            <a:endParaRPr lang="fr-FR" sz="1200" dirty="0">
              <a:solidFill>
                <a:schemeClr val="accent1"/>
              </a:solidFill>
            </a:endParaRPr>
          </a:p>
          <a:p>
            <a:pPr marL="177800" lvl="0" indent="-177800" defTabSz="457200">
              <a:spcBef>
                <a:spcPct val="20000"/>
              </a:spcBef>
              <a:spcAft>
                <a:spcPts val="0"/>
              </a:spcAft>
              <a:buClr>
                <a:srgbClr val="34BAB5"/>
              </a:buClr>
              <a:buSzPct val="100000"/>
              <a:buFont typeface="Lucida Grande"/>
              <a:buChar char="&gt;"/>
              <a:defRPr/>
            </a:pPr>
            <a:r>
              <a:rPr lang="fr-FR" sz="2000" b="1" dirty="0">
                <a:solidFill>
                  <a:srgbClr val="F28E65"/>
                </a:solidFill>
              </a:rPr>
              <a:t> </a:t>
            </a:r>
            <a:r>
              <a:rPr lang="fr-FR" sz="1800" b="1" dirty="0">
                <a:solidFill>
                  <a:schemeClr val="bg1"/>
                </a:solidFill>
                <a:highlight>
                  <a:srgbClr val="34BAB5"/>
                </a:highlight>
              </a:rPr>
              <a:t>Compléter leur dossier :</a:t>
            </a:r>
            <a:r>
              <a:rPr lang="fr-FR" sz="2000" b="1" dirty="0"/>
              <a:t> </a:t>
            </a:r>
            <a:endParaRPr lang="fr-FR" sz="2000" dirty="0"/>
          </a:p>
          <a:p>
            <a:pPr marL="717750" lvl="2" indent="-285750" defTabSz="457200">
              <a:spcBef>
                <a:spcPct val="20000"/>
              </a:spcBef>
              <a:spcAft>
                <a:spcPts val="0"/>
              </a:spcAft>
              <a:buClr>
                <a:srgbClr val="34BAB5"/>
              </a:buClr>
              <a:buFont typeface="Wingdings" panose="05000000000000000000" pitchFamily="2" charset="2"/>
              <a:buChar char="§"/>
              <a:defRPr/>
            </a:pPr>
            <a:r>
              <a:rPr lang="fr-FR" sz="1600" dirty="0">
                <a:solidFill>
                  <a:schemeClr val="accent1"/>
                </a:solidFill>
              </a:rPr>
              <a:t>rubrique « préférence et autres projets »</a:t>
            </a:r>
          </a:p>
          <a:p>
            <a:pPr marL="717750" lvl="2" indent="-285750" defTabSz="457200">
              <a:spcBef>
                <a:spcPct val="20000"/>
              </a:spcBef>
              <a:spcAft>
                <a:spcPts val="0"/>
              </a:spcAft>
              <a:buClr>
                <a:srgbClr val="34BAB5"/>
              </a:buClr>
              <a:buFont typeface="Wingdings" panose="05000000000000000000" pitchFamily="2" charset="2"/>
              <a:buChar char="§"/>
              <a:defRPr/>
            </a:pPr>
            <a:r>
              <a:rPr lang="fr-FR" sz="1600" dirty="0">
                <a:solidFill>
                  <a:schemeClr val="accent1"/>
                </a:solidFill>
              </a:rPr>
              <a:t>Lettre de motivation par vœu </a:t>
            </a:r>
            <a:r>
              <a:rPr lang="fr-FR" sz="1600" b="1" dirty="0">
                <a:solidFill>
                  <a:schemeClr val="accent1"/>
                </a:solidFill>
              </a:rPr>
              <a:t>uniquement lorsque la formation l’a demandée</a:t>
            </a:r>
            <a:endParaRPr lang="fr-FR" sz="1600" b="1" dirty="0">
              <a:solidFill>
                <a:schemeClr val="accent1"/>
              </a:solidFill>
              <a:cs typeface="Arial"/>
            </a:endParaRPr>
          </a:p>
          <a:p>
            <a:pPr marL="717750" lvl="2" indent="-285750" defTabSz="457200">
              <a:spcBef>
                <a:spcPct val="20000"/>
              </a:spcBef>
              <a:spcAft>
                <a:spcPts val="0"/>
              </a:spcAft>
              <a:buClr>
                <a:srgbClr val="34BAB5"/>
              </a:buClr>
              <a:buFont typeface="Wingdings" panose="05000000000000000000" pitchFamily="2" charset="2"/>
              <a:buChar char="§"/>
              <a:defRPr/>
            </a:pPr>
            <a:r>
              <a:rPr lang="fr-FR" sz="1600" dirty="0">
                <a:solidFill>
                  <a:schemeClr val="accent1"/>
                </a:solidFill>
              </a:rPr>
              <a:t>pièces complémentaires demandées par certaines formations</a:t>
            </a:r>
            <a:endParaRPr lang="fr-FR" sz="1600" dirty="0">
              <a:solidFill>
                <a:schemeClr val="accent1"/>
              </a:solidFill>
              <a:cs typeface="Arial"/>
            </a:endParaRPr>
          </a:p>
          <a:p>
            <a:pPr marL="717750" lvl="2" indent="-285750" defTabSz="457200">
              <a:spcBef>
                <a:spcPct val="20000"/>
              </a:spcBef>
              <a:spcAft>
                <a:spcPts val="0"/>
              </a:spcAft>
              <a:buClr>
                <a:srgbClr val="34BAB5"/>
              </a:buClr>
              <a:buFont typeface="Wingdings" panose="05000000000000000000" pitchFamily="2" charset="2"/>
              <a:buChar char="§"/>
              <a:defRPr/>
            </a:pPr>
            <a:r>
              <a:rPr lang="fr-FR" sz="1600" dirty="0">
                <a:solidFill>
                  <a:schemeClr val="accent1"/>
                </a:solidFill>
              </a:rPr>
              <a:t>rubrique « activités et centres d’intérêt » (facultative)</a:t>
            </a:r>
            <a:endParaRPr lang="fr-FR" sz="1600" dirty="0">
              <a:solidFill>
                <a:schemeClr val="accent1"/>
              </a:solidFill>
              <a:cs typeface="Arial"/>
            </a:endParaRPr>
          </a:p>
          <a:p>
            <a:pPr marL="177800" lvl="0" indent="-177800" defTabSz="457200">
              <a:spcBef>
                <a:spcPct val="20000"/>
              </a:spcBef>
              <a:spcAft>
                <a:spcPts val="0"/>
              </a:spcAft>
              <a:buClr>
                <a:srgbClr val="34BAB5"/>
              </a:buClr>
              <a:buSzPct val="100000"/>
              <a:buFont typeface="Lucida Grande"/>
              <a:buChar char="&gt;"/>
              <a:defRPr/>
            </a:pPr>
            <a:r>
              <a:rPr lang="fr-FR" sz="2000" b="1" dirty="0">
                <a:solidFill>
                  <a:srgbClr val="F28E65"/>
                </a:solidFill>
              </a:rPr>
              <a:t> </a:t>
            </a:r>
            <a:r>
              <a:rPr lang="fr-FR" sz="1800" b="1" dirty="0">
                <a:solidFill>
                  <a:schemeClr val="bg1"/>
                </a:solidFill>
                <a:highlight>
                  <a:srgbClr val="34BAB5"/>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29</a:t>
            </a:fld>
            <a:endParaRPr lang="fr-FR" dirty="0">
              <a:solidFill>
                <a:srgbClr val="34BAB5"/>
              </a:solidFill>
            </a:endParaRPr>
          </a:p>
        </p:txBody>
      </p:sp>
      <p:sp>
        <p:nvSpPr>
          <p:cNvPr id="7" name="Rectangle à coins arrondis 6"/>
          <p:cNvSpPr/>
          <p:nvPr/>
        </p:nvSpPr>
        <p:spPr>
          <a:xfrm>
            <a:off x="1187967" y="3820269"/>
            <a:ext cx="6786314" cy="720080"/>
          </a:xfrm>
          <a:prstGeom prst="roundRect">
            <a:avLst/>
          </a:prstGeom>
          <a:solidFill>
            <a:schemeClr val="accent2"/>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bg1"/>
                </a:solidFill>
              </a:rPr>
              <a:t>Un vœu non confirmé avant le 9 octobre 2025 </a:t>
            </a:r>
            <a:br>
              <a:rPr lang="fr-FR" sz="1600" b="1" dirty="0">
                <a:solidFill>
                  <a:schemeClr val="bg1"/>
                </a:solidFill>
              </a:rPr>
            </a:br>
            <a:r>
              <a:rPr lang="fr-FR" sz="1600" b="1" dirty="0">
                <a:solidFill>
                  <a:schemeClr val="bg1"/>
                </a:solidFill>
              </a:rPr>
              <a:t>(23h59 - heure de Nouméa) </a:t>
            </a:r>
          </a:p>
          <a:p>
            <a:pPr algn="ctr">
              <a:defRPr/>
            </a:pPr>
            <a:r>
              <a:rPr lang="fr-FR" sz="1600" b="1" dirty="0">
                <a:solidFill>
                  <a:schemeClr val="bg1"/>
                </a:solidFill>
              </a:rPr>
              <a:t>ne sera pas examiné par la formation</a:t>
            </a:r>
          </a:p>
        </p:txBody>
      </p:sp>
      <p:sp>
        <p:nvSpPr>
          <p:cNvPr id="8" name="Rectangle à coins arrondis 7"/>
          <p:cNvSpPr/>
          <p:nvPr/>
        </p:nvSpPr>
        <p:spPr>
          <a:xfrm>
            <a:off x="6143625" y="86105"/>
            <a:ext cx="2621431"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Jusqu’au 9 octobre 2025 inclus</a:t>
            </a:r>
          </a:p>
        </p:txBody>
      </p:sp>
      <p:pic>
        <p:nvPicPr>
          <p:cNvPr id="9" name="Image 8">
            <a:extLst>
              <a:ext uri="{FF2B5EF4-FFF2-40B4-BE49-F238E27FC236}">
                <a16:creationId xmlns:a16="http://schemas.microsoft.com/office/drawing/2014/main" id="{E4B24D77-56B5-4103-9A83-CA6AC9D39658}"/>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285046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dirty="0">
                <a:solidFill>
                  <a:srgbClr val="34BAB5"/>
                </a:solidFill>
              </a:rPr>
              <a:t>Sommaire</a:t>
            </a:r>
            <a:br>
              <a:rPr lang="fr-FR" dirty="0"/>
            </a:br>
            <a:r>
              <a:rPr lang="fr-FR" dirty="0"/>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5" y="1159811"/>
            <a:ext cx="8236773" cy="3342453"/>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a:solidFill>
                <a:srgbClr val="0C5076"/>
              </a:solidFill>
            </a:endParaRPr>
          </a:p>
          <a:p>
            <a:pPr marL="177800" indent="-177800" defTabSz="457200">
              <a:spcBef>
                <a:spcPct val="20000"/>
              </a:spcBef>
              <a:spcAft>
                <a:spcPts val="600"/>
              </a:spcAft>
              <a:buClr>
                <a:srgbClr val="34BAB5"/>
              </a:buClr>
              <a:buSzPct val="100000"/>
              <a:buFont typeface="Lucida Grande"/>
              <a:buChar char="&gt;"/>
            </a:pPr>
            <a:r>
              <a:rPr lang="fr-FR" dirty="0">
                <a:solidFill>
                  <a:schemeClr val="accent1"/>
                </a:solidFill>
              </a:rPr>
              <a:t>Les engagements de Parcoursup au service des usagers</a:t>
            </a:r>
          </a:p>
          <a:p>
            <a:pPr marL="177800" indent="-177800" defTabSz="457200">
              <a:spcBef>
                <a:spcPct val="20000"/>
              </a:spcBef>
              <a:spcAft>
                <a:spcPts val="600"/>
              </a:spcAft>
              <a:buClr>
                <a:srgbClr val="34BAB5"/>
              </a:buClr>
              <a:buSzPct val="100000"/>
              <a:buFont typeface="Lucida Grande"/>
              <a:buChar char="&gt;"/>
            </a:pPr>
            <a:r>
              <a:rPr lang="fr-FR" dirty="0">
                <a:solidFill>
                  <a:schemeClr val="accent1"/>
                </a:solidFill>
              </a:rPr>
              <a:t>Le calendrier Parcoursup en 3 étapes</a:t>
            </a:r>
            <a:endParaRPr lang="fr-FR" dirty="0">
              <a:solidFill>
                <a:schemeClr val="accent1"/>
              </a:solidFill>
              <a:cs typeface="Arial"/>
            </a:endParaRPr>
          </a:p>
          <a:p>
            <a:pPr marL="177800" indent="-177800" defTabSz="457200">
              <a:spcBef>
                <a:spcPct val="20000"/>
              </a:spcBef>
              <a:spcAft>
                <a:spcPts val="600"/>
              </a:spcAft>
              <a:buClr>
                <a:srgbClr val="34BAB5"/>
              </a:buClr>
              <a:buSzPct val="100000"/>
              <a:buFont typeface="Lucida Grande"/>
              <a:buChar char="&gt;"/>
            </a:pPr>
            <a:r>
              <a:rPr lang="fr-FR" sz="1700" u="sng" dirty="0">
                <a:solidFill>
                  <a:schemeClr val="accent1"/>
                </a:solidFill>
              </a:rPr>
              <a:t>Étape 1 </a:t>
            </a:r>
            <a:r>
              <a:rPr lang="fr-FR" sz="1700" dirty="0">
                <a:solidFill>
                  <a:schemeClr val="accent1"/>
                </a:solidFill>
              </a:rPr>
              <a:t>: des outils pour vous aider à élaborer votre projet d’orientation</a:t>
            </a:r>
          </a:p>
          <a:p>
            <a:pPr marL="177800" indent="-177800" defTabSz="457200">
              <a:spcBef>
                <a:spcPct val="20000"/>
              </a:spcBef>
              <a:spcAft>
                <a:spcPts val="600"/>
              </a:spcAft>
              <a:buClr>
                <a:srgbClr val="34BAB5"/>
              </a:buClr>
              <a:buSzPct val="100000"/>
              <a:buFont typeface="Lucida Grande"/>
              <a:buChar char="&gt;"/>
            </a:pPr>
            <a:r>
              <a:rPr lang="fr-FR" sz="1700" u="sng" dirty="0">
                <a:solidFill>
                  <a:schemeClr val="accent1"/>
                </a:solidFill>
              </a:rPr>
              <a:t>Étape 2 </a:t>
            </a:r>
            <a:r>
              <a:rPr lang="fr-FR" sz="1700" dirty="0">
                <a:solidFill>
                  <a:schemeClr val="accent1"/>
                </a:solidFill>
              </a:rPr>
              <a:t>: s’inscrire, formuler ses vœux et finaliser son dossier</a:t>
            </a:r>
          </a:p>
          <a:p>
            <a:pPr marL="177800" indent="-177800" defTabSz="457200">
              <a:spcBef>
                <a:spcPct val="20000"/>
              </a:spcBef>
              <a:spcAft>
                <a:spcPts val="600"/>
              </a:spcAft>
              <a:buClr>
                <a:srgbClr val="34BAB5"/>
              </a:buClr>
              <a:buSzPct val="100000"/>
              <a:buFont typeface="Lucida Grande"/>
              <a:buChar char="&gt;"/>
            </a:pPr>
            <a:r>
              <a:rPr lang="fr-FR" sz="1700" dirty="0">
                <a:solidFill>
                  <a:schemeClr val="accent1"/>
                </a:solidFill>
              </a:rPr>
              <a:t>L’analyse des candidatures par les enseignants des formations </a:t>
            </a:r>
            <a:r>
              <a:rPr lang="fr-FR" sz="1700" dirty="0" err="1">
                <a:solidFill>
                  <a:schemeClr val="accent1"/>
                </a:solidFill>
              </a:rPr>
              <a:t>post-bac</a:t>
            </a:r>
            <a:endParaRPr lang="fr-FR" sz="1700" dirty="0">
              <a:solidFill>
                <a:schemeClr val="accent1"/>
              </a:solidFill>
            </a:endParaRPr>
          </a:p>
          <a:p>
            <a:pPr marL="177800" indent="-177800" defTabSz="457200">
              <a:spcBef>
                <a:spcPct val="20000"/>
              </a:spcBef>
              <a:spcAft>
                <a:spcPts val="600"/>
              </a:spcAft>
              <a:buClr>
                <a:srgbClr val="34BAB5"/>
              </a:buClr>
              <a:buSzPct val="100000"/>
              <a:buFont typeface="Lucida Grande"/>
              <a:buChar char="&gt;"/>
            </a:pPr>
            <a:r>
              <a:rPr lang="fr-FR" sz="1700" u="sng" dirty="0">
                <a:solidFill>
                  <a:schemeClr val="accent1"/>
                </a:solidFill>
              </a:rPr>
              <a:t>Étape 3 </a:t>
            </a:r>
            <a:r>
              <a:rPr lang="fr-FR" sz="1700" dirty="0">
                <a:solidFill>
                  <a:schemeClr val="accent1"/>
                </a:solidFill>
              </a:rPr>
              <a:t>: consulter les réponses des formations et faire ses choix</a:t>
            </a:r>
          </a:p>
          <a:p>
            <a:pPr marL="177800" indent="-177800" defTabSz="457200">
              <a:spcBef>
                <a:spcPct val="20000"/>
              </a:spcBef>
              <a:spcAft>
                <a:spcPts val="600"/>
              </a:spcAft>
              <a:buClr>
                <a:srgbClr val="34BAB5"/>
              </a:buClr>
              <a:buSzPct val="100000"/>
              <a:buFont typeface="Lucida Grande"/>
              <a:buChar char="&gt;"/>
            </a:pPr>
            <a:r>
              <a:rPr lang="fr-FR" dirty="0">
                <a:solidFill>
                  <a:schemeClr val="accent1"/>
                </a:solidFill>
              </a:rPr>
              <a:t>Les 5 conseils pour aborder sereinement Parcoursup</a:t>
            </a:r>
          </a:p>
          <a:p>
            <a:pPr marL="342900" indent="-342900">
              <a:buFont typeface="+mj-lt"/>
              <a:buAutoNum type="arabicPeriod"/>
            </a:pPr>
            <a:endParaRPr lang="fr-FR" dirty="0">
              <a:solidFill>
                <a:srgbClr val="0000FF"/>
              </a:solidFill>
            </a:endParaRPr>
          </a:p>
        </p:txBody>
      </p:sp>
      <p:pic>
        <p:nvPicPr>
          <p:cNvPr id="5" name="Image 4">
            <a:extLst>
              <a:ext uri="{FF2B5EF4-FFF2-40B4-BE49-F238E27FC236}">
                <a16:creationId xmlns:a16="http://schemas.microsoft.com/office/drawing/2014/main" id="{0D267B24-33DF-4C6F-91DD-CDCF8A7F44BA}"/>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240989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30</a:t>
            </a:fld>
            <a:endParaRPr lang="fr-FR" dirty="0">
              <a:solidFill>
                <a:schemeClr val="accent2"/>
              </a:solidFill>
            </a:endParaRPr>
          </a:p>
        </p:txBody>
      </p:sp>
      <p:sp>
        <p:nvSpPr>
          <p:cNvPr id="2" name="Titre 1"/>
          <p:cNvSpPr>
            <a:spLocks noGrp="1"/>
          </p:cNvSpPr>
          <p:nvPr>
            <p:ph type="title"/>
          </p:nvPr>
        </p:nvSpPr>
        <p:spPr>
          <a:xfrm>
            <a:off x="359999" y="900000"/>
            <a:ext cx="8424000" cy="720000"/>
          </a:xfrm>
        </p:spPr>
        <p:txBody>
          <a:bodyPr/>
          <a:lstStyle/>
          <a:p>
            <a:r>
              <a:rPr lang="fr-FR" sz="2200" dirty="0">
                <a:solidFill>
                  <a:schemeClr val="accent2"/>
                </a:solidFill>
              </a:rPr>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solidFill>
                  <a:schemeClr val="accent1"/>
                </a:solidFill>
              </a:rPr>
              <a:t>La lettre de motivation n’est obligatoire </a:t>
            </a:r>
            <a:r>
              <a:rPr lang="fr-FR" sz="1600" b="1" u="sng" dirty="0">
                <a:solidFill>
                  <a:schemeClr val="accent1"/>
                </a:solidFill>
              </a:rPr>
              <a:t>que si elle est demandée par la formation</a:t>
            </a:r>
            <a:endParaRPr lang="fr-FR" sz="500" b="1" u="sng" dirty="0">
              <a:solidFill>
                <a:schemeClr val="accent1"/>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34BAB5"/>
                </a:highlight>
              </a:rPr>
              <a:t>Elle sert à expliciter la motivation du candidat, sa connaissance et sa compréhension de la formation demandée et son intérêt pour celle-ci</a:t>
            </a:r>
            <a:r>
              <a:rPr lang="fr-FR" sz="1400" b="1" dirty="0">
                <a:highlight>
                  <a:srgbClr val="34BAB5"/>
                </a:highlight>
              </a:rPr>
              <a:t>. </a:t>
            </a:r>
            <a:r>
              <a:rPr lang="fr-FR" sz="1400" dirty="0">
                <a:solidFill>
                  <a:schemeClr val="accent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34BAB5"/>
                </a:highlight>
              </a:rPr>
              <a:t>La lettre de motivation</a:t>
            </a:r>
            <a:r>
              <a:rPr lang="fr-FR" sz="1400" dirty="0">
                <a:solidFill>
                  <a:schemeClr val="tx1"/>
                </a:solidFill>
                <a:highlight>
                  <a:srgbClr val="34BAB5"/>
                </a:highlight>
              </a:rPr>
              <a:t> </a:t>
            </a:r>
            <a:r>
              <a:rPr lang="fr-FR" sz="1400" dirty="0">
                <a:solidFill>
                  <a:schemeClr val="accent1"/>
                </a:solidFill>
              </a:rPr>
              <a:t>est personnelle. Renseignez-la, soignez l’orthographe et le style, évitez les copier-coller ou les emprunts de formules toutes faites...cela se voit et ne plaidera pas pour votre dossier. </a:t>
            </a:r>
            <a:r>
              <a:rPr lang="fr-FR" sz="1400" b="1" dirty="0">
                <a:solidFill>
                  <a:schemeClr val="accent1"/>
                </a:solidFill>
              </a:rPr>
              <a:t>Ne pas faire des lettres de motivation </a:t>
            </a:r>
            <a:r>
              <a:rPr lang="fr-FR" sz="1400" b="1" dirty="0" err="1">
                <a:solidFill>
                  <a:schemeClr val="accent1"/>
                </a:solidFill>
              </a:rPr>
              <a:t>ChatGPT</a:t>
            </a:r>
            <a:r>
              <a:rPr lang="fr-FR" sz="1400" b="1" dirty="0">
                <a:solidFill>
                  <a:schemeClr val="accent1"/>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34BAB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300" b="1" dirty="0"/>
              <a:t>A noter : </a:t>
            </a:r>
            <a:r>
              <a:rPr lang="fr-FR" sz="1300" dirty="0"/>
              <a:t>pour les candidatures à des formations en soins infirmiers (IFSI), la motivation des candidats constitue un aspect très important pour les responsables de l’IFPSS. Dans votre dossier, les IFSI ont indiqué ce 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rPr>
              <a:t>Jusqu’au 9 octobre 2025 inclus</a:t>
            </a:r>
          </a:p>
        </p:txBody>
      </p:sp>
      <p:pic>
        <p:nvPicPr>
          <p:cNvPr id="8" name="Image 7">
            <a:extLst>
              <a:ext uri="{FF2B5EF4-FFF2-40B4-BE49-F238E27FC236}">
                <a16:creationId xmlns:a16="http://schemas.microsoft.com/office/drawing/2014/main" id="{2D6D15BB-D778-4DE7-9242-E090452643F4}"/>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2442698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solidFill>
                  <a:schemeClr val="accent2"/>
                </a:solidFill>
              </a:rPr>
              <a:t>La rubrique «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solidFill>
                  <a:schemeClr val="accent1"/>
                </a:solidFill>
              </a:rPr>
              <a:t>Rubrique obligatoire dans laquelle le candidat indique :</a:t>
            </a:r>
          </a:p>
          <a:p>
            <a:pPr>
              <a:defRPr/>
            </a:pPr>
            <a:r>
              <a:rPr lang="fr-FR" sz="1600" b="1" dirty="0">
                <a:solidFill>
                  <a:schemeClr val="bg1"/>
                </a:solidFill>
                <a:highlight>
                  <a:srgbClr val="34BAB5"/>
                </a:highlight>
              </a:rPr>
              <a:t>s’il souhaite candidater dans des formations hors Parcoursup</a:t>
            </a:r>
            <a:r>
              <a:rPr lang="fr-FR" sz="1600" dirty="0">
                <a:highlight>
                  <a:srgbClr val="34BAB5"/>
                </a:highlight>
              </a:rPr>
              <a:t> </a:t>
            </a:r>
          </a:p>
          <a:p>
            <a:pPr>
              <a:defRPr/>
            </a:pPr>
            <a:r>
              <a:rPr lang="fr-FR" sz="1600" b="1" dirty="0">
                <a:solidFill>
                  <a:schemeClr val="bg1"/>
                </a:solidFill>
                <a:highlight>
                  <a:srgbClr val="34BAB5"/>
                </a:highlight>
              </a:rPr>
              <a:t>ou s’il a des projets professionnels ou personnels, en dehors de la plateforme</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31</a:t>
            </a:fld>
            <a:endParaRPr lang="fr-FR" dirty="0">
              <a:solidFill>
                <a:schemeClr val="accent2"/>
              </a:solidFill>
            </a:endParaRPr>
          </a:p>
        </p:txBody>
      </p:sp>
      <p:sp>
        <p:nvSpPr>
          <p:cNvPr id="7" name="Rectangle à coins arrondis 6"/>
          <p:cNvSpPr/>
          <p:nvPr/>
        </p:nvSpPr>
        <p:spPr>
          <a:xfrm>
            <a:off x="342335" y="2680406"/>
            <a:ext cx="8336431" cy="847162"/>
          </a:xfrm>
          <a:prstGeom prst="roundRect">
            <a:avLst/>
          </a:prstGeom>
          <a:solidFill>
            <a:srgbClr val="34BAB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ces informations sont confidentielles et ne sont pas transmises aux formations. Elles permettent simplement de mieux suivre les candidats durant la procédure et de mieux analyser leurs motivations et besoins.</a:t>
            </a:r>
          </a:p>
        </p:txBody>
      </p:sp>
      <p:sp>
        <p:nvSpPr>
          <p:cNvPr id="8" name="Rectangle à coins arrondis 8">
            <a:extLst>
              <a:ext uri="{FF2B5EF4-FFF2-40B4-BE49-F238E27FC236}">
                <a16:creationId xmlns:a16="http://schemas.microsoft.com/office/drawing/2014/main" id="{E15FBB60-CA99-4392-B205-DD04E33D446B}"/>
              </a:ext>
            </a:extLst>
          </p:cNvPr>
          <p:cNvSpPr/>
          <p:nvPr/>
        </p:nvSpPr>
        <p:spPr>
          <a:xfrm>
            <a:off x="6143625" y="86105"/>
            <a:ext cx="2621431"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rPr>
              <a:t>Jusqu’au 9 octobre 2025 inclus</a:t>
            </a:r>
          </a:p>
        </p:txBody>
      </p:sp>
      <p:pic>
        <p:nvPicPr>
          <p:cNvPr id="10" name="Image 9">
            <a:extLst>
              <a:ext uri="{FF2B5EF4-FFF2-40B4-BE49-F238E27FC236}">
                <a16:creationId xmlns:a16="http://schemas.microsoft.com/office/drawing/2014/main" id="{48660768-1910-490D-A48B-DD14ABBF7A0F}"/>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339145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solidFill>
                  <a:schemeClr val="accent2"/>
                </a:solidFill>
              </a:rPr>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34BAB5"/>
                </a:highlight>
              </a:rPr>
              <a:t>Rubrique facultative où le candidat </a:t>
            </a:r>
            <a:r>
              <a:rPr lang="fr-FR" sz="1600" b="1" dirty="0"/>
              <a:t>: </a:t>
            </a:r>
          </a:p>
          <a:p>
            <a:pPr marL="285750" indent="-285750">
              <a:buClr>
                <a:schemeClr val="accent1"/>
              </a:buClr>
              <a:buFont typeface="Arial" panose="020B0604020202020204" pitchFamily="34" charset="0"/>
              <a:buChar char="•"/>
            </a:pPr>
            <a:r>
              <a:rPr lang="fr-FR" sz="1600" b="1" dirty="0">
                <a:solidFill>
                  <a:schemeClr val="accent1"/>
                </a:solidFill>
              </a:rPr>
              <a:t>renseigne des informations qui ne sont pas liées à sa scolarité et que le candidat souhaite porter à la connaissance des formations </a:t>
            </a:r>
            <a:r>
              <a:rPr lang="fr-FR" sz="1600" dirty="0">
                <a:solidFill>
                  <a:schemeClr val="accent1"/>
                </a:solidFill>
              </a:rPr>
              <a:t>(ex : activités extra-scolaires, stages / job, pratiques culturelles ou sportives, etc.)</a:t>
            </a:r>
          </a:p>
          <a:p>
            <a:pPr marL="285750" indent="-285750">
              <a:buClr>
                <a:schemeClr val="accent1"/>
              </a:buClr>
              <a:buFont typeface="Arial" panose="020B0604020202020204" pitchFamily="34" charset="0"/>
              <a:buChar char="•"/>
            </a:pPr>
            <a:r>
              <a:rPr lang="fr-FR" sz="1600" dirty="0">
                <a:solidFill>
                  <a:schemeClr val="accent1"/>
                </a:solidFill>
              </a:rPr>
              <a:t>Un espace pour </a:t>
            </a:r>
            <a:r>
              <a:rPr lang="fr-FR" sz="1600" b="1" dirty="0">
                <a:solidFill>
                  <a:schemeClr val="accent1"/>
                </a:solidFill>
              </a:rPr>
              <a:t>faire connaitre ses engagements </a:t>
            </a:r>
            <a:r>
              <a:rPr lang="fr-FR" sz="1600" dirty="0">
                <a:solidFill>
                  <a:schemeClr val="accent1"/>
                </a:solidFill>
              </a:rPr>
              <a:t>: vie lycéenne, engagement associatif, sportif, service civique ou SNU,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32</a:t>
            </a:fld>
            <a:endParaRPr lang="fr-FR" dirty="0">
              <a:solidFill>
                <a:schemeClr val="accent2"/>
              </a:solidFill>
            </a:endParaRPr>
          </a:p>
        </p:txBody>
      </p:sp>
      <p:sp>
        <p:nvSpPr>
          <p:cNvPr id="7" name="Rectangle à coins arrondis 6"/>
          <p:cNvSpPr/>
          <p:nvPr/>
        </p:nvSpPr>
        <p:spPr>
          <a:xfrm>
            <a:off x="335413" y="3330013"/>
            <a:ext cx="8478465" cy="843558"/>
          </a:xfrm>
          <a:prstGeom prst="roundRect">
            <a:avLst/>
          </a:prstGeom>
          <a:solidFill>
            <a:srgbClr val="34BAB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t>Un atout pour se démarquer, parler davantage de soi et mettre en avant des qualités, des compétences ou des expériences qui ne transparaissent pas dans les bulletins scolaires</a:t>
            </a:r>
          </a:p>
        </p:txBody>
      </p:sp>
      <p:sp>
        <p:nvSpPr>
          <p:cNvPr id="8" name="Rectangle à coins arrondis 8">
            <a:extLst>
              <a:ext uri="{FF2B5EF4-FFF2-40B4-BE49-F238E27FC236}">
                <a16:creationId xmlns:a16="http://schemas.microsoft.com/office/drawing/2014/main" id="{B79553AC-1267-4D29-AD09-FC9512D4F3B0}"/>
              </a:ext>
            </a:extLst>
          </p:cNvPr>
          <p:cNvSpPr/>
          <p:nvPr/>
        </p:nvSpPr>
        <p:spPr>
          <a:xfrm>
            <a:off x="6143625" y="86105"/>
            <a:ext cx="2621431"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rPr>
              <a:t>Jusqu’au 9 octobre 2025 inclus</a:t>
            </a:r>
          </a:p>
        </p:txBody>
      </p:sp>
      <p:pic>
        <p:nvPicPr>
          <p:cNvPr id="10" name="Image 9">
            <a:extLst>
              <a:ext uri="{FF2B5EF4-FFF2-40B4-BE49-F238E27FC236}">
                <a16:creationId xmlns:a16="http://schemas.microsoft.com/office/drawing/2014/main" id="{E46F2A52-F050-46EF-9035-C7B6CAE2E045}"/>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73126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solidFill>
                  <a:srgbClr val="34BAB5"/>
                </a:solidFill>
              </a:rPr>
              <a:t>L’attestation de passation du questionnaire pour les vœux en licence de Droit</a:t>
            </a:r>
          </a:p>
        </p:txBody>
      </p:sp>
      <p:sp>
        <p:nvSpPr>
          <p:cNvPr id="3" name="Espace réservé du contenu 2"/>
          <p:cNvSpPr>
            <a:spLocks noGrp="1"/>
          </p:cNvSpPr>
          <p:nvPr>
            <p:ph sz="quarter" idx="4294967295"/>
          </p:nvPr>
        </p:nvSpPr>
        <p:spPr>
          <a:xfrm>
            <a:off x="359999" y="1620000"/>
            <a:ext cx="85324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34BAB5"/>
                </a:highlight>
              </a:rPr>
              <a:t>Un questionnaire en ligne sur le site Avenirs de l’Onisep : </a:t>
            </a:r>
          </a:p>
          <a:p>
            <a:pPr algn="ctr">
              <a:defRPr/>
            </a:pPr>
            <a:r>
              <a:rPr lang="fr-FR" sz="1600" dirty="0">
                <a:solidFill>
                  <a:srgbClr val="34BAB5"/>
                </a:solidFill>
                <a:hlinkClick r:id="rId2">
                  <a:extLst>
                    <a:ext uri="{A12FA001-AC4F-418D-AE19-62706E023703}">
                      <ahyp:hlinkClr xmlns:ahyp="http://schemas.microsoft.com/office/drawing/2018/hyperlinkcolor" val="tx"/>
                    </a:ext>
                  </a:extLst>
                </a:hlinkClick>
              </a:rPr>
              <a:t>https://www.onisep.fr/orientation/l-enseignement-superieur/parcoursup-2025/questionnaire-d-auto-evaluation-droit</a:t>
            </a:r>
            <a:endParaRPr lang="fr-FR" sz="1600" dirty="0">
              <a:solidFill>
                <a:srgbClr val="34BAB5"/>
              </a:solidFill>
            </a:endParaRPr>
          </a:p>
          <a:p>
            <a:pPr>
              <a:defRPr/>
            </a:pPr>
            <a:r>
              <a:rPr lang="fr-FR" sz="1600" dirty="0">
                <a:solidFill>
                  <a:schemeClr val="accent1"/>
                </a:solidFill>
                <a:sym typeface="Wingdings" panose="05000000000000000000" pitchFamily="2" charset="2"/>
              </a:rPr>
              <a:t>Accessible (</a:t>
            </a:r>
            <a:r>
              <a:rPr lang="fr-FR" sz="1600" b="1" dirty="0">
                <a:solidFill>
                  <a:schemeClr val="accent1"/>
                </a:solidFill>
                <a:sym typeface="Wingdings" panose="05000000000000000000" pitchFamily="2" charset="2"/>
              </a:rPr>
              <a:t>à partir du 26 août 2025</a:t>
            </a:r>
            <a:r>
              <a:rPr lang="fr-FR" sz="1600" dirty="0">
                <a:solidFill>
                  <a:schemeClr val="accent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accent1"/>
                </a:solidFill>
              </a:rPr>
              <a:t>Pour avoir un aperçu des connaissances et des compétences à mobiliser dans la formation demandée ;</a:t>
            </a:r>
          </a:p>
          <a:p>
            <a:pPr>
              <a:defRPr/>
            </a:pPr>
            <a:r>
              <a:rPr lang="fr-FR" sz="1600" dirty="0">
                <a:solidFill>
                  <a:schemeClr val="accent1"/>
                </a:solidFill>
                <a:sym typeface="Wingdings" panose="05000000000000000000" pitchFamily="2" charset="2"/>
              </a:rPr>
              <a:t> </a:t>
            </a:r>
            <a:r>
              <a:rPr lang="fr-FR" sz="1600" dirty="0">
                <a:solidFill>
                  <a:schemeClr val="accent1"/>
                </a:solidFill>
              </a:rPr>
              <a:t>Les résultats n'appartiennent qu’au seul candidat : </a:t>
            </a:r>
            <a:r>
              <a:rPr lang="fr-FR" sz="1600" b="1" dirty="0">
                <a:solidFill>
                  <a:schemeClr val="accent1"/>
                </a:solidFill>
              </a:rPr>
              <a:t>pas de transmission aux universités.</a:t>
            </a:r>
            <a:endParaRPr lang="fr-FR" sz="900" b="1" dirty="0">
              <a:solidFill>
                <a:schemeClr val="accent1"/>
              </a:solidFill>
            </a:endParaRPr>
          </a:p>
          <a:p>
            <a:pPr>
              <a:defRPr/>
            </a:pPr>
            <a:br>
              <a:rPr lang="fr-FR" sz="900" b="1" dirty="0">
                <a:solidFill>
                  <a:schemeClr val="accent1"/>
                </a:solidFill>
              </a:rPr>
            </a:br>
            <a:r>
              <a:rPr lang="fr-FR" sz="1600" b="1" dirty="0">
                <a:solidFill>
                  <a:schemeClr val="accent1"/>
                </a:solidFill>
              </a:rPr>
              <a:t>Une attestation de passation à télécharger est à joindre à son dossier Parcoursup avant le 9 octobre 2025 23h59 (heure de Nouméa).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33</a:t>
            </a:fld>
            <a:endParaRPr lang="fr-FR" dirty="0">
              <a:solidFill>
                <a:schemeClr val="accent2"/>
              </a:solidFill>
            </a:endParaRPr>
          </a:p>
        </p:txBody>
      </p:sp>
      <p:sp>
        <p:nvSpPr>
          <p:cNvPr id="8" name="Rectangle à coins arrondis 7"/>
          <p:cNvSpPr/>
          <p:nvPr/>
        </p:nvSpPr>
        <p:spPr>
          <a:xfrm>
            <a:off x="6143625" y="86105"/>
            <a:ext cx="2621431"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rPr>
              <a:t>Jusqu’au 9 octobre 2025 inclus</a:t>
            </a:r>
          </a:p>
        </p:txBody>
      </p:sp>
      <p:pic>
        <p:nvPicPr>
          <p:cNvPr id="7" name="Image 6">
            <a:extLst>
              <a:ext uri="{FF2B5EF4-FFF2-40B4-BE49-F238E27FC236}">
                <a16:creationId xmlns:a16="http://schemas.microsoft.com/office/drawing/2014/main" id="{8CFCA4D3-55A5-4B5D-907B-54346DB8E40B}"/>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179066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177800" indent="-177800" algn="l" defTabSz="457200">
              <a:spcBef>
                <a:spcPct val="20000"/>
              </a:spcBef>
              <a:buClr>
                <a:srgbClr val="34BAB5"/>
              </a:buClr>
              <a:buSzPct val="100000"/>
              <a:buFont typeface="Courier New" panose="02070309020205020404" pitchFamily="49" charset="0"/>
              <a:buChar char="o"/>
              <a:defRPr/>
            </a:pPr>
            <a:r>
              <a:rPr lang="fr-FR" sz="1400" dirty="0">
                <a:solidFill>
                  <a:schemeClr val="bg1"/>
                </a:solidFill>
                <a:highlight>
                  <a:srgbClr val="34BAB5"/>
                </a:highlight>
              </a:rPr>
              <a:t>La rubrique Activités et centres d’intérêt </a:t>
            </a:r>
            <a:r>
              <a:rPr lang="fr-FR" sz="1400" b="0" dirty="0">
                <a:solidFill>
                  <a:schemeClr val="accent1"/>
                </a:solidFill>
                <a:highlight>
                  <a:srgbClr val="34BAB5"/>
                </a:highlight>
              </a:rPr>
              <a:t> </a:t>
            </a:r>
            <a:r>
              <a:rPr lang="fr-FR" sz="1400" b="0" dirty="0">
                <a:solidFill>
                  <a:schemeClr val="accent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177800" lvl="0" indent="-177800" algn="l" defTabSz="457200">
              <a:spcBef>
                <a:spcPct val="20000"/>
              </a:spcBef>
              <a:buClr>
                <a:srgbClr val="34BAB5"/>
              </a:buClr>
              <a:buSzPct val="100000"/>
              <a:buFont typeface="Courier New" panose="02070309020205020404" pitchFamily="49" charset="0"/>
              <a:buChar char="o"/>
              <a:defRPr/>
            </a:pPr>
            <a:r>
              <a:rPr lang="fr-FR" sz="1400" b="1" dirty="0">
                <a:solidFill>
                  <a:schemeClr val="bg1"/>
                </a:solidFill>
                <a:highlight>
                  <a:srgbClr val="34BAB5"/>
                </a:highlight>
              </a:rPr>
              <a:t>La lettre de motivation</a:t>
            </a:r>
            <a:r>
              <a:rPr lang="fr-FR" sz="1400" dirty="0">
                <a:solidFill>
                  <a:schemeClr val="bg1"/>
                </a:solidFill>
                <a:highlight>
                  <a:srgbClr val="34BAB5"/>
                </a:highlight>
              </a:rPr>
              <a:t> </a:t>
            </a:r>
            <a:r>
              <a:rPr lang="fr-FR" sz="1400" b="0" dirty="0">
                <a:solidFill>
                  <a:schemeClr val="accent1"/>
                </a:solidFill>
                <a:highlight>
                  <a:srgbClr val="34BAB5"/>
                </a:highlight>
              </a:rPr>
              <a:t> </a:t>
            </a:r>
            <a:r>
              <a:rPr lang="fr-FR" sz="1400" b="0" dirty="0">
                <a:solidFill>
                  <a:schemeClr val="accent1"/>
                </a:solidFill>
              </a:rPr>
              <a:t>quand elle est demandée par la formation</a:t>
            </a:r>
          </a:p>
          <a:p>
            <a:pPr marL="177800" lvl="0" indent="-177800" algn="l" defTabSz="457200">
              <a:spcBef>
                <a:spcPct val="20000"/>
              </a:spcBef>
              <a:spcAft>
                <a:spcPts val="0"/>
              </a:spcAft>
              <a:buClr>
                <a:srgbClr val="34BAB5"/>
              </a:buClr>
              <a:buSzPct val="100000"/>
              <a:buFont typeface="Courier New" panose="02070309020205020404" pitchFamily="49" charset="0"/>
              <a:buChar char="o"/>
              <a:defRPr/>
            </a:pPr>
            <a:endParaRPr lang="fr-FR" sz="1400" b="0" dirty="0">
              <a:solidFill>
                <a:schemeClr val="accent1"/>
              </a:solidFill>
            </a:endParaRPr>
          </a:p>
          <a:p>
            <a:pPr marL="177800" indent="-177800" algn="l" defTabSz="457200">
              <a:spcBef>
                <a:spcPct val="20000"/>
              </a:spcBef>
              <a:spcAft>
                <a:spcPts val="0"/>
              </a:spcAft>
              <a:buClr>
                <a:srgbClr val="34BAB5"/>
              </a:buClr>
              <a:buSzPct val="100000"/>
              <a:buFont typeface="Courier New" panose="02070309020205020404" pitchFamily="49" charset="0"/>
              <a:buChar char="o"/>
              <a:defRPr/>
            </a:pPr>
            <a:r>
              <a:rPr lang="fr-FR" sz="1400" dirty="0">
                <a:solidFill>
                  <a:schemeClr val="bg1"/>
                </a:solidFill>
                <a:highlight>
                  <a:srgbClr val="34BAB5"/>
                </a:highlight>
              </a:rPr>
              <a:t>L</a:t>
            </a:r>
            <a:r>
              <a:rPr lang="fr-FR" sz="1400" b="1" dirty="0">
                <a:solidFill>
                  <a:schemeClr val="bg1"/>
                </a:solidFill>
                <a:highlight>
                  <a:srgbClr val="34BAB5"/>
                </a:highlight>
              </a:rPr>
              <a:t>es pièces spécifiques ou formulaires </a:t>
            </a:r>
            <a:r>
              <a:rPr lang="fr-FR" sz="1400" b="0" dirty="0">
                <a:solidFill>
                  <a:schemeClr val="accent1"/>
                </a:solidFill>
              </a:rPr>
              <a:t>demandés par certaines formations sélectives</a:t>
            </a:r>
          </a:p>
          <a:p>
            <a:pPr marL="177800" indent="-177800" algn="l" defTabSz="457200">
              <a:spcBef>
                <a:spcPct val="20000"/>
              </a:spcBef>
              <a:spcAft>
                <a:spcPts val="0"/>
              </a:spcAft>
              <a:buClr>
                <a:srgbClr val="34BAB5"/>
              </a:buClr>
              <a:buSzPct val="100000"/>
              <a:buFont typeface="Courier New" panose="02070309020205020404" pitchFamily="49" charset="0"/>
              <a:buChar char="o"/>
              <a:defRPr/>
            </a:pPr>
            <a:endParaRPr lang="fr-FR" sz="1400" dirty="0"/>
          </a:p>
          <a:p>
            <a:pPr marL="177800" indent="-177800" algn="l" defTabSz="457200">
              <a:spcBef>
                <a:spcPct val="20000"/>
              </a:spcBef>
              <a:spcAft>
                <a:spcPts val="0"/>
              </a:spcAft>
              <a:buClr>
                <a:srgbClr val="34BAB5"/>
              </a:buClr>
              <a:buSzPct val="100000"/>
              <a:buFont typeface="Courier New" panose="02070309020205020404" pitchFamily="49" charset="0"/>
              <a:buChar char="o"/>
              <a:defRPr/>
            </a:pPr>
            <a:r>
              <a:rPr lang="fr-FR" sz="1400" dirty="0">
                <a:solidFill>
                  <a:schemeClr val="bg1"/>
                </a:solidFill>
                <a:highlight>
                  <a:srgbClr val="34BAB5"/>
                </a:highlight>
              </a:rPr>
              <a:t>L</a:t>
            </a:r>
            <a:r>
              <a:rPr lang="fr-FR" sz="1400" b="1" dirty="0">
                <a:solidFill>
                  <a:schemeClr val="bg1"/>
                </a:solidFill>
                <a:highlight>
                  <a:srgbClr val="34BAB5"/>
                </a:highlight>
              </a:rPr>
              <a:t>a fiche Avenir</a:t>
            </a:r>
            <a:r>
              <a:rPr lang="fr-FR" sz="1400" b="0" dirty="0">
                <a:solidFill>
                  <a:schemeClr val="accent1"/>
                </a:solidFill>
                <a:highlight>
                  <a:srgbClr val="34BAB5"/>
                </a:highlight>
              </a:rPr>
              <a:t> </a:t>
            </a:r>
            <a:r>
              <a:rPr lang="fr-FR" sz="1400" b="0" dirty="0">
                <a:solidFill>
                  <a:schemeClr val="accent1"/>
                </a:solidFill>
              </a:rPr>
              <a:t>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34BAB5"/>
              </a:buClr>
              <a:buSzPct val="100000"/>
              <a:buFont typeface="Courier New" panose="02070309020205020404" pitchFamily="49" charset="0"/>
              <a:buChar char="o"/>
              <a:defRPr/>
            </a:pPr>
            <a:r>
              <a:rPr lang="fr-FR" sz="1400" b="1" dirty="0">
                <a:solidFill>
                  <a:schemeClr val="bg1"/>
                </a:solidFill>
                <a:highlight>
                  <a:srgbClr val="34BAB5"/>
                </a:highlight>
              </a:rPr>
              <a:t>Les bulletins scolaires et notes du baccalauréat : </a:t>
            </a:r>
          </a:p>
          <a:p>
            <a:pPr marL="180000" lvl="1" indent="0">
              <a:buNone/>
            </a:pPr>
            <a:r>
              <a:rPr lang="fr-FR" sz="1400" dirty="0">
                <a:solidFill>
                  <a:schemeClr val="accent1"/>
                </a:solidFill>
              </a:rPr>
              <a:t>- </a:t>
            </a:r>
            <a:r>
              <a:rPr lang="fr-FR" sz="1400" b="1" dirty="0">
                <a:solidFill>
                  <a:schemeClr val="accent1"/>
                </a:solidFill>
              </a:rPr>
              <a:t>Année de première </a:t>
            </a:r>
            <a:r>
              <a:rPr lang="fr-FR" sz="1400" dirty="0">
                <a:solidFill>
                  <a:schemeClr val="accent1"/>
                </a:solidFill>
              </a:rPr>
              <a:t>: bulletins scolaires et notes des épreuves anticipées de français et celles au titre du contrôle continu du baccalauréat (pour les lycéens généraux et technologiques)</a:t>
            </a:r>
          </a:p>
          <a:p>
            <a:pPr marL="180000" lvl="1" indent="0">
              <a:spcAft>
                <a:spcPts val="1200"/>
              </a:spcAft>
              <a:buNone/>
            </a:pPr>
            <a:r>
              <a:rPr lang="fr-FR" sz="1400" dirty="0">
                <a:solidFill>
                  <a:schemeClr val="accent1"/>
                </a:solidFill>
              </a:rPr>
              <a:t>- </a:t>
            </a:r>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a:t>
            </a:r>
          </a:p>
          <a:p>
            <a:pPr marL="285750" lvl="0" indent="-285750" defTabSz="457200">
              <a:spcBef>
                <a:spcPts val="600"/>
              </a:spcBef>
              <a:spcAft>
                <a:spcPts val="0"/>
              </a:spcAft>
              <a:buClr>
                <a:schemeClr val="accent2"/>
              </a:buClr>
              <a:buSzPct val="100000"/>
              <a:buFont typeface="Courier New" panose="02070309020205020404" pitchFamily="49" charset="0"/>
              <a:buChar char="o"/>
              <a:defRPr/>
            </a:pPr>
            <a:r>
              <a:rPr lang="fr-FR" sz="1400" b="1" dirty="0">
                <a:solidFill>
                  <a:srgbClr val="FFFFFF"/>
                </a:solidFill>
                <a:highlight>
                  <a:srgbClr val="34BAB5"/>
                </a:highlight>
              </a:rPr>
              <a:t>Des informations sur votre parcours spécifique </a:t>
            </a:r>
            <a:r>
              <a:rPr lang="fr-FR" sz="1400" dirty="0">
                <a:solidFill>
                  <a:srgbClr val="000000"/>
                </a:solidFill>
                <a:highlight>
                  <a:srgbClr val="34BAB5"/>
                </a:highlight>
              </a:rPr>
              <a:t> </a:t>
            </a:r>
          </a:p>
          <a:p>
            <a:pPr marL="177800" lvl="0" defTabSz="457200">
              <a:spcBef>
                <a:spcPts val="600"/>
              </a:spcBef>
              <a:spcAft>
                <a:spcPts val="0"/>
              </a:spcAft>
              <a:buClr>
                <a:srgbClr val="FF0000"/>
              </a:buClr>
              <a:buSzPct val="100000"/>
              <a:defRPr/>
            </a:pPr>
            <a:r>
              <a:rPr lang="fr-FR" sz="1400" dirty="0">
                <a:solidFill>
                  <a:srgbClr val="000000"/>
                </a:solidFill>
              </a:rPr>
              <a:t>- parcours en sections européennes ou bac français international (BFI)</a:t>
            </a:r>
          </a:p>
          <a:p>
            <a:pPr marL="177800" lvl="0" defTabSz="457200">
              <a:spcBef>
                <a:spcPts val="600"/>
              </a:spcBef>
              <a:spcAft>
                <a:spcPts val="0"/>
              </a:spcAft>
              <a:buClr>
                <a:srgbClr val="FF0000"/>
              </a:buClr>
              <a:buSzPct val="100000"/>
              <a:defRPr/>
            </a:pPr>
            <a:r>
              <a:rPr lang="fr-FR" sz="1400" dirty="0">
                <a:solidFill>
                  <a:srgbClr val="000000"/>
                </a:solidFill>
              </a:rPr>
              <a:t>- 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accent2">
                    <a:lumMod val="75000"/>
                  </a:schemeClr>
                </a:solidFill>
              </a:rPr>
              <a:pPr/>
              <a:t>34</a:t>
            </a:fld>
            <a:endParaRPr lang="fr-FR" dirty="0">
              <a:solidFill>
                <a:schemeClr val="accent2">
                  <a:lumMod val="75000"/>
                </a:schemeClr>
              </a:solidFill>
            </a:endParaRP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788023" y="195486"/>
            <a:ext cx="3888433" cy="416522"/>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Les éléments transmis aux formations du supérieur</a:t>
            </a:r>
          </a:p>
        </p:txBody>
      </p:sp>
      <p:pic>
        <p:nvPicPr>
          <p:cNvPr id="6" name="Image 5">
            <a:extLst>
              <a:ext uri="{FF2B5EF4-FFF2-40B4-BE49-F238E27FC236}">
                <a16:creationId xmlns:a16="http://schemas.microsoft.com/office/drawing/2014/main" id="{708ECF62-F903-428A-8515-702CFDEED844}"/>
              </a:ext>
            </a:extLst>
          </p:cNvPr>
          <p:cNvPicPr>
            <a:picLocks noChangeAspect="1"/>
          </p:cNvPicPr>
          <p:nvPr/>
        </p:nvPicPr>
        <p:blipFill>
          <a:blip r:embed="rId2"/>
          <a:stretch>
            <a:fillRect/>
          </a:stretch>
        </p:blipFill>
        <p:spPr>
          <a:xfrm>
            <a:off x="323528" y="-413"/>
            <a:ext cx="4159080" cy="612421"/>
          </a:xfrm>
          <a:prstGeom prst="rect">
            <a:avLst/>
          </a:prstGeom>
        </p:spPr>
      </p:pic>
    </p:spTree>
    <p:extLst>
      <p:ext uri="{BB962C8B-B14F-4D97-AF65-F5344CB8AC3E}">
        <p14:creationId xmlns:p14="http://schemas.microsoft.com/office/powerpoint/2010/main" val="189873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solidFill>
                  <a:schemeClr val="accent2"/>
                </a:solidFill>
              </a:rPr>
              <a:t>Les éléments constitutifs de votre dossier :  bulletins scolaires</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marL="177800" indent="-177800" defTabSz="457200">
              <a:spcBef>
                <a:spcPct val="20000"/>
              </a:spcBef>
              <a:spcAft>
                <a:spcPts val="0"/>
              </a:spcAft>
              <a:buClr>
                <a:srgbClr val="34BAB5"/>
              </a:buClr>
              <a:buSzPct val="100000"/>
              <a:buFont typeface="Lucida Grande"/>
              <a:buChar char="&gt;"/>
              <a:defRPr/>
            </a:pPr>
            <a:r>
              <a:rPr lang="fr-FR" sz="1600" b="1" dirty="0">
                <a:solidFill>
                  <a:schemeClr val="accent1"/>
                </a:solidFill>
              </a:rPr>
              <a:t>Dans les bulletins sont remontés </a:t>
            </a:r>
            <a:r>
              <a:rPr lang="fr-FR" sz="1600" dirty="0">
                <a:solidFill>
                  <a:schemeClr val="accent1"/>
                </a:solidFill>
              </a:rPr>
              <a:t>: la moyenne de l’élève par discipline, le positionnement de l’élève dans son groupe/classe, les appréciations trimestrielles/semestrielles de 1</a:t>
            </a:r>
            <a:r>
              <a:rPr lang="fr-FR" sz="1600" baseline="30000" dirty="0">
                <a:solidFill>
                  <a:schemeClr val="accent1"/>
                </a:solidFill>
              </a:rPr>
              <a:t>ère</a:t>
            </a:r>
            <a:r>
              <a:rPr lang="fr-FR" sz="1600" dirty="0">
                <a:solidFill>
                  <a:schemeClr val="accent1"/>
                </a:solidFill>
              </a:rPr>
              <a:t> et T</a:t>
            </a:r>
            <a:r>
              <a:rPr lang="fr-FR" sz="1600" baseline="30000" dirty="0">
                <a:solidFill>
                  <a:schemeClr val="accent1"/>
                </a:solidFill>
              </a:rPr>
              <a:t>ale </a:t>
            </a:r>
            <a:r>
              <a:rPr lang="fr-FR" sz="1600" dirty="0">
                <a:solidFill>
                  <a:schemeClr val="accent1"/>
                </a:solidFill>
              </a:rPr>
              <a:t>pour chaque enseignant dans sa discipline</a:t>
            </a:r>
          </a:p>
          <a:p>
            <a:pPr marL="177800" indent="-177800" defTabSz="457200">
              <a:spcBef>
                <a:spcPct val="20000"/>
              </a:spcBef>
              <a:spcAft>
                <a:spcPts val="0"/>
              </a:spcAft>
              <a:buClr>
                <a:srgbClr val="34BAB5"/>
              </a:buClr>
              <a:buSzPct val="100000"/>
              <a:buFont typeface="Lucida Grande"/>
              <a:buChar char="&gt;"/>
              <a:defRPr/>
            </a:pPr>
            <a:endParaRPr lang="fr-FR" sz="1600" dirty="0">
              <a:solidFill>
                <a:schemeClr val="accent1"/>
              </a:solidFill>
            </a:endParaRPr>
          </a:p>
          <a:p>
            <a:pPr marL="177800" indent="-177800" defTabSz="457200">
              <a:spcBef>
                <a:spcPct val="20000"/>
              </a:spcBef>
              <a:spcAft>
                <a:spcPts val="0"/>
              </a:spcAft>
              <a:buClr>
                <a:srgbClr val="34BAB5"/>
              </a:buClr>
              <a:buSzPct val="100000"/>
              <a:buFont typeface="Lucida Grande"/>
              <a:buChar char="&gt;"/>
              <a:defRPr/>
            </a:pPr>
            <a:r>
              <a:rPr lang="fr-FR" sz="1600" b="1" dirty="0">
                <a:solidFill>
                  <a:schemeClr val="accent1"/>
                </a:solidFill>
              </a:rPr>
              <a:t>Attention aux « </a:t>
            </a:r>
            <a:r>
              <a:rPr lang="fr-FR" sz="1600" b="1" dirty="0" err="1">
                <a:solidFill>
                  <a:schemeClr val="accent1"/>
                </a:solidFill>
              </a:rPr>
              <a:t>fake</a:t>
            </a:r>
            <a:r>
              <a:rPr lang="fr-FR" sz="1600" b="1" dirty="0">
                <a:solidFill>
                  <a:schemeClr val="accent1"/>
                </a:solidFill>
              </a:rPr>
              <a:t> news » </a:t>
            </a:r>
            <a:r>
              <a:rPr lang="fr-FR" sz="1600" dirty="0">
                <a:solidFill>
                  <a:schemeClr val="accent1"/>
                </a:solidFill>
              </a:rPr>
              <a:t>: Parcoursup ne remonte pas le décompte des absences !</a:t>
            </a:r>
          </a:p>
          <a:p>
            <a:pPr marL="177800" indent="-177800" defTabSz="457200">
              <a:spcBef>
                <a:spcPct val="20000"/>
              </a:spcBef>
              <a:spcAft>
                <a:spcPts val="0"/>
              </a:spcAft>
              <a:buClr>
                <a:srgbClr val="34BAB5"/>
              </a:buClr>
              <a:buSzPct val="100000"/>
              <a:buFont typeface="Lucida Grande"/>
              <a:buChar char="&gt;"/>
              <a:defRPr/>
            </a:pPr>
            <a:endParaRPr lang="fr-FR" sz="1200" b="1" dirty="0">
              <a:solidFill>
                <a:schemeClr val="accent1"/>
              </a:solidFill>
            </a:endParaRPr>
          </a:p>
          <a:p>
            <a:pPr marL="177800" lvl="0" indent="-177800" defTabSz="457200">
              <a:spcBef>
                <a:spcPct val="20000"/>
              </a:spcBef>
              <a:spcAft>
                <a:spcPts val="0"/>
              </a:spcAft>
              <a:buClr>
                <a:srgbClr val="34BAB5"/>
              </a:buClr>
              <a:buSzPct val="100000"/>
              <a:buFont typeface="Lucida Grande"/>
              <a:buChar char="&gt;"/>
              <a:defRPr/>
            </a:pPr>
            <a:r>
              <a:rPr lang="fr-FR" sz="1600" b="1" dirty="0">
                <a:solidFill>
                  <a:schemeClr val="accent1"/>
                </a:solidFill>
              </a:rPr>
              <a:t>Sauf cas particulier, pas de saisie à réaliser </a:t>
            </a:r>
            <a:r>
              <a:rPr lang="fr-FR" sz="1600" dirty="0">
                <a:solidFill>
                  <a:schemeClr val="accent1"/>
                </a:solidFill>
              </a:rPr>
              <a:t>: ces éléments sont remontés par votre  lycée automatiquement et vous pourrez les vérifier début octobre. En cas d’erreurs,</a:t>
            </a:r>
            <a:r>
              <a:rPr lang="fr-FR" sz="1600" b="1" dirty="0">
                <a:solidFill>
                  <a:schemeClr val="accent1"/>
                </a:solidFill>
              </a:rPr>
              <a:t> un signalement doit être fait au chef d’établissement </a:t>
            </a:r>
          </a:p>
          <a:p>
            <a:pPr marL="177800" lvl="0" indent="-177800" defTabSz="457200">
              <a:spcBef>
                <a:spcPct val="20000"/>
              </a:spcBef>
              <a:spcAft>
                <a:spcPts val="0"/>
              </a:spcAft>
              <a:buClr>
                <a:srgbClr val="FF0000"/>
              </a:buClr>
              <a:buSzPct val="100000"/>
              <a:buFont typeface="Lucida Grande"/>
              <a:buChar char="&gt;"/>
              <a:defRPr/>
            </a:pPr>
            <a:endParaRPr lang="fr-FR" sz="1400" b="1" dirty="0">
              <a:solidFill>
                <a:schemeClr val="tx1"/>
              </a:solidFill>
            </a:endParaRPr>
          </a:p>
          <a:p>
            <a:endParaRPr lang="fr-FR" sz="10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35</a:t>
            </a:fld>
            <a:endParaRPr lang="fr-FR" dirty="0">
              <a:solidFill>
                <a:schemeClr val="accent2"/>
              </a:solidFill>
            </a:endParaRPr>
          </a:p>
        </p:txBody>
      </p:sp>
      <p:sp>
        <p:nvSpPr>
          <p:cNvPr id="7" name="Rectangle à coins arrondis 6"/>
          <p:cNvSpPr/>
          <p:nvPr/>
        </p:nvSpPr>
        <p:spPr>
          <a:xfrm>
            <a:off x="388903" y="3755384"/>
            <a:ext cx="8468807" cy="779374"/>
          </a:xfrm>
          <a:prstGeom prst="roundRect">
            <a:avLst/>
          </a:prstGeom>
          <a:solidFill>
            <a:schemeClr val="accent2"/>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a:t>
            </a:r>
            <a:r>
              <a:rPr lang="fr-FR" sz="1600" dirty="0"/>
              <a:t>: vous ne pouvez pas confirmer vos vœux tant que votre bulletin scolaire du 2ème trimestre (ou 1er semestre) n'est pas remonté dans votre dossier. </a:t>
            </a:r>
          </a:p>
        </p:txBody>
      </p:sp>
      <p:sp>
        <p:nvSpPr>
          <p:cNvPr id="8" name="Rectangle à coins arrondis 7"/>
          <p:cNvSpPr/>
          <p:nvPr/>
        </p:nvSpPr>
        <p:spPr>
          <a:xfrm>
            <a:off x="5327375" y="86105"/>
            <a:ext cx="3437682"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Les éléments transmis aux formations du supérieur</a:t>
            </a:r>
          </a:p>
        </p:txBody>
      </p:sp>
      <p:pic>
        <p:nvPicPr>
          <p:cNvPr id="9" name="Image 8">
            <a:extLst>
              <a:ext uri="{FF2B5EF4-FFF2-40B4-BE49-F238E27FC236}">
                <a16:creationId xmlns:a16="http://schemas.microsoft.com/office/drawing/2014/main" id="{4FF2CBC4-0748-4903-B89D-64FB8B469A92}"/>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1815470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solidFill>
                  <a:schemeClr val="accent2"/>
                </a:solidFill>
              </a:rPr>
              <a:t>La fiche avenir renseignée par le lycée </a:t>
            </a:r>
          </a:p>
        </p:txBody>
      </p:sp>
      <p:sp>
        <p:nvSpPr>
          <p:cNvPr id="3" name="Espace réservé du contenu 2"/>
          <p:cNvSpPr>
            <a:spLocks noGrp="1"/>
          </p:cNvSpPr>
          <p:nvPr>
            <p:ph sz="quarter" idx="4294967295"/>
          </p:nvPr>
        </p:nvSpPr>
        <p:spPr>
          <a:xfrm>
            <a:off x="375090" y="1347614"/>
            <a:ext cx="8424000" cy="3321000"/>
          </a:xfrm>
        </p:spPr>
        <p:txBody>
          <a:bodyPr/>
          <a:lstStyle/>
          <a:p>
            <a:pPr marL="177800" lvl="0" indent="-177800" algn="just" defTabSz="457200">
              <a:spcBef>
                <a:spcPct val="20000"/>
              </a:spcBef>
              <a:spcAft>
                <a:spcPts val="0"/>
              </a:spcAft>
              <a:buClr>
                <a:srgbClr val="34BAB5"/>
              </a:buClr>
              <a:buSzPct val="100000"/>
              <a:buFont typeface="Arial" panose="020B0604020202020204" pitchFamily="34" charset="0"/>
              <a:buChar char="•"/>
              <a:defRPr/>
            </a:pPr>
            <a:r>
              <a:rPr lang="fr-FR" sz="1600" dirty="0">
                <a:solidFill>
                  <a:schemeClr val="accent1"/>
                </a:solidFill>
              </a:rPr>
              <a:t>Le 2ème conseil de classe examine les vœux de chaque lycéen avec </a:t>
            </a:r>
            <a:r>
              <a:rPr lang="fr-FR" sz="1600" b="1" dirty="0">
                <a:solidFill>
                  <a:schemeClr val="accent1"/>
                </a:solidFill>
              </a:rPr>
              <a:t>bienveillance et confiance </a:t>
            </a:r>
            <a:r>
              <a:rPr lang="fr-FR" sz="1600" dirty="0">
                <a:solidFill>
                  <a:schemeClr val="accent1"/>
                </a:solidFill>
              </a:rPr>
              <a:t>dans le potentiel de chacun. </a:t>
            </a:r>
          </a:p>
          <a:p>
            <a:pPr marL="177800" lvl="0" indent="-177800" defTabSz="457200">
              <a:spcBef>
                <a:spcPct val="20000"/>
              </a:spcBef>
              <a:spcAft>
                <a:spcPts val="0"/>
              </a:spcAft>
              <a:buClr>
                <a:srgbClr val="34BAB5"/>
              </a:buClr>
              <a:buSzPct val="100000"/>
              <a:buFont typeface="Arial" panose="020B0604020202020204" pitchFamily="34" charset="0"/>
              <a:buChar char="•"/>
              <a:defRPr/>
            </a:pPr>
            <a:endParaRPr lang="fr-FR" sz="1600" dirty="0">
              <a:solidFill>
                <a:schemeClr val="accent1"/>
              </a:solidFill>
            </a:endParaRPr>
          </a:p>
          <a:p>
            <a:pPr marL="177800" lvl="0" indent="-177800" defTabSz="457200">
              <a:spcBef>
                <a:spcPct val="20000"/>
              </a:spcBef>
              <a:spcAft>
                <a:spcPts val="0"/>
              </a:spcAft>
              <a:buClr>
                <a:srgbClr val="34BAB5"/>
              </a:buClr>
              <a:buSzPct val="100000"/>
              <a:buFont typeface="Arial" panose="020B0604020202020204" pitchFamily="34" charset="0"/>
              <a:buChar char="•"/>
              <a:defRPr/>
            </a:pPr>
            <a:r>
              <a:rPr lang="fr-FR" sz="1600" dirty="0">
                <a:solidFill>
                  <a:schemeClr val="accent1"/>
                </a:solidFill>
              </a:rPr>
              <a:t> Pour chaque lycéen, une </a:t>
            </a:r>
            <a:r>
              <a:rPr lang="fr-FR" sz="1600" b="1" dirty="0">
                <a:solidFill>
                  <a:schemeClr val="bg1"/>
                </a:solidFill>
                <a:highlight>
                  <a:srgbClr val="34BAB5"/>
                </a:highlight>
              </a:rPr>
              <a:t>fiche Avenir</a:t>
            </a:r>
            <a:r>
              <a:rPr lang="fr-FR" sz="1600" dirty="0">
                <a:solidFill>
                  <a:schemeClr val="bg1"/>
                </a:solidFill>
                <a:highlight>
                  <a:srgbClr val="34BAB5"/>
                </a:highlight>
              </a:rPr>
              <a:t> </a:t>
            </a:r>
            <a:r>
              <a:rPr lang="fr-FR" sz="1600" dirty="0">
                <a:solidFill>
                  <a:schemeClr val="accent1"/>
                </a:solidFill>
              </a:rPr>
              <a:t>est renseignée par le lycée et versée au dossier de l’élève : </a:t>
            </a:r>
          </a:p>
          <a:p>
            <a:pPr marL="627063" lvl="1" indent="-169863" defTabSz="457200">
              <a:spcBef>
                <a:spcPct val="20000"/>
              </a:spcBef>
              <a:spcAft>
                <a:spcPts val="0"/>
              </a:spcAft>
              <a:buClr>
                <a:srgbClr val="34BAB5"/>
              </a:buClr>
              <a:defRPr/>
            </a:pPr>
            <a:r>
              <a:rPr lang="fr-FR" sz="1600" dirty="0">
                <a:solidFill>
                  <a:schemeClr val="accent1"/>
                </a:solidFill>
              </a:rPr>
              <a:t>l’appréciation spécifique des professeurs par discipline, lorsqu’elle est distincte de l’appréciation portée pour chaque trimestre</a:t>
            </a:r>
          </a:p>
          <a:p>
            <a:pPr marL="627063" lvl="1" indent="-169863" defTabSz="457200">
              <a:spcBef>
                <a:spcPct val="20000"/>
              </a:spcBef>
              <a:spcAft>
                <a:spcPts val="0"/>
              </a:spcAft>
              <a:buClr>
                <a:srgbClr val="34BAB5"/>
              </a:buClr>
              <a:defRPr/>
            </a:pPr>
            <a:r>
              <a:rPr lang="fr-FR" sz="1600" dirty="0">
                <a:solidFill>
                  <a:schemeClr val="accent1"/>
                </a:solidFill>
              </a:rPr>
              <a:t>les appréciations du professeur principal sur des compétences transversales</a:t>
            </a:r>
          </a:p>
          <a:p>
            <a:pPr marL="627063" lvl="1" indent="-169863" defTabSz="457200">
              <a:spcBef>
                <a:spcPct val="20000"/>
              </a:spcBef>
              <a:spcAft>
                <a:spcPts val="0"/>
              </a:spcAft>
              <a:buClr>
                <a:srgbClr val="34BAB5"/>
              </a:buClr>
              <a:defRPr/>
            </a:pPr>
            <a:r>
              <a:rPr lang="fr-FR" sz="1600" dirty="0">
                <a:solidFill>
                  <a:schemeClr val="accent1"/>
                </a:solidFill>
              </a:rPr>
              <a:t>l’avis du chef d’établissement sur la capacité à réussir, pour chaque vœu</a:t>
            </a:r>
          </a:p>
          <a:p>
            <a:pPr marL="177800" lvl="0" indent="-177800" defTabSz="457200">
              <a:spcBef>
                <a:spcPct val="20000"/>
              </a:spcBef>
              <a:spcAft>
                <a:spcPts val="0"/>
              </a:spcAft>
              <a:buClr>
                <a:srgbClr val="34BAB5"/>
              </a:buClr>
              <a:buSzPct val="100000"/>
              <a:buFont typeface="Arial" panose="020B0604020202020204" pitchFamily="34" charset="0"/>
              <a:buChar char="•"/>
              <a:defRPr/>
            </a:pPr>
            <a:endParaRPr lang="fr-FR" sz="1600" dirty="0">
              <a:solidFill>
                <a:schemeClr val="accent1"/>
              </a:solidFill>
            </a:endParaRPr>
          </a:p>
          <a:p>
            <a:pPr marL="177800" lvl="0" indent="-177800" defTabSz="457200">
              <a:spcBef>
                <a:spcPct val="20000"/>
              </a:spcBef>
              <a:spcAft>
                <a:spcPts val="0"/>
              </a:spcAft>
              <a:buClr>
                <a:srgbClr val="34BAB5"/>
              </a:buClr>
              <a:buSzPct val="100000"/>
              <a:buFont typeface="Arial" panose="020B0604020202020204" pitchFamily="34" charset="0"/>
              <a:buChar char="•"/>
              <a:defRPr/>
            </a:pPr>
            <a:r>
              <a:rPr lang="fr-FR" sz="1600" dirty="0">
                <a:solidFill>
                  <a:schemeClr val="accent1"/>
                </a:solidFill>
              </a:rPr>
              <a:t>La fiche Avenir est </a:t>
            </a:r>
            <a:r>
              <a:rPr lang="fr-FR" sz="1600" b="1" dirty="0">
                <a:solidFill>
                  <a:schemeClr val="accent1"/>
                </a:solidFill>
              </a:rPr>
              <a:t>consultable par le lycéen </a:t>
            </a:r>
            <a:r>
              <a:rPr lang="fr-FR" sz="1600" dirty="0">
                <a:solidFill>
                  <a:schemeClr val="accent1"/>
                </a:solidFill>
              </a:rPr>
              <a:t>dans son dossier </a:t>
            </a:r>
            <a:r>
              <a:rPr lang="fr-FR" sz="1600" b="1" dirty="0">
                <a:solidFill>
                  <a:schemeClr val="accent1"/>
                </a:solidFill>
              </a:rPr>
              <a:t>à partir du 4 décembre 2025</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36</a:t>
            </a:fld>
            <a:endParaRPr lang="fr-FR" dirty="0">
              <a:solidFill>
                <a:schemeClr val="accent2"/>
              </a:solidFill>
            </a:endParaRPr>
          </a:p>
        </p:txBody>
      </p:sp>
      <p:sp>
        <p:nvSpPr>
          <p:cNvPr id="7" name="Rectangle à coins arrondis 6"/>
          <p:cNvSpPr/>
          <p:nvPr/>
        </p:nvSpPr>
        <p:spPr>
          <a:xfrm>
            <a:off x="5872163" y="86105"/>
            <a:ext cx="2892893"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Les éléments transmis aux formations du supérieur</a:t>
            </a:r>
          </a:p>
        </p:txBody>
      </p:sp>
      <p:pic>
        <p:nvPicPr>
          <p:cNvPr id="8" name="Image 7">
            <a:extLst>
              <a:ext uri="{FF2B5EF4-FFF2-40B4-BE49-F238E27FC236}">
                <a16:creationId xmlns:a16="http://schemas.microsoft.com/office/drawing/2014/main" id="{C16E847A-43B3-40C3-9C95-6709220F23BA}"/>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491690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000" dirty="0">
                <a:solidFill>
                  <a:schemeClr val="accent2"/>
                </a:solidFill>
              </a:rPr>
              <a:t>Focus sur l’accompagnement 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accent2"/>
                </a:solidFill>
              </a:rPr>
              <a:pPr/>
              <a:t>37</a:t>
            </a:fld>
            <a:endParaRPr lang="fr-FR" dirty="0">
              <a:solidFill>
                <a:schemeClr val="accent2"/>
              </a:solidFill>
            </a:endParaRPr>
          </a:p>
        </p:txBody>
      </p:sp>
      <p:sp>
        <p:nvSpPr>
          <p:cNvPr id="12" name="Rectangle 11"/>
          <p:cNvSpPr/>
          <p:nvPr/>
        </p:nvSpPr>
        <p:spPr>
          <a:xfrm>
            <a:off x="202602" y="1593347"/>
            <a:ext cx="8424000" cy="3170099"/>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200" b="1" dirty="0">
                <a:solidFill>
                  <a:schemeClr val="bg1"/>
                </a:solidFill>
                <a:highlight>
                  <a:srgbClr val="34BAB5"/>
                </a:highlight>
              </a:rPr>
              <a:t>On peut candidater sans évoquer son handicap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34BAB5"/>
                </a:highlight>
              </a:rPr>
              <a:t>La discrimination en raison du handicap est  interdite </a:t>
            </a:r>
          </a:p>
          <a:p>
            <a:pPr marL="285750" indent="-285750" algn="just">
              <a:buFont typeface="Arial" panose="020B0604020202020204" pitchFamily="34" charset="0"/>
              <a:buChar char="•"/>
            </a:pPr>
            <a:endParaRPr lang="fr-FR" sz="1200" b="1" dirty="0">
              <a:solidFill>
                <a:schemeClr val="bg1"/>
              </a:solidFill>
              <a:highlight>
                <a:srgbClr val="0000FF"/>
              </a:highlight>
            </a:endParaRPr>
          </a:p>
          <a:p>
            <a:pPr marL="285750" indent="-285750" algn="just">
              <a:buFont typeface="Arial" panose="020B0604020202020204" pitchFamily="34" charset="0"/>
              <a:buChar char="•"/>
            </a:pPr>
            <a:r>
              <a:rPr lang="fr-FR" sz="1200" b="1" dirty="0">
                <a:solidFill>
                  <a:schemeClr val="bg1"/>
                </a:solidFill>
                <a:highlight>
                  <a:srgbClr val="34BAB5"/>
                </a:highlight>
              </a:rPr>
              <a:t>Les coordonnées d’un référent handicap sont disponibles sur chaque fiche de formation</a:t>
            </a:r>
            <a:r>
              <a:rPr lang="fr-FR" sz="1200" b="1" dirty="0">
                <a:solidFill>
                  <a:schemeClr val="tx2"/>
                </a:solidFill>
              </a:rPr>
              <a:t>.</a:t>
            </a:r>
            <a:r>
              <a:rPr lang="fr-FR" sz="1200" b="1" dirty="0"/>
              <a:t> </a:t>
            </a:r>
            <a:r>
              <a:rPr lang="fr-FR" sz="1200" dirty="0">
                <a:solidFill>
                  <a:schemeClr val="accent1"/>
                </a:solidFill>
              </a:rPr>
              <a:t>Il a la mission de répondre aux interrogations des lycéens tout au long de la procédure.</a:t>
            </a:r>
          </a:p>
          <a:p>
            <a:pPr algn="just"/>
            <a:endParaRPr lang="fr-FR" sz="1200" b="1" dirty="0"/>
          </a:p>
          <a:p>
            <a:pPr marL="285750" indent="-285750" algn="just">
              <a:buFont typeface="Arial" panose="020B0604020202020204" pitchFamily="34" charset="0"/>
              <a:buChar char="•"/>
            </a:pPr>
            <a:r>
              <a:rPr lang="fr-FR" sz="1200" b="1" dirty="0">
                <a:solidFill>
                  <a:schemeClr val="bg1"/>
                </a:solidFill>
                <a:highlight>
                  <a:srgbClr val="34BAB5"/>
                </a:highlight>
              </a:rPr>
              <a:t>Le candidat peut renseigner une fiche de liaison dans son dossier Parcoursup</a:t>
            </a:r>
            <a:r>
              <a:rPr lang="fr-FR" sz="1200" b="1" dirty="0">
                <a:solidFill>
                  <a:schemeClr val="tx2"/>
                </a:solidFill>
                <a:highlight>
                  <a:srgbClr val="34BAB5"/>
                </a:highlight>
              </a:rPr>
              <a:t> </a:t>
            </a:r>
            <a:r>
              <a:rPr lang="fr-FR" sz="1200" dirty="0">
                <a:solidFill>
                  <a:schemeClr val="accent1"/>
                </a:solidFill>
              </a:rPr>
              <a:t>pour préciser ses besoins. Cette fiche est </a:t>
            </a:r>
            <a:r>
              <a:rPr lang="fr-FR" sz="1200" b="1" dirty="0">
                <a:solidFill>
                  <a:schemeClr val="accent1"/>
                </a:solidFill>
              </a:rPr>
              <a:t>facultative</a:t>
            </a:r>
            <a:r>
              <a:rPr lang="fr-FR" sz="1200" dirty="0">
                <a:solidFill>
                  <a:schemeClr val="accent1"/>
                </a:solidFill>
              </a:rPr>
              <a:t> et n’est </a:t>
            </a:r>
            <a:r>
              <a:rPr lang="fr-FR" sz="1200" b="1" dirty="0">
                <a:solidFill>
                  <a:schemeClr val="accent1"/>
                </a:solidFill>
              </a:rPr>
              <a:t>pas transmise aux formations </a:t>
            </a:r>
            <a:r>
              <a:rPr lang="fr-FR" sz="1200" dirty="0">
                <a:solidFill>
                  <a:schemeClr val="accent1"/>
                </a:solidFill>
              </a:rPr>
              <a:t>pour l’examen des vœux </a:t>
            </a:r>
            <a:r>
              <a:rPr lang="fr-FR" sz="1200" dirty="0">
                <a:solidFill>
                  <a:schemeClr val="accent1"/>
                </a:solidFill>
                <a:sym typeface="Wingdings" panose="05000000000000000000" pitchFamily="2" charset="2"/>
              </a:rPr>
              <a:t> </a:t>
            </a:r>
            <a:r>
              <a:rPr lang="fr-FR" sz="1200" b="1" dirty="0">
                <a:solidFill>
                  <a:schemeClr val="accent1"/>
                </a:solidFill>
              </a:rPr>
              <a:t>Le candidat pourra demander à Parcoursup de la transmettre à la formation qu’il aura choisie pour préparer sa rentrée</a:t>
            </a:r>
            <a:r>
              <a:rPr lang="fr-FR" sz="1200" dirty="0">
                <a:solidFill>
                  <a:schemeClr val="accent1"/>
                </a:solidFill>
              </a:rPr>
              <a:t>. Cela permet d’anticiper la rentrée étudiante dans le nouvel établissement.</a:t>
            </a:r>
            <a:endParaRPr lang="fr-FR" sz="1200" dirty="0">
              <a:solidFill>
                <a:schemeClr val="accent1"/>
              </a:solidFill>
              <a:cs typeface="Arial"/>
            </a:endParaRPr>
          </a:p>
          <a:p>
            <a:endParaRPr lang="fr-FR" sz="1200" b="1" dirty="0"/>
          </a:p>
          <a:p>
            <a:pPr marL="285750" indent="-285750" algn="just">
              <a:buFont typeface="Arial" panose="020B0604020202020204" pitchFamily="34" charset="0"/>
              <a:buChar char="•"/>
            </a:pPr>
            <a:r>
              <a:rPr lang="fr-FR" sz="1200" b="1" dirty="0">
                <a:solidFill>
                  <a:schemeClr val="bg1"/>
                </a:solidFill>
                <a:highlight>
                  <a:srgbClr val="34BAB5"/>
                </a:highlight>
              </a:rPr>
              <a:t>A partir du 4 décembre 2025, le candidat peut demander au recteur le réexamen de son dossier</a:t>
            </a:r>
            <a:r>
              <a:rPr lang="fr-FR" sz="1200" b="1" dirty="0">
                <a:highlight>
                  <a:srgbClr val="34BAB5"/>
                </a:highlight>
              </a:rPr>
              <a:t> </a:t>
            </a:r>
            <a:r>
              <a:rPr lang="fr-FR" sz="1200" dirty="0">
                <a:solidFill>
                  <a:schemeClr val="accent1"/>
                </a:solidFill>
              </a:rPr>
              <a:t>(via la rubrique « contact » dans Parcoursup) s’il ne trouve pas de formation adaptée à ses besoins spécifiques et que sa situation justifie une inscription dans un établissement situé dans une zone géographique déterminée.</a:t>
            </a:r>
            <a:r>
              <a:rPr lang="fr-FR" sz="1600" dirty="0">
                <a:solidFill>
                  <a:schemeClr val="accent1"/>
                </a:solidFill>
              </a:rPr>
              <a:t> </a:t>
            </a:r>
            <a:endParaRPr lang="fr-FR" sz="1600" dirty="0">
              <a:solidFill>
                <a:schemeClr val="accent1"/>
              </a:solidFill>
              <a:cs typeface="Arial"/>
            </a:endParaRPr>
          </a:p>
          <a:p>
            <a:endParaRPr lang="fr-FR" sz="1600" dirty="0"/>
          </a:p>
        </p:txBody>
      </p:sp>
      <p:sp>
        <p:nvSpPr>
          <p:cNvPr id="5" name="Rectangle à coins arrondis 4"/>
          <p:cNvSpPr/>
          <p:nvPr/>
        </p:nvSpPr>
        <p:spPr>
          <a:xfrm>
            <a:off x="4788024" y="86105"/>
            <a:ext cx="3977032"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L’accompagnement des jeunes en situation de handicap</a:t>
            </a:r>
          </a:p>
        </p:txBody>
      </p:sp>
      <p:pic>
        <p:nvPicPr>
          <p:cNvPr id="6" name="Image 5">
            <a:extLst>
              <a:ext uri="{FF2B5EF4-FFF2-40B4-BE49-F238E27FC236}">
                <a16:creationId xmlns:a16="http://schemas.microsoft.com/office/drawing/2014/main" id="{A256FD2A-16D9-463D-9EF3-23B910AC2522}"/>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974326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ous-titre 2">
            <a:extLst>
              <a:ext uri="{FF2B5EF4-FFF2-40B4-BE49-F238E27FC236}">
                <a16:creationId xmlns:a16="http://schemas.microsoft.com/office/drawing/2014/main" id="{B6A8AF70-C6ED-4375-8FC2-F692096FEA64}"/>
              </a:ext>
            </a:extLst>
          </p:cNvPr>
          <p:cNvSpPr txBox="1">
            <a:spLocks/>
          </p:cNvSpPr>
          <p:nvPr/>
        </p:nvSpPr>
        <p:spPr>
          <a:xfrm>
            <a:off x="993274" y="1240114"/>
            <a:ext cx="7021586" cy="974747"/>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100" dirty="0">
                <a:effectLst>
                  <a:outerShdw blurRad="38100" dist="38100" dir="2700000" algn="tl">
                    <a:srgbClr val="000000">
                      <a:alpha val="43137"/>
                    </a:srgbClr>
                  </a:outerShdw>
                </a:effectLst>
                <a:latin typeface="Marianne" panose="02000000000000000000" pitchFamily="50" charset="0"/>
              </a:rPr>
              <a:t>JEUDI 9 OCTOBRE 2025</a:t>
            </a:r>
            <a:br>
              <a:rPr lang="fr-FR" sz="2100" dirty="0">
                <a:solidFill>
                  <a:srgbClr val="EB3440"/>
                </a:solidFill>
                <a:effectLst>
                  <a:outerShdw blurRad="38100" dist="38100" dir="2700000" algn="tl">
                    <a:srgbClr val="000000">
                      <a:alpha val="43137"/>
                    </a:srgbClr>
                  </a:outerShdw>
                </a:effectLst>
                <a:latin typeface="Marianne" panose="02000000000000000000" pitchFamily="50" charset="0"/>
              </a:rPr>
            </a:br>
            <a:r>
              <a:rPr lang="fr-FR" sz="1200" dirty="0">
                <a:solidFill>
                  <a:srgbClr val="365886"/>
                </a:solidFill>
                <a:effectLst>
                  <a:outerShdw blurRad="38100" dist="38100" dir="2700000" algn="tl">
                    <a:srgbClr val="000000">
                      <a:alpha val="43137"/>
                    </a:srgbClr>
                  </a:outerShdw>
                </a:effectLst>
                <a:latin typeface="Marianne" panose="02000000000000000000" pitchFamily="50" charset="0"/>
              </a:rPr>
              <a:t>23h59 heure de Nouméa</a:t>
            </a:r>
            <a:endParaRPr lang="fr-FR" sz="2100" dirty="0">
              <a:solidFill>
                <a:srgbClr val="365886"/>
              </a:solidFill>
              <a:effectLst>
                <a:outerShdw blurRad="38100" dist="38100" dir="2700000" algn="tl">
                  <a:srgbClr val="000000">
                    <a:alpha val="43137"/>
                  </a:srgbClr>
                </a:outerShdw>
              </a:effectLst>
              <a:latin typeface="Marianne" panose="02000000000000000000" pitchFamily="50" charset="0"/>
            </a:endParaRPr>
          </a:p>
          <a:p>
            <a:r>
              <a:rPr lang="fr-FR" sz="2100" b="1" cap="small" dirty="0">
                <a:solidFill>
                  <a:srgbClr val="365886"/>
                </a:solidFill>
                <a:effectLst>
                  <a:outerShdw blurRad="38100" dist="38100" dir="2700000" algn="tl">
                    <a:srgbClr val="000000">
                      <a:alpha val="43137"/>
                    </a:srgbClr>
                  </a:outerShdw>
                </a:effectLst>
                <a:latin typeface="Marianne" panose="02000000000000000000" pitchFamily="50" charset="0"/>
              </a:rPr>
              <a:t>date limite pour </a:t>
            </a:r>
            <a:r>
              <a:rPr lang="fr-FR" sz="2100" b="1" cap="small" dirty="0">
                <a:solidFill>
                  <a:srgbClr val="EB3440"/>
                </a:solidFill>
                <a:effectLst>
                  <a:outerShdw blurRad="38100" dist="38100" dir="2700000" algn="tl">
                    <a:srgbClr val="000000">
                      <a:alpha val="43137"/>
                    </a:srgbClr>
                  </a:outerShdw>
                </a:effectLst>
                <a:latin typeface="Marianne" panose="02000000000000000000" pitchFamily="50" charset="0"/>
              </a:rPr>
              <a:t>compléter votre dossier</a:t>
            </a:r>
            <a:br>
              <a:rPr lang="fr-FR" sz="2100" b="1" cap="small" dirty="0">
                <a:solidFill>
                  <a:srgbClr val="EB3440"/>
                </a:solidFill>
                <a:effectLst>
                  <a:outerShdw blurRad="38100" dist="38100" dir="2700000" algn="tl">
                    <a:srgbClr val="000000">
                      <a:alpha val="43137"/>
                    </a:srgbClr>
                  </a:outerShdw>
                </a:effectLst>
                <a:latin typeface="Marianne" panose="02000000000000000000" pitchFamily="50" charset="0"/>
              </a:rPr>
            </a:br>
            <a:r>
              <a:rPr lang="fr-FR" sz="2100" b="1" cap="small" dirty="0">
                <a:solidFill>
                  <a:srgbClr val="365886"/>
                </a:solidFill>
                <a:effectLst>
                  <a:outerShdw blurRad="38100" dist="38100" dir="2700000" algn="tl">
                    <a:srgbClr val="000000">
                      <a:alpha val="43137"/>
                    </a:srgbClr>
                  </a:outerShdw>
                </a:effectLst>
                <a:latin typeface="Marianne" panose="02000000000000000000" pitchFamily="50" charset="0"/>
              </a:rPr>
              <a:t>et </a:t>
            </a:r>
            <a:r>
              <a:rPr lang="fr-FR" sz="2100" b="1" u="sng" cap="small" dirty="0">
                <a:solidFill>
                  <a:srgbClr val="EB3440"/>
                </a:solidFill>
                <a:effectLst>
                  <a:outerShdw blurRad="38100" dist="38100" dir="2700000" algn="tl">
                    <a:srgbClr val="000000">
                      <a:alpha val="43137"/>
                    </a:srgbClr>
                  </a:outerShdw>
                </a:effectLst>
                <a:latin typeface="Marianne" panose="02000000000000000000" pitchFamily="50" charset="0"/>
              </a:rPr>
              <a:t>confirmer vos vœux</a:t>
            </a:r>
          </a:p>
        </p:txBody>
      </p:sp>
      <p:sp>
        <p:nvSpPr>
          <p:cNvPr id="41" name="Rectangle 40">
            <a:extLst>
              <a:ext uri="{FF2B5EF4-FFF2-40B4-BE49-F238E27FC236}">
                <a16:creationId xmlns:a16="http://schemas.microsoft.com/office/drawing/2014/main" id="{7D74D2C9-11E3-4A53-A506-CC2E98CF787E}"/>
              </a:ext>
            </a:extLst>
          </p:cNvPr>
          <p:cNvSpPr/>
          <p:nvPr/>
        </p:nvSpPr>
        <p:spPr>
          <a:xfrm>
            <a:off x="-1" y="3674379"/>
            <a:ext cx="9144000" cy="15056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2" name="Rectangle 41">
            <a:extLst>
              <a:ext uri="{FF2B5EF4-FFF2-40B4-BE49-F238E27FC236}">
                <a16:creationId xmlns:a16="http://schemas.microsoft.com/office/drawing/2014/main" id="{140391BF-3F5C-4A9E-8EE8-8616E45A33E7}"/>
              </a:ext>
            </a:extLst>
          </p:cNvPr>
          <p:cNvSpPr/>
          <p:nvPr/>
        </p:nvSpPr>
        <p:spPr>
          <a:xfrm>
            <a:off x="0" y="2612485"/>
            <a:ext cx="9144000" cy="4739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3" name="Rectangle 42">
            <a:extLst>
              <a:ext uri="{FF2B5EF4-FFF2-40B4-BE49-F238E27FC236}">
                <a16:creationId xmlns:a16="http://schemas.microsoft.com/office/drawing/2014/main" id="{BE342465-BFF1-4BA6-B638-02367AB4A907}"/>
              </a:ext>
            </a:extLst>
          </p:cNvPr>
          <p:cNvSpPr/>
          <p:nvPr/>
        </p:nvSpPr>
        <p:spPr>
          <a:xfrm>
            <a:off x="-1" y="882967"/>
            <a:ext cx="9144000" cy="27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pic>
        <p:nvPicPr>
          <p:cNvPr id="11" name="Image 10">
            <a:extLst>
              <a:ext uri="{FF2B5EF4-FFF2-40B4-BE49-F238E27FC236}">
                <a16:creationId xmlns:a16="http://schemas.microsoft.com/office/drawing/2014/main" id="{0C0960FE-A505-481B-991D-09B4A04FB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367" y="3129968"/>
            <a:ext cx="394943" cy="398407"/>
          </a:xfrm>
          <a:prstGeom prst="rect">
            <a:avLst/>
          </a:prstGeom>
        </p:spPr>
      </p:pic>
      <p:pic>
        <p:nvPicPr>
          <p:cNvPr id="9" name="Image 8">
            <a:extLst>
              <a:ext uri="{FF2B5EF4-FFF2-40B4-BE49-F238E27FC236}">
                <a16:creationId xmlns:a16="http://schemas.microsoft.com/office/drawing/2014/main" id="{0E0AEED3-7C2F-4AF5-A8F8-703AC49D9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114" y="3129968"/>
            <a:ext cx="1057423" cy="457264"/>
          </a:xfrm>
          <a:prstGeom prst="rect">
            <a:avLst/>
          </a:prstGeom>
        </p:spPr>
      </p:pic>
      <p:grpSp>
        <p:nvGrpSpPr>
          <p:cNvPr id="14" name="Groupe 13">
            <a:extLst>
              <a:ext uri="{FF2B5EF4-FFF2-40B4-BE49-F238E27FC236}">
                <a16:creationId xmlns:a16="http://schemas.microsoft.com/office/drawing/2014/main" id="{4B4CDBBF-CED0-474C-834C-780F409630C2}"/>
              </a:ext>
            </a:extLst>
          </p:cNvPr>
          <p:cNvGrpSpPr/>
          <p:nvPr/>
        </p:nvGrpSpPr>
        <p:grpSpPr>
          <a:xfrm>
            <a:off x="7817334" y="44577"/>
            <a:ext cx="787113" cy="646332"/>
            <a:chOff x="369542" y="1181377"/>
            <a:chExt cx="720000" cy="759867"/>
          </a:xfrm>
        </p:grpSpPr>
        <p:sp>
          <p:nvSpPr>
            <p:cNvPr id="15" name="Ellipse 14">
              <a:extLst>
                <a:ext uri="{FF2B5EF4-FFF2-40B4-BE49-F238E27FC236}">
                  <a16:creationId xmlns:a16="http://schemas.microsoft.com/office/drawing/2014/main" id="{70FF9705-B3BF-44D7-A8A2-9C86B77420C4}"/>
                </a:ext>
              </a:extLst>
            </p:cNvPr>
            <p:cNvSpPr/>
            <p:nvPr/>
          </p:nvSpPr>
          <p:spPr>
            <a:xfrm>
              <a:off x="369542" y="1213123"/>
              <a:ext cx="720000" cy="720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6" name="ZoneTexte 15">
              <a:extLst>
                <a:ext uri="{FF2B5EF4-FFF2-40B4-BE49-F238E27FC236}">
                  <a16:creationId xmlns:a16="http://schemas.microsoft.com/office/drawing/2014/main" id="{4C007460-9B43-464A-BFD8-36256FC70BA8}"/>
                </a:ext>
              </a:extLst>
            </p:cNvPr>
            <p:cNvSpPr txBox="1"/>
            <p:nvPr/>
          </p:nvSpPr>
          <p:spPr>
            <a:xfrm>
              <a:off x="531936" y="1181377"/>
              <a:ext cx="395210" cy="759867"/>
            </a:xfrm>
            <a:prstGeom prst="rect">
              <a:avLst/>
            </a:prstGeom>
            <a:noFill/>
            <a:ln>
              <a:noFill/>
            </a:ln>
          </p:spPr>
          <p:txBody>
            <a:bodyPr wrap="square" rtlCol="0">
              <a:spAutoFit/>
            </a:bodyPr>
            <a:lstStyle/>
            <a:p>
              <a:r>
                <a:rPr lang="fr-FR" sz="3600" b="1" dirty="0">
                  <a:solidFill>
                    <a:schemeClr val="bg1"/>
                  </a:solidFill>
                  <a:latin typeface="Marianne" panose="02000000000000000000" pitchFamily="50" charset="0"/>
                </a:rPr>
                <a:t>2</a:t>
              </a:r>
            </a:p>
          </p:txBody>
        </p:sp>
      </p:grpSp>
      <p:pic>
        <p:nvPicPr>
          <p:cNvPr id="17" name="Image 16">
            <a:extLst>
              <a:ext uri="{FF2B5EF4-FFF2-40B4-BE49-F238E27FC236}">
                <a16:creationId xmlns:a16="http://schemas.microsoft.com/office/drawing/2014/main" id="{FEFB8F49-C599-443B-8748-2DD354BA6B93}"/>
              </a:ext>
            </a:extLst>
          </p:cNvPr>
          <p:cNvPicPr>
            <a:picLocks noChangeAspect="1"/>
          </p:cNvPicPr>
          <p:nvPr/>
        </p:nvPicPr>
        <p:blipFill>
          <a:blip r:embed="rId4"/>
          <a:stretch>
            <a:fillRect/>
          </a:stretch>
        </p:blipFill>
        <p:spPr>
          <a:xfrm>
            <a:off x="323528" y="61532"/>
            <a:ext cx="4159080" cy="612421"/>
          </a:xfrm>
          <a:prstGeom prst="rect">
            <a:avLst/>
          </a:prstGeom>
        </p:spPr>
      </p:pic>
    </p:spTree>
    <p:extLst>
      <p:ext uri="{BB962C8B-B14F-4D97-AF65-F5344CB8AC3E}">
        <p14:creationId xmlns:p14="http://schemas.microsoft.com/office/powerpoint/2010/main" val="3018680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br>
              <a:rPr lang="fr-FR" sz="2800" dirty="0">
                <a:solidFill>
                  <a:schemeClr val="accent2"/>
                </a:solidFill>
              </a:rPr>
            </a:br>
            <a:r>
              <a:rPr lang="fr-FR" sz="2800" dirty="0">
                <a:solidFill>
                  <a:schemeClr val="accent2"/>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accent2"/>
                </a:solidFill>
              </a:rPr>
              <a:pPr/>
              <a:t>39</a:t>
            </a:fld>
            <a:endParaRPr lang="fr-FR" dirty="0">
              <a:solidFill>
                <a:schemeClr val="accent2"/>
              </a:solidFill>
            </a:endParaRPr>
          </a:p>
        </p:txBody>
      </p:sp>
      <p:pic>
        <p:nvPicPr>
          <p:cNvPr id="8" name="Espace réservé pour une image  7">
            <a:extLst>
              <a:ext uri="{FF2B5EF4-FFF2-40B4-BE49-F238E27FC236}">
                <a16:creationId xmlns:a16="http://schemas.microsoft.com/office/drawing/2014/main" id="{CAB11D96-B670-4CF4-99D5-5D403FE54812}"/>
              </a:ext>
            </a:extLst>
          </p:cNvPr>
          <p:cNvPicPr>
            <a:picLocks noGrp="1" noChangeAspect="1"/>
          </p:cNvPicPr>
          <p:nvPr>
            <p:ph type="pic" sz="quarter" idx="13"/>
          </p:nvPr>
        </p:nvPicPr>
        <p:blipFill>
          <a:blip r:embed="rId2"/>
          <a:srcRect t="20174" b="20174"/>
          <a:stretch>
            <a:fillRect/>
          </a:stretch>
        </p:blipFill>
        <p:spPr>
          <a:xfrm>
            <a:off x="1259632" y="915566"/>
            <a:ext cx="6760280" cy="3024336"/>
          </a:xfrm>
        </p:spPr>
      </p:pic>
      <p:pic>
        <p:nvPicPr>
          <p:cNvPr id="9" name="Image 8">
            <a:extLst>
              <a:ext uri="{FF2B5EF4-FFF2-40B4-BE49-F238E27FC236}">
                <a16:creationId xmlns:a16="http://schemas.microsoft.com/office/drawing/2014/main" id="{3837227B-10CE-485A-88B5-136E44C76F52}"/>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137461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500" b="1" dirty="0">
                <a:solidFill>
                  <a:srgbClr val="FFFFFF"/>
                </a:solidFill>
                <a:highlight>
                  <a:srgbClr val="34BAB5"/>
                </a:highlight>
              </a:rPr>
              <a:t>Une offre de formation riche et diversifiée : près d’une centaine de formations supérieures proposant principalement des diplômes nationaux ou d’établissement validés par l’Etat</a:t>
            </a:r>
          </a:p>
          <a:p>
            <a:pPr algn="just" defTabSz="457200">
              <a:spcBef>
                <a:spcPct val="20000"/>
              </a:spcBef>
              <a:spcAft>
                <a:spcPts val="0"/>
              </a:spcAft>
              <a:buClr>
                <a:srgbClr val="FF0000"/>
              </a:buClr>
              <a:buSzPct val="100000"/>
              <a:tabLst>
                <a:tab pos="182563" algn="l"/>
              </a:tabLst>
            </a:pPr>
            <a:r>
              <a:rPr lang="fr-FR" sz="1500" dirty="0">
                <a:solidFill>
                  <a:schemeClr val="accent1"/>
                </a:solidFill>
              </a:rPr>
              <a:t>	</a:t>
            </a:r>
            <a:r>
              <a:rPr lang="fr-FR" sz="1400" dirty="0">
                <a:solidFill>
                  <a:schemeClr val="accent1"/>
                </a:solidFill>
              </a:rPr>
              <a:t>Des formations sous statut étudiant et des formations en alternance</a:t>
            </a:r>
          </a:p>
          <a:p>
            <a:pPr algn="just" defTabSz="457200">
              <a:spcBef>
                <a:spcPct val="20000"/>
              </a:spcBef>
              <a:spcAft>
                <a:spcPts val="0"/>
              </a:spcAft>
              <a:buClr>
                <a:srgbClr val="FF0000"/>
              </a:buClr>
              <a:buSzPct val="100000"/>
              <a:tabLst>
                <a:tab pos="182563" algn="l"/>
              </a:tabLst>
            </a:pPr>
            <a:endParaRPr lang="fr-FR" sz="1400" dirty="0">
              <a:solidFill>
                <a:schemeClr val="accent1"/>
              </a:solidFill>
            </a:endParaRPr>
          </a:p>
          <a:p>
            <a:pPr marL="171450" indent="-171450" algn="just" defTabSz="457200">
              <a:spcBef>
                <a:spcPct val="20000"/>
              </a:spcBef>
              <a:spcAft>
                <a:spcPts val="300"/>
              </a:spcAft>
              <a:buClr>
                <a:schemeClr val="accent2"/>
              </a:buClr>
              <a:buSzPct val="100000"/>
              <a:buFont typeface="Courier New" panose="02070309020205020404" pitchFamily="49" charset="0"/>
              <a:buChar char="o"/>
            </a:pPr>
            <a:r>
              <a:rPr lang="fr-FR" sz="1500" b="1" dirty="0">
                <a:solidFill>
                  <a:schemeClr val="bg1"/>
                </a:solidFill>
                <a:highlight>
                  <a:srgbClr val="34BAB5"/>
                </a:highlight>
              </a:rPr>
              <a:t>Une priorité : simplifiez vos démarches !</a:t>
            </a:r>
          </a:p>
          <a:p>
            <a:pPr marL="179388" defTabSz="457200">
              <a:spcBef>
                <a:spcPct val="20000"/>
              </a:spcBef>
              <a:spcAft>
                <a:spcPts val="300"/>
              </a:spcAft>
              <a:buClr>
                <a:srgbClr val="FF0000"/>
              </a:buClr>
              <a:buSzPct val="100000"/>
            </a:pPr>
            <a:r>
              <a:rPr lang="fr-FR" sz="1400" dirty="0">
                <a:solidFill>
                  <a:schemeClr val="accent1"/>
                </a:solidFill>
              </a:rPr>
              <a:t>Parcoursup, c’est 1 seule procédure, 1 seul dossier, 1 seul calendrier</a:t>
            </a:r>
          </a:p>
          <a:p>
            <a:pPr marL="179388" defTabSz="457200">
              <a:spcBef>
                <a:spcPct val="20000"/>
              </a:spcBef>
              <a:spcAft>
                <a:spcPts val="0"/>
              </a:spcAft>
              <a:buClr>
                <a:srgbClr val="FF0000"/>
              </a:buClr>
              <a:buSzPct val="100000"/>
            </a:pPr>
            <a:r>
              <a:rPr lang="fr-FR" sz="1400" dirty="0">
                <a:solidFill>
                  <a:schemeClr val="accent1"/>
                </a:solidFill>
              </a:rPr>
              <a:t>Parcoursup, c’est un cadre de présentation des formations unique pour </a:t>
            </a:r>
            <a:r>
              <a:rPr lang="fr-FR" sz="1400" b="1" dirty="0">
                <a:solidFill>
                  <a:schemeClr val="accent1"/>
                </a:solidFill>
              </a:rPr>
              <a:t>trouver </a:t>
            </a:r>
          </a:p>
          <a:p>
            <a:pPr marL="179388" defTabSz="457200">
              <a:spcAft>
                <a:spcPts val="300"/>
              </a:spcAft>
              <a:buClr>
                <a:srgbClr val="FF0000"/>
              </a:buClr>
              <a:buSzPct val="100000"/>
            </a:pPr>
            <a:r>
              <a:rPr lang="fr-FR" sz="1400" b="1" dirty="0">
                <a:solidFill>
                  <a:schemeClr val="accent1"/>
                </a:solidFill>
              </a:rPr>
              <a:t>rapidement les informations essentielles</a:t>
            </a:r>
            <a:r>
              <a:rPr lang="fr-FR" sz="1400" dirty="0">
                <a:solidFill>
                  <a:schemeClr val="accent1"/>
                </a:solidFill>
              </a:rPr>
              <a:t>, pour </a:t>
            </a:r>
            <a:r>
              <a:rPr lang="fr-FR" sz="1400" b="1" dirty="0">
                <a:solidFill>
                  <a:schemeClr val="accent1"/>
                </a:solidFill>
              </a:rPr>
              <a:t>connaitre les chiffres clés </a:t>
            </a:r>
            <a:r>
              <a:rPr lang="fr-FR" sz="1400" dirty="0">
                <a:solidFill>
                  <a:schemeClr val="accent1"/>
                </a:solidFill>
              </a:rPr>
              <a:t>de la session précédente</a:t>
            </a:r>
          </a:p>
          <a:p>
            <a:pPr marL="182563" lvl="0" indent="-182563" algn="just" defTabSz="457200">
              <a:spcBef>
                <a:spcPct val="20000"/>
              </a:spcBef>
              <a:spcAft>
                <a:spcPts val="0"/>
              </a:spcAft>
              <a:buClr>
                <a:srgbClr val="FF0000"/>
              </a:buClr>
              <a:buSzPct val="100000"/>
            </a:pPr>
            <a:endParaRPr lang="fr-FR" sz="900" b="1" dirty="0"/>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500" b="1" dirty="0">
                <a:solidFill>
                  <a:schemeClr val="bg1"/>
                </a:solidFill>
                <a:highlight>
                  <a:srgbClr val="34BAB5"/>
                </a:highlight>
              </a:rPr>
              <a:t>L’accompagnement personnalisé tout au long de la procédure</a:t>
            </a:r>
          </a:p>
          <a:p>
            <a:pPr marL="179388" algn="just" defTabSz="457200">
              <a:spcBef>
                <a:spcPts val="600"/>
              </a:spcBef>
              <a:spcAft>
                <a:spcPts val="300"/>
              </a:spcAft>
              <a:buClr>
                <a:srgbClr val="FF0000"/>
              </a:buClr>
              <a:buSzPct val="100000"/>
            </a:pPr>
            <a:r>
              <a:rPr lang="fr-FR" sz="1400" b="1" dirty="0">
                <a:solidFill>
                  <a:schemeClr val="accent1"/>
                </a:solidFill>
              </a:rPr>
              <a:t>Vous n’êtes pas seuls pour réfléchir et faire vos choix </a:t>
            </a:r>
            <a:r>
              <a:rPr lang="fr-FR" sz="1400" dirty="0">
                <a:solidFill>
                  <a:schemeClr val="accent1"/>
                </a:solidFill>
              </a:rPr>
              <a:t>: vous êtes accompagnés, au lycée, via les professionnels de la plateforme, le CIO, sur les réseaux sociaux.</a:t>
            </a:r>
          </a:p>
          <a:p>
            <a:pPr marL="179388" algn="just" defTabSz="457200">
              <a:spcBef>
                <a:spcPts val="600"/>
              </a:spcBef>
              <a:spcAft>
                <a:spcPts val="300"/>
              </a:spcAft>
              <a:buClr>
                <a:srgbClr val="FF0000"/>
              </a:buClr>
              <a:buSzPct val="100000"/>
            </a:pPr>
            <a:r>
              <a:rPr lang="fr-FR" sz="1400" dirty="0">
                <a:solidFill>
                  <a:schemeClr val="accent1"/>
                </a:solidFill>
              </a:rPr>
              <a:t>Sur Parcoursup, retrouvez des quiz, un site d’entrainement et des conseils à chaque étape</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solidFill>
              </a:rPr>
              <a:pPr/>
              <a:t>4</a:t>
            </a:fld>
            <a:endParaRPr lang="fr-FR" dirty="0">
              <a:solidFill>
                <a:schemeClr val="accent2"/>
              </a:solidFill>
            </a:endParaRPr>
          </a:p>
        </p:txBody>
      </p:sp>
      <p:sp>
        <p:nvSpPr>
          <p:cNvPr id="7" name="Rectangle à coins arrondis 6"/>
          <p:cNvSpPr/>
          <p:nvPr/>
        </p:nvSpPr>
        <p:spPr>
          <a:xfrm>
            <a:off x="4860032" y="195486"/>
            <a:ext cx="3811661"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engagements au service des usagers </a:t>
            </a:r>
          </a:p>
        </p:txBody>
      </p:sp>
      <p:pic>
        <p:nvPicPr>
          <p:cNvPr id="5" name="Image 4">
            <a:extLst>
              <a:ext uri="{FF2B5EF4-FFF2-40B4-BE49-F238E27FC236}">
                <a16:creationId xmlns:a16="http://schemas.microsoft.com/office/drawing/2014/main" id="{FF868180-F698-473B-93B5-1B008ABAD304}"/>
              </a:ext>
            </a:extLst>
          </p:cNvPr>
          <p:cNvPicPr>
            <a:picLocks noChangeAspect="1"/>
          </p:cNvPicPr>
          <p:nvPr/>
        </p:nvPicPr>
        <p:blipFill>
          <a:blip r:embed="rId2"/>
          <a:stretch>
            <a:fillRect/>
          </a:stretch>
        </p:blipFill>
        <p:spPr>
          <a:xfrm>
            <a:off x="395536" y="84943"/>
            <a:ext cx="1323574" cy="591403"/>
          </a:xfrm>
          <a:prstGeom prst="rect">
            <a:avLst/>
          </a:prstGeom>
        </p:spPr>
      </p:pic>
      <p:sp>
        <p:nvSpPr>
          <p:cNvPr id="2" name="Rectangle 1">
            <a:extLst>
              <a:ext uri="{FF2B5EF4-FFF2-40B4-BE49-F238E27FC236}">
                <a16:creationId xmlns:a16="http://schemas.microsoft.com/office/drawing/2014/main" id="{A4A6B76F-1100-4B2B-A801-20715785FA9A}"/>
              </a:ext>
            </a:extLst>
          </p:cNvPr>
          <p:cNvSpPr/>
          <p:nvPr/>
        </p:nvSpPr>
        <p:spPr>
          <a:xfrm>
            <a:off x="1719110" y="84943"/>
            <a:ext cx="1196706" cy="591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14BF61C1-C3EA-4545-AAEC-A567F869D3EC}"/>
              </a:ext>
            </a:extLst>
          </p:cNvPr>
          <p:cNvPicPr>
            <a:picLocks noChangeAspect="1"/>
          </p:cNvPicPr>
          <p:nvPr/>
        </p:nvPicPr>
        <p:blipFill>
          <a:blip r:embed="rId3"/>
          <a:stretch>
            <a:fillRect/>
          </a:stretch>
        </p:blipFill>
        <p:spPr>
          <a:xfrm>
            <a:off x="2562253" y="280389"/>
            <a:ext cx="1752377" cy="259611"/>
          </a:xfrm>
          <a:prstGeom prst="rect">
            <a:avLst/>
          </a:prstGeom>
        </p:spPr>
      </p:pic>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057" y="948715"/>
            <a:ext cx="8424000" cy="655458"/>
          </a:xfrm>
        </p:spPr>
        <p:txBody>
          <a:bodyPr/>
          <a:lstStyle/>
          <a:p>
            <a:r>
              <a:rPr lang="fr-FR" sz="2200" dirty="0">
                <a:solidFill>
                  <a:schemeClr val="accent2"/>
                </a:solidFill>
              </a:rPr>
              <a:t>Rappel  : </a:t>
            </a:r>
            <a:r>
              <a:rPr lang="fr-FR" sz="2200" dirty="0">
                <a:solidFill>
                  <a:schemeClr val="accent2"/>
                </a:solidFill>
                <a:effectLst>
                  <a:outerShdw blurRad="38100" dist="38100" dir="2700000" algn="tl">
                    <a:srgbClr val="000000">
                      <a:alpha val="43137"/>
                    </a:srgbClr>
                  </a:outerShdw>
                </a:effectLst>
              </a:rPr>
              <a:t>Parcoursup ne décide pas de votre affectation</a:t>
            </a:r>
          </a:p>
        </p:txBody>
      </p:sp>
      <p:sp>
        <p:nvSpPr>
          <p:cNvPr id="3" name="Espace réservé du contenu 2"/>
          <p:cNvSpPr>
            <a:spLocks noGrp="1"/>
          </p:cNvSpPr>
          <p:nvPr>
            <p:ph sz="quarter" idx="4294967295"/>
          </p:nvPr>
        </p:nvSpPr>
        <p:spPr>
          <a:xfrm>
            <a:off x="378943" y="1276444"/>
            <a:ext cx="8424000" cy="3290341"/>
          </a:xfrm>
        </p:spPr>
        <p:txBody>
          <a:bodyPr/>
          <a:lstStyle/>
          <a:p>
            <a:endParaRPr lang="fr-FR" sz="500" b="1" dirty="0"/>
          </a:p>
          <a:p>
            <a:pPr algn="ctr"/>
            <a:r>
              <a:rPr lang="fr-FR" sz="1600" b="1" dirty="0">
                <a:solidFill>
                  <a:schemeClr val="bg1"/>
                </a:solidFill>
                <a:highlight>
                  <a:srgbClr val="34BAB5"/>
                </a:highlight>
              </a:rPr>
              <a:t>Aucun algorithme de Parcoursup ne fait l’analyse de votre candidature</a:t>
            </a:r>
          </a:p>
          <a:p>
            <a:pPr>
              <a:spcAft>
                <a:spcPts val="1200"/>
              </a:spcAft>
            </a:pPr>
            <a:r>
              <a:rPr lang="fr-FR" sz="1500" dirty="0">
                <a:solidFill>
                  <a:schemeClr val="accent1"/>
                </a:solidFill>
              </a:rPr>
              <a:t>Ce sont les enseignants de la formation qui analysent votre candidature dans le cadre d’une commission d'examen des vœux (ou jury). Cette commission définit les modalités et les critères d'analyse des candidatures renseignés sur cette fiche. </a:t>
            </a:r>
            <a:r>
              <a:rPr lang="fr-FR" sz="1500" b="1" dirty="0">
                <a:solidFill>
                  <a:schemeClr val="accent1"/>
                </a:solidFill>
              </a:rPr>
              <a:t>Parcoursup n’analyse aucune candidature. Avec Parcoursup, il n’y a pas de tirage au sort.</a:t>
            </a:r>
          </a:p>
          <a:p>
            <a:pPr algn="ctr"/>
            <a:r>
              <a:rPr lang="fr-FR" sz="1600" b="1" dirty="0">
                <a:solidFill>
                  <a:schemeClr val="bg1"/>
                </a:solidFill>
                <a:highlight>
                  <a:srgbClr val="34BAB5"/>
                </a:highlight>
              </a:rPr>
              <a:t>Aucun algorithme de Parcoursup ne décide de votre affectation</a:t>
            </a:r>
          </a:p>
          <a:p>
            <a:r>
              <a:rPr lang="fr-FR" sz="1500" dirty="0">
                <a:solidFill>
                  <a:schemeClr val="accent1"/>
                </a:solidFill>
              </a:rPr>
              <a:t>Apres analyse des candidatures, les formations transmettent un classement qui sert de base aux propositions d’admission formulées via Parcoursup aux candidats à partir du 4 décembre 2025. </a:t>
            </a:r>
          </a:p>
          <a:p>
            <a:r>
              <a:rPr lang="fr-FR" sz="1500" dirty="0">
                <a:solidFill>
                  <a:schemeClr val="accent1"/>
                </a:solidFill>
              </a:rPr>
              <a:t>Chaque candidat choisit en fonction des propositions d’admission qu’il reçoit, à partir du 4 décembre 2025. </a:t>
            </a:r>
          </a:p>
          <a:p>
            <a:r>
              <a:rPr lang="fr-FR" sz="1500" b="1" dirty="0">
                <a:solidFill>
                  <a:schemeClr val="accent1"/>
                </a:solidFill>
              </a:rPr>
              <a:t>Parcoursup garantit à chaque candidat la liberté de choix, la possibilité de garder des vœux pour lesquels il est en liste d'attente et d’avoir le dernier mot.</a:t>
            </a:r>
            <a:endParaRPr lang="fr-FR" dirty="0">
              <a:solidFill>
                <a:schemeClr val="accent1"/>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40</a:t>
            </a:fld>
            <a:endParaRPr lang="fr-FR" dirty="0">
              <a:solidFill>
                <a:schemeClr val="accent2"/>
              </a:solidFill>
            </a:endParaRPr>
          </a:p>
        </p:txBody>
      </p:sp>
      <p:sp>
        <p:nvSpPr>
          <p:cNvPr id="7" name="Rectangle à coins arrondis 6"/>
          <p:cNvSpPr/>
          <p:nvPr/>
        </p:nvSpPr>
        <p:spPr>
          <a:xfrm>
            <a:off x="4661394" y="86105"/>
            <a:ext cx="4103664" cy="54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Ce sont les formations qui évaluent les candidatures</a:t>
            </a:r>
          </a:p>
        </p:txBody>
      </p:sp>
      <p:pic>
        <p:nvPicPr>
          <p:cNvPr id="8" name="Image 7">
            <a:extLst>
              <a:ext uri="{FF2B5EF4-FFF2-40B4-BE49-F238E27FC236}">
                <a16:creationId xmlns:a16="http://schemas.microsoft.com/office/drawing/2014/main" id="{BB07BA70-D5B3-4080-929C-0322EF21E07D}"/>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387257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71954" y="1560834"/>
            <a:ext cx="8563484" cy="787171"/>
          </a:xfrm>
        </p:spPr>
        <p:txBody>
          <a:bodyPr/>
          <a:lstStyle/>
          <a:p>
            <a:r>
              <a:rPr lang="fr-FR" sz="1300" b="1" dirty="0">
                <a:solidFill>
                  <a:schemeClr val="accent1"/>
                </a:solidFill>
              </a:rPr>
              <a:t>&gt;</a:t>
            </a:r>
            <a:r>
              <a:rPr lang="fr-FR" sz="1300" dirty="0">
                <a:solidFill>
                  <a:srgbClr val="EC130E"/>
                </a:solidFill>
              </a:rPr>
              <a:t> </a:t>
            </a:r>
            <a:r>
              <a:rPr lang="fr-FR" sz="1300" b="1" dirty="0">
                <a:solidFill>
                  <a:schemeClr val="bg1"/>
                </a:solidFill>
                <a:highlight>
                  <a:srgbClr val="34BAB5"/>
                </a:highlight>
              </a:rPr>
              <a:t>Une priorité accordée aux lycéens boursiers</a:t>
            </a:r>
            <a:r>
              <a:rPr lang="fr-FR" sz="1300" b="1" dirty="0">
                <a:highlight>
                  <a:srgbClr val="34BAB5"/>
                </a:highlight>
              </a:rPr>
              <a:t> </a:t>
            </a:r>
            <a:r>
              <a:rPr lang="fr-FR" sz="1300" dirty="0">
                <a:solidFill>
                  <a:schemeClr val="accent1"/>
                </a:solidFill>
              </a:rPr>
              <a:t>dans chaque formation, y compris les plus sélectives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41</a:t>
            </a:fld>
            <a:endParaRPr lang="fr-FR" dirty="0">
              <a:solidFill>
                <a:schemeClr val="accent2"/>
              </a:solidFill>
            </a:endParaRPr>
          </a:p>
        </p:txBody>
      </p:sp>
      <p:sp>
        <p:nvSpPr>
          <p:cNvPr id="8" name="Rectangle à coins arrondis 7"/>
          <p:cNvSpPr/>
          <p:nvPr/>
        </p:nvSpPr>
        <p:spPr>
          <a:xfrm>
            <a:off x="4572000" y="86105"/>
            <a:ext cx="4193056" cy="54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Une politique volontariste d’égalité des chances mise en œuvre par Parcoursup</a:t>
            </a:r>
          </a:p>
        </p:txBody>
      </p:sp>
      <p:sp>
        <p:nvSpPr>
          <p:cNvPr id="9" name="Titre 1"/>
          <p:cNvSpPr>
            <a:spLocks noGrp="1"/>
          </p:cNvSpPr>
          <p:nvPr>
            <p:ph type="title"/>
          </p:nvPr>
        </p:nvSpPr>
        <p:spPr>
          <a:xfrm>
            <a:off x="363392" y="1064242"/>
            <a:ext cx="8424000" cy="378731"/>
          </a:xfrm>
        </p:spPr>
        <p:txBody>
          <a:bodyPr/>
          <a:lstStyle/>
          <a:p>
            <a:r>
              <a:rPr lang="fr-FR" sz="1800" dirty="0">
                <a:solidFill>
                  <a:schemeClr val="accent1"/>
                </a:solidFill>
              </a:rPr>
              <a:t>Un appui aux lycéens boursiers </a:t>
            </a:r>
          </a:p>
        </p:txBody>
      </p:sp>
      <p:sp>
        <p:nvSpPr>
          <p:cNvPr id="12" name="Titre 1"/>
          <p:cNvSpPr txBox="1">
            <a:spLocks/>
          </p:cNvSpPr>
          <p:nvPr/>
        </p:nvSpPr>
        <p:spPr bwMode="gray">
          <a:xfrm>
            <a:off x="339272" y="2698867"/>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a:solidFill>
                  <a:schemeClr val="accent1"/>
                </a:solidFill>
              </a:rPr>
              <a:t>Des places priorisées pour les lycéens pro. et techno. dans les formations dans lesquelles ils réussissent le mieux </a:t>
            </a:r>
          </a:p>
        </p:txBody>
      </p:sp>
      <p:sp>
        <p:nvSpPr>
          <p:cNvPr id="13" name="Rectangle 12"/>
          <p:cNvSpPr/>
          <p:nvPr/>
        </p:nvSpPr>
        <p:spPr>
          <a:xfrm>
            <a:off x="363392" y="3299607"/>
            <a:ext cx="8780608" cy="954107"/>
          </a:xfrm>
          <a:prstGeom prst="rect">
            <a:avLst/>
          </a:prstGeom>
        </p:spPr>
        <p:txBody>
          <a:bodyPr wrap="square">
            <a:spAutoFit/>
          </a:bodyPr>
          <a:lstStyle/>
          <a:p>
            <a:pPr>
              <a:lnSpc>
                <a:spcPct val="150000"/>
              </a:lnSpc>
            </a:pPr>
            <a:r>
              <a:rPr lang="fr-FR" sz="1400" b="1" dirty="0">
                <a:solidFill>
                  <a:schemeClr val="accent1"/>
                </a:solidFill>
              </a:rPr>
              <a:t>&gt;</a:t>
            </a:r>
            <a:r>
              <a:rPr lang="fr-FR" sz="1400" b="1" dirty="0">
                <a:solidFill>
                  <a:srgbClr val="EC130E"/>
                </a:solidFill>
              </a:rPr>
              <a:t> </a:t>
            </a:r>
            <a:r>
              <a:rPr lang="fr-FR" sz="1400" dirty="0"/>
              <a:t>Un nombre de </a:t>
            </a:r>
            <a:r>
              <a:rPr lang="fr-FR" sz="1400" b="1" dirty="0">
                <a:solidFill>
                  <a:schemeClr val="bg1"/>
                </a:solidFill>
                <a:highlight>
                  <a:srgbClr val="34BAB5"/>
                </a:highlight>
              </a:rPr>
              <a:t>places en BTS est priorisé pour les bacheliers professionnels et les bacheliers technologiques</a:t>
            </a:r>
          </a:p>
          <a:p>
            <a:pPr marL="0" lvl="2" indent="0">
              <a:buClr>
                <a:srgbClr val="FF0000"/>
              </a:buClr>
              <a:buNone/>
            </a:pPr>
            <a:r>
              <a:rPr lang="fr-FR" sz="1400" b="1" dirty="0">
                <a:solidFill>
                  <a:schemeClr val="accent1"/>
                </a:solidFill>
              </a:rPr>
              <a:t>&gt;</a:t>
            </a:r>
            <a:r>
              <a:rPr lang="fr-FR" sz="1400" dirty="0">
                <a:solidFill>
                  <a:srgbClr val="EC130E"/>
                </a:solidFill>
              </a:rPr>
              <a:t> </a:t>
            </a:r>
            <a:r>
              <a:rPr lang="fr-FR" sz="1400" dirty="0"/>
              <a:t>Un nombre de </a:t>
            </a:r>
            <a:r>
              <a:rPr lang="fr-FR" sz="1400" b="1" dirty="0">
                <a:solidFill>
                  <a:schemeClr val="bg1"/>
                </a:solidFill>
                <a:highlight>
                  <a:srgbClr val="34BAB5"/>
                </a:highlight>
              </a:rPr>
              <a:t>places en BUT est priorisé pour les bacheliers technologiques</a:t>
            </a:r>
          </a:p>
        </p:txBody>
      </p:sp>
      <p:pic>
        <p:nvPicPr>
          <p:cNvPr id="14" name="Image 13">
            <a:extLst>
              <a:ext uri="{FF2B5EF4-FFF2-40B4-BE49-F238E27FC236}">
                <a16:creationId xmlns:a16="http://schemas.microsoft.com/office/drawing/2014/main" id="{7FCCF970-15EA-48E7-9C6B-A1DC926F2E15}"/>
              </a:ext>
            </a:extLst>
          </p:cNvPr>
          <p:cNvPicPr>
            <a:picLocks noChangeAspect="1"/>
          </p:cNvPicPr>
          <p:nvPr/>
        </p:nvPicPr>
        <p:blipFill>
          <a:blip r:embed="rId2"/>
          <a:stretch>
            <a:fillRect/>
          </a:stretch>
        </p:blipFill>
        <p:spPr>
          <a:xfrm>
            <a:off x="293848" y="86105"/>
            <a:ext cx="4159080" cy="612421"/>
          </a:xfrm>
          <a:prstGeom prst="rect">
            <a:avLst/>
          </a:prstGeom>
        </p:spPr>
      </p:pic>
    </p:spTree>
    <p:extLst>
      <p:ext uri="{BB962C8B-B14F-4D97-AF65-F5344CB8AC3E}">
        <p14:creationId xmlns:p14="http://schemas.microsoft.com/office/powerpoint/2010/main" val="218215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solidFill>
                  <a:schemeClr val="accent2"/>
                </a:solidFill>
              </a:rPr>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accent2"/>
                </a:solidFill>
              </a:rPr>
              <a:pPr/>
              <a:t>42</a:t>
            </a:fld>
            <a:endParaRPr lang="fr-FR" dirty="0">
              <a:solidFill>
                <a:schemeClr val="accent2"/>
              </a:solidFill>
            </a:endParaRPr>
          </a:p>
        </p:txBody>
      </p:sp>
      <p:pic>
        <p:nvPicPr>
          <p:cNvPr id="8" name="Espace réservé pour une image  7">
            <a:extLst>
              <a:ext uri="{FF2B5EF4-FFF2-40B4-BE49-F238E27FC236}">
                <a16:creationId xmlns:a16="http://schemas.microsoft.com/office/drawing/2014/main" id="{AAEFAFBB-BC6D-4F9D-B6C3-D3564E4FF105}"/>
              </a:ext>
            </a:extLst>
          </p:cNvPr>
          <p:cNvPicPr>
            <a:picLocks noGrp="1" noChangeAspect="1"/>
          </p:cNvPicPr>
          <p:nvPr>
            <p:ph type="pic" sz="quarter" idx="13"/>
          </p:nvPr>
        </p:nvPicPr>
        <p:blipFill>
          <a:blip r:embed="rId2"/>
          <a:srcRect t="10244" b="10244"/>
          <a:stretch>
            <a:fillRect/>
          </a:stretch>
        </p:blipFill>
        <p:spPr>
          <a:xfrm>
            <a:off x="1547664" y="915566"/>
            <a:ext cx="6264696" cy="2802627"/>
          </a:xfrm>
        </p:spPr>
      </p:pic>
      <p:pic>
        <p:nvPicPr>
          <p:cNvPr id="9" name="Image 8">
            <a:extLst>
              <a:ext uri="{FF2B5EF4-FFF2-40B4-BE49-F238E27FC236}">
                <a16:creationId xmlns:a16="http://schemas.microsoft.com/office/drawing/2014/main" id="{B0320972-58D1-4E07-8F34-A2A85035D290}"/>
              </a:ext>
            </a:extLst>
          </p:cNvPr>
          <p:cNvPicPr>
            <a:picLocks noChangeAspect="1"/>
          </p:cNvPicPr>
          <p:nvPr/>
        </p:nvPicPr>
        <p:blipFill>
          <a:blip r:embed="rId3"/>
          <a:stretch>
            <a:fillRect/>
          </a:stretch>
        </p:blipFill>
        <p:spPr>
          <a:xfrm>
            <a:off x="293848" y="86105"/>
            <a:ext cx="4159080" cy="612421"/>
          </a:xfrm>
          <a:prstGeom prst="rect">
            <a:avLst/>
          </a:prstGeom>
        </p:spPr>
      </p:pic>
    </p:spTree>
    <p:extLst>
      <p:ext uri="{BB962C8B-B14F-4D97-AF65-F5344CB8AC3E}">
        <p14:creationId xmlns:p14="http://schemas.microsoft.com/office/powerpoint/2010/main" val="3524104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accent2">
                    <a:lumMod val="75000"/>
                  </a:schemeClr>
                </a:solidFill>
              </a:rPr>
              <a:pPr/>
              <a:t>43</a:t>
            </a:fld>
            <a:endParaRPr lang="fr-FR" dirty="0">
              <a:solidFill>
                <a:schemeClr val="accent2">
                  <a:lumMod val="75000"/>
                </a:schemeClr>
              </a:solidFill>
            </a:endParaRPr>
          </a:p>
        </p:txBody>
      </p:sp>
      <p:sp>
        <p:nvSpPr>
          <p:cNvPr id="4" name="Titre 3"/>
          <p:cNvSpPr>
            <a:spLocks noGrp="1"/>
          </p:cNvSpPr>
          <p:nvPr>
            <p:ph type="title"/>
          </p:nvPr>
        </p:nvSpPr>
        <p:spPr/>
        <p:txBody>
          <a:bodyPr/>
          <a:lstStyle/>
          <a:p>
            <a:pPr algn="ctr"/>
            <a:r>
              <a:rPr lang="fr-FR" sz="2200" dirty="0">
                <a:solidFill>
                  <a:schemeClr val="bg1"/>
                </a:solidFill>
                <a:highlight>
                  <a:srgbClr val="34BAB5"/>
                </a:highlight>
                <a:latin typeface="+mn-lt"/>
                <a:ea typeface="+mn-ea"/>
                <a:cs typeface="+mn-cs"/>
              </a:rPr>
              <a:t>Jeudi 4 décembre 2025 &gt; vendredi 19 décembre 2025</a:t>
            </a:r>
            <a:br>
              <a:rPr lang="fr-FR" sz="1050" dirty="0">
                <a:solidFill>
                  <a:schemeClr val="bg1"/>
                </a:solidFill>
                <a:highlight>
                  <a:srgbClr val="0000FF"/>
                </a:highlight>
                <a:latin typeface="+mn-lt"/>
                <a:ea typeface="+mn-ea"/>
                <a:cs typeface="+mn-cs"/>
              </a:rPr>
            </a:br>
            <a:r>
              <a:rPr lang="fr-FR" sz="2200" dirty="0"/>
              <a:t>Je reçois les réponses des formations et je décide</a:t>
            </a:r>
          </a:p>
        </p:txBody>
      </p:sp>
      <p:sp>
        <p:nvSpPr>
          <p:cNvPr id="8" name="Rectangle à coins arrondis 6">
            <a:extLst>
              <a:ext uri="{FF2B5EF4-FFF2-40B4-BE49-F238E27FC236}">
                <a16:creationId xmlns:a16="http://schemas.microsoft.com/office/drawing/2014/main" id="{233DCACA-F66D-BCAA-014B-643DFA98A1BB}"/>
              </a:ext>
            </a:extLst>
          </p:cNvPr>
          <p:cNvSpPr>
            <a:spLocks noGrp="1"/>
          </p:cNvSpPr>
          <p:nvPr>
            <p:ph type="body" sz="quarter" idx="13"/>
          </p:nvPr>
        </p:nvSpPr>
        <p:spPr>
          <a:xfrm>
            <a:off x="4661394" y="187742"/>
            <a:ext cx="3911905" cy="360000"/>
          </a:xfrm>
          <a:prstGeom prst="roundRect">
            <a:avLst/>
          </a:prstGeom>
          <a:solidFill>
            <a:srgbClr val="2E2EA6"/>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fr-FR" sz="1400" b="1" dirty="0">
                <a:solidFill>
                  <a:srgbClr val="FFFF00"/>
                </a:solidFill>
              </a:rPr>
              <a:t>Les dates clés de la phase d’admission 2025</a:t>
            </a:r>
          </a:p>
        </p:txBody>
      </p:sp>
      <p:sp>
        <p:nvSpPr>
          <p:cNvPr id="10" name="ZoneTexte 9"/>
          <p:cNvSpPr txBox="1"/>
          <p:nvPr/>
        </p:nvSpPr>
        <p:spPr>
          <a:xfrm>
            <a:off x="867184" y="1707654"/>
            <a:ext cx="3456140" cy="1384995"/>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Jeudi 4 décembre – début de la phase principale : c’est le moment de faire vos choix</a:t>
            </a:r>
            <a:br>
              <a:rPr lang="fr-FR" sz="1050" b="1" dirty="0">
                <a:solidFill>
                  <a:schemeClr val="bg1"/>
                </a:solidFill>
                <a:highlight>
                  <a:srgbClr val="0000FF"/>
                </a:highlight>
              </a:rPr>
            </a:br>
            <a:endParaRPr lang="fr-FR" sz="1050" b="1" dirty="0">
              <a:solidFill>
                <a:schemeClr val="bg1"/>
              </a:solidFill>
              <a:highlight>
                <a:srgbClr val="0000FF"/>
              </a:highlight>
            </a:endParaRPr>
          </a:p>
          <a:p>
            <a:pPr marL="171450" indent="-171450">
              <a:buClr>
                <a:srgbClr val="FF0000"/>
              </a:buClr>
              <a:buFont typeface="Courier New" panose="02070309020205020404" pitchFamily="49" charset="0"/>
              <a:buChar char="o"/>
            </a:pPr>
            <a:r>
              <a:rPr lang="fr-FR" sz="1050" b="1" dirty="0">
                <a:solidFill>
                  <a:schemeClr val="accent1"/>
                </a:solidFill>
              </a:rPr>
              <a:t>Consultez dans votre dossier</a:t>
            </a:r>
            <a:r>
              <a:rPr lang="fr-FR" sz="1050" dirty="0">
                <a:solidFill>
                  <a:schemeClr val="accent1"/>
                </a:solidFill>
              </a:rPr>
              <a:t>, au fur et a mesure, les propositions d’admission (Oui ou Oui-si) des formations que vous avez demandées</a:t>
            </a:r>
          </a:p>
          <a:p>
            <a:pPr marL="171450" indent="-171450">
              <a:buClr>
                <a:srgbClr val="FF0000"/>
              </a:buClr>
              <a:buFont typeface="Courier New" panose="02070309020205020404" pitchFamily="49" charset="0"/>
              <a:buChar char="o"/>
            </a:pPr>
            <a:r>
              <a:rPr lang="fr-FR" sz="1050" b="1" dirty="0">
                <a:solidFill>
                  <a:schemeClr val="accent1"/>
                </a:solidFill>
              </a:rPr>
              <a:t>Faites votre choix </a:t>
            </a:r>
            <a:r>
              <a:rPr lang="fr-FR" sz="1050" dirty="0">
                <a:solidFill>
                  <a:schemeClr val="accent1"/>
                </a:solidFill>
              </a:rPr>
              <a:t>: vous devez répondre dans les délais à chaque proposition d’admission reçue</a:t>
            </a:r>
          </a:p>
        </p:txBody>
      </p:sp>
      <p:sp>
        <p:nvSpPr>
          <p:cNvPr id="11" name="ZoneTexte 10"/>
          <p:cNvSpPr txBox="1"/>
          <p:nvPr/>
        </p:nvSpPr>
        <p:spPr>
          <a:xfrm>
            <a:off x="866938" y="3735144"/>
            <a:ext cx="3481501"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34BAB5"/>
                </a:highlight>
              </a:rPr>
              <a:t>Mardi 16 décembre – début de la </a:t>
            </a:r>
            <a:r>
              <a:rPr lang="fr-FR" sz="1000" dirty="0">
                <a:solidFill>
                  <a:schemeClr val="accent1"/>
                </a:solidFill>
              </a:rPr>
              <a:t>	</a:t>
            </a:r>
            <a:r>
              <a:rPr lang="fr-FR" sz="1050" b="1" dirty="0">
                <a:solidFill>
                  <a:schemeClr val="bg1"/>
                </a:solidFill>
                <a:highlight>
                  <a:srgbClr val="34BAB5"/>
                </a:highlight>
              </a:rPr>
              <a:t>phase complémentaire </a:t>
            </a:r>
            <a:br>
              <a:rPr lang="fr-FR" sz="1050" b="1" dirty="0">
                <a:solidFill>
                  <a:schemeClr val="bg1"/>
                </a:solidFill>
                <a:highlight>
                  <a:srgbClr val="0000FF"/>
                </a:highlight>
              </a:rPr>
            </a:br>
            <a:endParaRPr lang="fr-FR" sz="1050" b="1" dirty="0">
              <a:solidFill>
                <a:schemeClr val="bg1"/>
              </a:solidFill>
              <a:highlight>
                <a:srgbClr val="0000FF"/>
              </a:highlight>
            </a:endParaRPr>
          </a:p>
          <a:p>
            <a:r>
              <a:rPr lang="fr-FR" sz="1000" dirty="0">
                <a:solidFill>
                  <a:schemeClr val="accent1"/>
                </a:solidFill>
              </a:rPr>
              <a:t>Vous pouvez formuler </a:t>
            </a:r>
            <a:r>
              <a:rPr lang="fr-FR" sz="1000" b="1" dirty="0">
                <a:solidFill>
                  <a:schemeClr val="accent1"/>
                </a:solidFill>
              </a:rPr>
              <a:t>jusqu’à 10 nouveaux vœux </a:t>
            </a:r>
            <a:r>
              <a:rPr lang="fr-FR" sz="1000" dirty="0">
                <a:solidFill>
                  <a:schemeClr val="accent1"/>
                </a:solidFill>
              </a:rPr>
              <a:t>pour des formations ayant encore des places à proposer</a:t>
            </a:r>
          </a:p>
        </p:txBody>
      </p:sp>
      <p:sp>
        <p:nvSpPr>
          <p:cNvPr id="12" name="ZoneTexte 11"/>
          <p:cNvSpPr txBox="1"/>
          <p:nvPr/>
        </p:nvSpPr>
        <p:spPr>
          <a:xfrm>
            <a:off x="866938" y="3191946"/>
            <a:ext cx="3456385" cy="415498"/>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Entre le lundi 8 et le jeudi 11 décembre</a:t>
            </a:r>
            <a:br>
              <a:rPr lang="fr-FR" sz="1000" dirty="0"/>
            </a:br>
            <a:r>
              <a:rPr lang="fr-FR" sz="1050" b="1" dirty="0">
                <a:solidFill>
                  <a:schemeClr val="accent1"/>
                </a:solidFill>
              </a:rPr>
              <a:t>Classez vos vœux en attente</a:t>
            </a:r>
          </a:p>
        </p:txBody>
      </p:sp>
      <p:sp>
        <p:nvSpPr>
          <p:cNvPr id="13" name="ZoneTexte 12"/>
          <p:cNvSpPr txBox="1"/>
          <p:nvPr/>
        </p:nvSpPr>
        <p:spPr>
          <a:xfrm>
            <a:off x="4622469" y="3880558"/>
            <a:ext cx="3751707" cy="738664"/>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Vendredi 19 décembre 2025 -  fin de la phase principale</a:t>
            </a:r>
            <a:br>
              <a:rPr lang="fr-FR" sz="1050" dirty="0">
                <a:solidFill>
                  <a:schemeClr val="accent1"/>
                </a:solidFill>
              </a:rPr>
            </a:br>
            <a:r>
              <a:rPr lang="fr-FR" sz="1050" dirty="0">
                <a:solidFill>
                  <a:schemeClr val="accent1"/>
                </a:solidFill>
              </a:rPr>
              <a:t>La phase complémentaire se poursuit jusqu’au 17 février.</a:t>
            </a:r>
          </a:p>
          <a:p>
            <a:r>
              <a:rPr lang="fr-FR" sz="1050" dirty="0">
                <a:solidFill>
                  <a:schemeClr val="accent1"/>
                </a:solidFill>
              </a:rPr>
              <a:t>L’accompagnement en CAES se poursuit pour ceux qui ont sollicité cet accompagnement</a:t>
            </a:r>
          </a:p>
        </p:txBody>
      </p:sp>
      <p:sp>
        <p:nvSpPr>
          <p:cNvPr id="15" name="ZoneTexte 14"/>
          <p:cNvSpPr txBox="1"/>
          <p:nvPr/>
        </p:nvSpPr>
        <p:spPr>
          <a:xfrm>
            <a:off x="4644007" y="1714381"/>
            <a:ext cx="3744417" cy="884858"/>
          </a:xfrm>
          <a:prstGeom prst="rect">
            <a:avLst/>
          </a:prstGeom>
          <a:noFill/>
          <a:ln>
            <a:solidFill>
              <a:schemeClr val="tx1"/>
            </a:solidFill>
          </a:ln>
        </p:spPr>
        <p:txBody>
          <a:bodyPr wrap="square" rtlCol="0">
            <a:spAutoFit/>
          </a:bodyPr>
          <a:lstStyle/>
          <a:p>
            <a:r>
              <a:rPr lang="fr-FR" sz="1000" dirty="0"/>
              <a:t>	</a:t>
            </a:r>
            <a:r>
              <a:rPr lang="fr-FR" sz="1050" b="1" dirty="0">
                <a:solidFill>
                  <a:schemeClr val="bg1"/>
                </a:solidFill>
                <a:highlight>
                  <a:srgbClr val="34BAB5"/>
                </a:highlight>
              </a:rPr>
              <a:t>Mercredi 10 décembre -  Résultats du</a:t>
            </a:r>
            <a:br>
              <a:rPr lang="fr-FR" sz="1000" dirty="0"/>
            </a:br>
            <a:endParaRPr lang="fr-FR" sz="1000" dirty="0"/>
          </a:p>
          <a:p>
            <a:pPr algn="just"/>
            <a:br>
              <a:rPr lang="fr-FR" sz="1000" dirty="0"/>
            </a:br>
            <a:r>
              <a:rPr lang="fr-FR" sz="1050" dirty="0">
                <a:solidFill>
                  <a:schemeClr val="accent1"/>
                </a:solidFill>
              </a:rPr>
              <a:t>Après les résultats du bac, je peux aller m’inscrire dans l’établissement que j’ai choisi</a:t>
            </a:r>
          </a:p>
        </p:txBody>
      </p:sp>
      <p:sp>
        <p:nvSpPr>
          <p:cNvPr id="16" name="ZoneTexte 15"/>
          <p:cNvSpPr txBox="1"/>
          <p:nvPr/>
        </p:nvSpPr>
        <p:spPr>
          <a:xfrm>
            <a:off x="4644007" y="2767815"/>
            <a:ext cx="3744417" cy="900246"/>
          </a:xfrm>
          <a:prstGeom prst="rect">
            <a:avLst/>
          </a:prstGeom>
          <a:noFill/>
          <a:ln>
            <a:solidFill>
              <a:schemeClr val="tx1"/>
            </a:solidFill>
          </a:ln>
        </p:spPr>
        <p:txBody>
          <a:bodyPr wrap="square" rtlCol="0">
            <a:spAutoFit/>
          </a:bodyPr>
          <a:lstStyle/>
          <a:p>
            <a:r>
              <a:rPr lang="fr-FR" sz="1050" b="1" dirty="0">
                <a:solidFill>
                  <a:schemeClr val="bg1"/>
                </a:solidFill>
                <a:highlight>
                  <a:srgbClr val="34BAB5"/>
                </a:highlight>
              </a:rPr>
              <a:t>A partir du mardi 16 décembre 2025 </a:t>
            </a:r>
            <a:br>
              <a:rPr lang="fr-FR" sz="1050" dirty="0">
                <a:solidFill>
                  <a:schemeClr val="accent1"/>
                </a:solidFill>
              </a:rPr>
            </a:br>
            <a:br>
              <a:rPr lang="fr-FR" sz="1050" dirty="0">
                <a:solidFill>
                  <a:schemeClr val="accent1"/>
                </a:solidFill>
              </a:rPr>
            </a:br>
            <a:r>
              <a:rPr lang="fr-FR" sz="1050" dirty="0">
                <a:solidFill>
                  <a:schemeClr val="accent1"/>
                </a:solidFill>
              </a:rPr>
              <a:t>Début de l’</a:t>
            </a:r>
            <a:r>
              <a:rPr lang="fr-FR" sz="1050" b="1" dirty="0">
                <a:solidFill>
                  <a:schemeClr val="accent1"/>
                </a:solidFill>
              </a:rPr>
              <a:t>Accompagnement personnalisé </a:t>
            </a:r>
            <a:r>
              <a:rPr lang="fr-FR" sz="1050" dirty="0">
                <a:solidFill>
                  <a:schemeClr val="accent1"/>
                </a:solidFill>
              </a:rPr>
              <a:t>des candidats qui n’ont pas reçu de proposition d’admission par la commission d’accès à l’enseignement supérieur (CAES)</a:t>
            </a:r>
          </a:p>
        </p:txBody>
      </p:sp>
      <p:pic>
        <p:nvPicPr>
          <p:cNvPr id="17" name="Image 16"/>
          <p:cNvPicPr>
            <a:picLocks noChangeAspect="1"/>
          </p:cNvPicPr>
          <p:nvPr/>
        </p:nvPicPr>
        <p:blipFill>
          <a:blip r:embed="rId2"/>
          <a:stretch>
            <a:fillRect/>
          </a:stretch>
        </p:blipFill>
        <p:spPr>
          <a:xfrm>
            <a:off x="4788024" y="1765440"/>
            <a:ext cx="639137" cy="436961"/>
          </a:xfrm>
          <a:prstGeom prst="rect">
            <a:avLst/>
          </a:prstGeom>
        </p:spPr>
      </p:pic>
      <p:pic>
        <p:nvPicPr>
          <p:cNvPr id="18" name="Image 17"/>
          <p:cNvPicPr>
            <a:picLocks noChangeAspect="1"/>
          </p:cNvPicPr>
          <p:nvPr/>
        </p:nvPicPr>
        <p:blipFill>
          <a:blip r:embed="rId3"/>
          <a:stretch>
            <a:fillRect/>
          </a:stretch>
        </p:blipFill>
        <p:spPr>
          <a:xfrm>
            <a:off x="1043608" y="3824211"/>
            <a:ext cx="515320" cy="353362"/>
          </a:xfrm>
          <a:prstGeom prst="rect">
            <a:avLst/>
          </a:prstGeom>
        </p:spPr>
      </p:pic>
      <p:pic>
        <p:nvPicPr>
          <p:cNvPr id="14" name="Image 13">
            <a:extLst>
              <a:ext uri="{FF2B5EF4-FFF2-40B4-BE49-F238E27FC236}">
                <a16:creationId xmlns:a16="http://schemas.microsoft.com/office/drawing/2014/main" id="{696BEAD6-7175-4F6E-92F9-9A7CC944ABC3}"/>
              </a:ext>
            </a:extLst>
          </p:cNvPr>
          <p:cNvPicPr>
            <a:picLocks noChangeAspect="1"/>
          </p:cNvPicPr>
          <p:nvPr/>
        </p:nvPicPr>
        <p:blipFill>
          <a:blip r:embed="rId4"/>
          <a:stretch>
            <a:fillRect/>
          </a:stretch>
        </p:blipFill>
        <p:spPr>
          <a:xfrm>
            <a:off x="323528" y="61532"/>
            <a:ext cx="4159080" cy="612421"/>
          </a:xfrm>
          <a:prstGeom prst="rect">
            <a:avLst/>
          </a:prstGeom>
        </p:spPr>
      </p:pic>
      <p:sp>
        <p:nvSpPr>
          <p:cNvPr id="2" name="ZoneTexte 1">
            <a:extLst>
              <a:ext uri="{FF2B5EF4-FFF2-40B4-BE49-F238E27FC236}">
                <a16:creationId xmlns:a16="http://schemas.microsoft.com/office/drawing/2014/main" id="{E8A49089-62EE-4D4B-B100-7906CB83D0DC}"/>
              </a:ext>
            </a:extLst>
          </p:cNvPr>
          <p:cNvSpPr txBox="1"/>
          <p:nvPr/>
        </p:nvSpPr>
        <p:spPr>
          <a:xfrm>
            <a:off x="5571178" y="1892403"/>
            <a:ext cx="768413" cy="261610"/>
          </a:xfrm>
          <a:prstGeom prst="rect">
            <a:avLst/>
          </a:prstGeom>
          <a:noFill/>
        </p:spPr>
        <p:txBody>
          <a:bodyPr wrap="square" rtlCol="0">
            <a:spAutoFit/>
          </a:bodyPr>
          <a:lstStyle/>
          <a:p>
            <a:r>
              <a:rPr lang="fr-FR" sz="1050" b="1" dirty="0">
                <a:solidFill>
                  <a:schemeClr val="bg1"/>
                </a:solidFill>
                <a:highlight>
                  <a:srgbClr val="34BAB5"/>
                </a:highlight>
              </a:rPr>
              <a:t>Bac 2025</a:t>
            </a:r>
            <a:endParaRPr lang="fr-FR" sz="1050" dirty="0"/>
          </a:p>
        </p:txBody>
      </p:sp>
    </p:spTree>
    <p:extLst>
      <p:ext uri="{BB962C8B-B14F-4D97-AF65-F5344CB8AC3E}">
        <p14:creationId xmlns:p14="http://schemas.microsoft.com/office/powerpoint/2010/main" val="3006729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solidFill>
                  <a:schemeClr val="accent2"/>
                </a:solidFill>
              </a:rPr>
              <a:t>La phase d’admission principale : 4 au 19 décembre 2025</a:t>
            </a:r>
            <a:br>
              <a:rPr lang="fr-FR" sz="2400" dirty="0">
                <a:solidFill>
                  <a:schemeClr val="accent2"/>
                </a:solidFill>
              </a:rPr>
            </a:br>
            <a:br>
              <a:rPr lang="fr-FR" sz="2400" dirty="0">
                <a:solidFill>
                  <a:schemeClr val="accent2"/>
                </a:solidFill>
              </a:rPr>
            </a:br>
            <a:endParaRPr lang="fr-FR" sz="2400" dirty="0">
              <a:solidFill>
                <a:schemeClr val="accent2"/>
              </a:solidFill>
            </a:endParaRPr>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34BAB5"/>
              </a:buClr>
              <a:buSzPct val="100000"/>
              <a:buFont typeface="Lucida Grande"/>
              <a:buChar char="&gt;"/>
            </a:pPr>
            <a:r>
              <a:rPr lang="fr-FR" sz="1400" dirty="0">
                <a:solidFill>
                  <a:schemeClr val="accent1"/>
                </a:solidFill>
              </a:rPr>
              <a:t>Avant le démarrage de la phase de la phase d’admission, repensez à vos vœux, à ceux qui vous intéressent vraiment car </a:t>
            </a:r>
            <a:r>
              <a:rPr lang="fr-FR" sz="1400" b="1" dirty="0">
                <a:solidFill>
                  <a:schemeClr val="bg1"/>
                </a:solidFill>
                <a:highlight>
                  <a:srgbClr val="34BAB5"/>
                </a:highlight>
              </a:rPr>
              <a:t>il faudra faire un choix.</a:t>
            </a:r>
          </a:p>
          <a:p>
            <a:pPr marL="177800" lvl="0" indent="-177800" defTabSz="457200">
              <a:spcAft>
                <a:spcPts val="0"/>
              </a:spcAft>
              <a:buClr>
                <a:srgbClr val="FF0000"/>
              </a:buClr>
              <a:buSzPct val="100000"/>
              <a:buFont typeface="Lucida Grande"/>
              <a:buChar char="&gt;"/>
            </a:pPr>
            <a:endParaRPr lang="fr-FR" sz="1600" dirty="0">
              <a:solidFill>
                <a:schemeClr val="bg1"/>
              </a:solidFill>
            </a:endParaRPr>
          </a:p>
          <a:p>
            <a:pPr marL="177800" lvl="0" indent="-177800" defTabSz="457200">
              <a:spcAft>
                <a:spcPts val="0"/>
              </a:spcAft>
              <a:buClr>
                <a:srgbClr val="34BAB5"/>
              </a:buClr>
              <a:buSzPct val="100000"/>
              <a:buFont typeface="Lucida Grande"/>
              <a:buChar char="&gt;"/>
            </a:pPr>
            <a:r>
              <a:rPr lang="fr-FR" sz="1400" dirty="0">
                <a:solidFill>
                  <a:schemeClr val="accent1"/>
                </a:solidFill>
              </a:rPr>
              <a:t>Les candidats consultent </a:t>
            </a:r>
            <a:r>
              <a:rPr lang="fr-FR" sz="1400" b="1" dirty="0">
                <a:solidFill>
                  <a:schemeClr val="accent1"/>
                </a:solidFill>
              </a:rPr>
              <a:t>les réponses des formations le 4 décembre 2025</a:t>
            </a:r>
          </a:p>
          <a:p>
            <a:pPr lvl="0" defTabSz="457200">
              <a:spcAft>
                <a:spcPts val="0"/>
              </a:spcAft>
              <a:buClr>
                <a:srgbClr val="FF0000"/>
              </a:buClr>
              <a:buSzPct val="100000"/>
            </a:pPr>
            <a:endParaRPr lang="fr-FR" sz="1400" b="1" dirty="0">
              <a:solidFill>
                <a:schemeClr val="accent1"/>
              </a:solidFill>
            </a:endParaRPr>
          </a:p>
          <a:p>
            <a:pPr marL="177800" lvl="0" indent="-177800" defTabSz="457200">
              <a:spcAft>
                <a:spcPts val="0"/>
              </a:spcAft>
              <a:buClr>
                <a:srgbClr val="34BAB5"/>
              </a:buClr>
              <a:buSzPct val="100000"/>
              <a:buFont typeface="Lucida Grande"/>
              <a:buChar char="&gt;"/>
            </a:pPr>
            <a:r>
              <a:rPr lang="fr-FR" sz="1400" b="1" dirty="0">
                <a:solidFill>
                  <a:schemeClr val="bg1"/>
                </a:solidFill>
                <a:highlight>
                  <a:srgbClr val="34BAB5"/>
                </a:highlight>
              </a:rPr>
              <a:t>Ils reçoivent les propositions d’admission au fur et à mesure et en continu </a:t>
            </a:r>
            <a:r>
              <a:rPr lang="fr-FR" sz="1400" b="1" dirty="0">
                <a:solidFill>
                  <a:schemeClr val="accent1"/>
                </a:solidFill>
              </a:rPr>
              <a:t>: </a:t>
            </a:r>
            <a:r>
              <a:rPr lang="fr-FR" sz="1400" dirty="0">
                <a:solidFill>
                  <a:schemeClr val="accent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chemeClr val="accent1"/>
              </a:solidFill>
            </a:endParaRPr>
          </a:p>
          <a:p>
            <a:pPr marL="177800" lvl="0" indent="-177800" defTabSz="457200">
              <a:spcAft>
                <a:spcPts val="0"/>
              </a:spcAft>
              <a:buClr>
                <a:schemeClr val="accent2"/>
              </a:buClr>
              <a:buSzPct val="100000"/>
              <a:buFont typeface="Lucida Grande"/>
              <a:buChar char="&gt;"/>
            </a:pPr>
            <a:r>
              <a:rPr lang="fr-FR" sz="1400" dirty="0">
                <a:solidFill>
                  <a:schemeClr val="accent1"/>
                </a:solidFill>
              </a:rPr>
              <a:t>Les candidats doivent obligatoirement </a:t>
            </a:r>
            <a:r>
              <a:rPr lang="fr-FR" sz="1400" b="1" dirty="0">
                <a:solidFill>
                  <a:schemeClr val="bg1"/>
                </a:solidFill>
                <a:highlight>
                  <a:srgbClr val="34BAB5"/>
                </a:highlight>
              </a:rPr>
              <a:t>répondre</a:t>
            </a:r>
            <a:r>
              <a:rPr lang="fr-FR" sz="1400" dirty="0">
                <a:solidFill>
                  <a:schemeClr val="accent1"/>
                </a:solidFill>
              </a:rPr>
              <a:t> à chaque proposition d’admission reçue </a:t>
            </a:r>
            <a:r>
              <a:rPr lang="fr-FR" sz="1400" b="1" dirty="0">
                <a:solidFill>
                  <a:schemeClr val="bg1"/>
                </a:solidFill>
                <a:highlight>
                  <a:srgbClr val="34BAB5"/>
                </a:highlight>
              </a:rPr>
              <a:t>avant la date limite indiquée dans leur dossier. </a:t>
            </a:r>
            <a:r>
              <a:rPr lang="fr-FR" sz="1400" dirty="0">
                <a:solidFill>
                  <a:schemeClr val="accent1"/>
                </a:solidFill>
              </a:rPr>
              <a:t>En l’absence de réponse, la proposition est retirée.</a:t>
            </a:r>
          </a:p>
          <a:p>
            <a:pPr lvl="0" defTabSz="457200">
              <a:spcAft>
                <a:spcPts val="0"/>
              </a:spcAft>
              <a:buClr>
                <a:srgbClr val="FF0000"/>
              </a:buClr>
              <a:buSzPct val="100000"/>
            </a:pPr>
            <a:endParaRPr lang="fr-FR" sz="1400" b="1" dirty="0">
              <a:solidFill>
                <a:schemeClr val="accent1"/>
              </a:solidFill>
              <a:cs typeface="Arial"/>
            </a:endParaRPr>
          </a:p>
          <a:p>
            <a:pPr marL="177800" indent="-177800" defTabSz="457200">
              <a:spcAft>
                <a:spcPts val="0"/>
              </a:spcAft>
              <a:buClr>
                <a:srgbClr val="34BAB5"/>
              </a:buClr>
              <a:buSzPct val="100000"/>
              <a:buFont typeface="Lucida Grande"/>
              <a:buChar char="&gt;"/>
            </a:pPr>
            <a:r>
              <a:rPr lang="fr-FR" sz="1400" dirty="0">
                <a:solidFill>
                  <a:schemeClr val="accent1"/>
                </a:solidFill>
              </a:rPr>
              <a:t>Parcoursup permet aux candidats de changer d’avis au fur et à mesure des propositions reçues. </a:t>
            </a:r>
            <a:r>
              <a:rPr lang="fr-FR" sz="1400" b="1" dirty="0">
                <a:solidFill>
                  <a:schemeClr val="accent1"/>
                </a:solidFill>
              </a:rPr>
              <a:t>Parcoursup permet de conserver les vœux en attente et les candidats peuvent suivre la situation qui évolue en fonction des places libérées</a:t>
            </a:r>
            <a:r>
              <a:rPr lang="fr-FR" sz="1400" dirty="0">
                <a:solidFill>
                  <a:schemeClr val="accent1"/>
                </a:solidFill>
              </a:rPr>
              <a:t>. 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44</a:t>
            </a:fld>
            <a:endParaRPr lang="fr-FR" dirty="0">
              <a:solidFill>
                <a:schemeClr val="accent2"/>
              </a:solidFill>
            </a:endParaRPr>
          </a:p>
        </p:txBody>
      </p:sp>
      <p:sp>
        <p:nvSpPr>
          <p:cNvPr id="7" name="Rectangle à coins arrondis 6"/>
          <p:cNvSpPr/>
          <p:nvPr/>
        </p:nvSpPr>
        <p:spPr>
          <a:xfrm>
            <a:off x="4661394" y="86105"/>
            <a:ext cx="4104942"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Une phase de choix du 4 décembre au 19 décembre 2025</a:t>
            </a:r>
          </a:p>
        </p:txBody>
      </p:sp>
      <p:pic>
        <p:nvPicPr>
          <p:cNvPr id="8" name="Image 7">
            <a:extLst>
              <a:ext uri="{FF2B5EF4-FFF2-40B4-BE49-F238E27FC236}">
                <a16:creationId xmlns:a16="http://schemas.microsoft.com/office/drawing/2014/main" id="{D5D3FA7D-D7D4-47A6-BC32-44203F629983}"/>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322137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0156"/>
            <a:ext cx="8424000" cy="3669328"/>
          </a:xfrm>
        </p:spPr>
        <p:txBody>
          <a:bodyPr/>
          <a:lstStyle/>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34BAB5"/>
                </a:highlight>
              </a:rPr>
              <a:t>Il faut se préparer à faire un choix</a:t>
            </a:r>
            <a:r>
              <a:rPr lang="fr-FR" sz="1400" dirty="0">
                <a:solidFill>
                  <a:schemeClr val="tx1"/>
                </a:solidFill>
                <a:highlight>
                  <a:srgbClr val="34BAB5"/>
                </a:highlight>
              </a:rPr>
              <a:t> </a:t>
            </a:r>
            <a:r>
              <a:rPr lang="fr-FR" sz="1400" dirty="0">
                <a:solidFill>
                  <a:schemeClr val="accent1"/>
                </a:solidFill>
              </a:rPr>
              <a:t>car les propositions arrivent  dès le départ et  il vous est demandé de choisir ; à titre d’illustration, en 2024 :</a:t>
            </a:r>
          </a:p>
          <a:p>
            <a:pPr marL="429800" lvl="1" indent="-177800" defTabSz="457200">
              <a:spcAft>
                <a:spcPts val="0"/>
              </a:spcAft>
              <a:buClr>
                <a:srgbClr val="FF0000"/>
              </a:buClr>
              <a:buSzPct val="100000"/>
              <a:buFont typeface="Lucida Grande"/>
              <a:buChar char="&gt;"/>
            </a:pPr>
            <a:r>
              <a:rPr lang="fr-FR" sz="1200" dirty="0">
                <a:solidFill>
                  <a:schemeClr val="accent1"/>
                </a:solidFill>
              </a:rPr>
              <a:t>Les bacheliers 2024 ont reçu en moyenne 2,4 propositions </a:t>
            </a:r>
          </a:p>
          <a:p>
            <a:pPr marL="429800" lvl="1" indent="-177800" defTabSz="457200">
              <a:spcAft>
                <a:spcPts val="0"/>
              </a:spcAft>
              <a:buClr>
                <a:srgbClr val="FF0000"/>
              </a:buClr>
              <a:buSzPct val="100000"/>
              <a:buFont typeface="Lucida Grande"/>
              <a:buChar char="&gt;"/>
            </a:pPr>
            <a:r>
              <a:rPr lang="fr-FR" sz="1200" dirty="0">
                <a:solidFill>
                  <a:schemeClr val="accent1"/>
                </a:solidFill>
              </a:rPr>
              <a:t>Au 1er jour de la phase d’admission, 66,6 % des futurs bacheliers ont reçu une proposition ; en une semaine, 81,5 % des néo-bacheliers ont reçu au moins une proposition</a:t>
            </a:r>
          </a:p>
          <a:p>
            <a:pPr marL="177800" lvl="0" indent="-177800" defTabSz="457200">
              <a:spcAft>
                <a:spcPts val="0"/>
              </a:spcAft>
              <a:buClr>
                <a:srgbClr val="FF0000"/>
              </a:buClr>
              <a:buSzPct val="100000"/>
              <a:buFont typeface="Lucida Grande"/>
              <a:buChar char="&gt;"/>
            </a:pPr>
            <a:endParaRPr lang="fr-FR" sz="1400" dirty="0">
              <a:solidFill>
                <a:schemeClr val="tx1"/>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34BAB5"/>
                </a:highlight>
              </a:rPr>
              <a:t>Il faut se préparer à faire un choix</a:t>
            </a:r>
            <a:r>
              <a:rPr lang="fr-FR" sz="1400" dirty="0">
                <a:solidFill>
                  <a:schemeClr val="tx1"/>
                </a:solidFill>
                <a:highlight>
                  <a:srgbClr val="34BAB5"/>
                </a:highlight>
              </a:rPr>
              <a:t> </a:t>
            </a:r>
            <a:r>
              <a:rPr lang="fr-FR" sz="1400" dirty="0">
                <a:solidFill>
                  <a:schemeClr val="accent1"/>
                </a:solidFill>
              </a:rPr>
              <a:t>car entre </a:t>
            </a:r>
            <a:r>
              <a:rPr lang="fr-FR" sz="1400" b="1" dirty="0">
                <a:solidFill>
                  <a:srgbClr val="FF0000"/>
                </a:solidFill>
              </a:rPr>
              <a:t>le 8 et le 11 décembre 2025</a:t>
            </a:r>
            <a:r>
              <a:rPr lang="fr-FR" sz="1400" dirty="0">
                <a:solidFill>
                  <a:schemeClr val="accent1"/>
                </a:solidFill>
              </a:rPr>
              <a:t>, il sera demandé aux lycéens de classer les veux en attente qu’ils souhaitent conserver </a:t>
            </a:r>
          </a:p>
          <a:p>
            <a:pPr marL="429800" lvl="1" indent="-177800" defTabSz="457200">
              <a:spcAft>
                <a:spcPts val="0"/>
              </a:spcAft>
              <a:buClr>
                <a:srgbClr val="FF0000"/>
              </a:buClr>
              <a:buSzPct val="100000"/>
              <a:buFont typeface="Lucida Grande"/>
              <a:buChar char="&gt;"/>
            </a:pPr>
            <a:r>
              <a:rPr lang="fr-FR" sz="1200" dirty="0">
                <a:solidFill>
                  <a:schemeClr val="accent1"/>
                </a:solidFill>
              </a:rPr>
              <a:t>L’objectif  : permettre au maximum de lycéens de recevoir des propositions rapidement</a:t>
            </a:r>
          </a:p>
          <a:p>
            <a:pPr marL="429800" lvl="1" indent="-177800" defTabSz="457200">
              <a:spcAft>
                <a:spcPts val="0"/>
              </a:spcAft>
              <a:buClr>
                <a:srgbClr val="FF0000"/>
              </a:buClr>
              <a:buSzPct val="100000"/>
              <a:buFont typeface="Lucida Grande"/>
              <a:buChar char="&gt;"/>
            </a:pPr>
            <a:r>
              <a:rPr lang="fr-FR" sz="1200" dirty="0">
                <a:solidFill>
                  <a:schemeClr val="accent1"/>
                </a:solidFill>
              </a:rPr>
              <a:t>Classer ses vœux en fonction de ce que l’on préfère ; pas besoin de faire de stratégie, la bonne question à se poser c’est : si je suis accepté, est-ce que je vais rejoindre cette formation ?</a:t>
            </a:r>
          </a:p>
          <a:p>
            <a:r>
              <a:rPr lang="fr-FR" sz="1200" dirty="0">
                <a:solidFill>
                  <a:schemeClr val="tx1"/>
                </a:solidFill>
              </a:rPr>
              <a:t> </a:t>
            </a: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34BAB5"/>
                </a:highlight>
              </a:rPr>
              <a:t>Parcoursup  vous accompagne tout au long de la phase d’admission avec des outils pratiques </a:t>
            </a:r>
          </a:p>
          <a:p>
            <a:pPr marL="429800" lvl="1" indent="-177800" defTabSz="457200">
              <a:spcAft>
                <a:spcPts val="0"/>
              </a:spcAft>
              <a:buClr>
                <a:srgbClr val="FF0000"/>
              </a:buClr>
              <a:buSzPct val="100000"/>
              <a:buFont typeface="Lucida Grande"/>
              <a:buChar char="&gt;"/>
            </a:pPr>
            <a:r>
              <a:rPr lang="fr-FR" sz="1200" dirty="0">
                <a:solidFill>
                  <a:schemeClr val="accent1"/>
                </a:solidFill>
              </a:rPr>
              <a:t>Le site d’entrainement de la phase d’admission</a:t>
            </a:r>
          </a:p>
          <a:p>
            <a:pPr marL="429800" lvl="1" indent="-177800" defTabSz="457200">
              <a:spcAft>
                <a:spcPts val="0"/>
              </a:spcAft>
              <a:buClr>
                <a:srgbClr val="FF0000"/>
              </a:buClr>
              <a:buSzPct val="100000"/>
              <a:buFont typeface="Lucida Grande"/>
              <a:buChar char="&gt;"/>
            </a:pPr>
            <a:r>
              <a:rPr lang="fr-FR" sz="1200" dirty="0">
                <a:solidFill>
                  <a:schemeClr val="accent1"/>
                </a:solidFill>
              </a:rPr>
              <a:t>Les quiz, vidéo-tuto, les infographies et la FAQ</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45</a:t>
            </a:fld>
            <a:endParaRPr lang="fr-FR" dirty="0">
              <a:solidFill>
                <a:schemeClr val="accent2"/>
              </a:solidFill>
            </a:endParaRPr>
          </a:p>
        </p:txBody>
      </p:sp>
      <p:sp>
        <p:nvSpPr>
          <p:cNvPr id="7" name="Rectangle à coins arrondis 6"/>
          <p:cNvSpPr/>
          <p:nvPr/>
        </p:nvSpPr>
        <p:spPr>
          <a:xfrm>
            <a:off x="4607256" y="91681"/>
            <a:ext cx="4159080" cy="61242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Priorité 2025 : accélérer le rythme de propositions &gt;&gt;  les lycéens doivent faire des choix </a:t>
            </a:r>
          </a:p>
        </p:txBody>
      </p:sp>
      <p:pic>
        <p:nvPicPr>
          <p:cNvPr id="5" name="Image 4">
            <a:extLst>
              <a:ext uri="{FF2B5EF4-FFF2-40B4-BE49-F238E27FC236}">
                <a16:creationId xmlns:a16="http://schemas.microsoft.com/office/drawing/2014/main" id="{F63F9AC0-0C87-4F26-8D51-4E4656EC1AC8}"/>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292185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24/07/2025</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solidFill>
                  <a:srgbClr val="34BAB5"/>
                </a:solidFill>
              </a:rPr>
              <a:pPr/>
              <a:t>46</a:t>
            </a:fld>
            <a:endParaRPr lang="fr-FR" dirty="0">
              <a:solidFill>
                <a:srgbClr val="34BAB5"/>
              </a:solidFill>
            </a:endParaRP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accent1"/>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accent1"/>
                </a:solidFill>
                <a:effectLst/>
                <a:uLnTx/>
                <a:uFillTx/>
                <a:latin typeface="Calibri"/>
                <a:ea typeface="+mn-ea"/>
                <a:cs typeface="+mn-cs"/>
              </a:rPr>
              <a:t> prépa</a:t>
            </a:r>
            <a:r>
              <a:rPr kumimoji="0" lang="fr-FR" sz="1400" b="1" i="0" u="none" strike="noStrike" kern="1200" cap="none" spc="0" normalizeH="0" baseline="0" noProof="0" dirty="0">
                <a:ln>
                  <a:noFill/>
                </a:ln>
                <a:solidFill>
                  <a:schemeClr val="accent1"/>
                </a:solidFill>
                <a:effectLst/>
                <a:uLnTx/>
                <a:uFillTx/>
                <a:latin typeface="Calibri"/>
                <a:ea typeface="+mn-ea"/>
                <a:cs typeface="+mn-cs"/>
              </a:rPr>
              <a:t>, IFPSS, écoles, …) </a:t>
            </a:r>
            <a:endParaRPr kumimoji="0" lang="fr-FR" sz="1400" b="0" i="0" u="none" strike="noStrike" kern="1200" cap="none" spc="0" normalizeH="0" baseline="0" noProof="0" dirty="0">
              <a:ln>
                <a:noFill/>
              </a:ln>
              <a:solidFill>
                <a:schemeClr val="accent1"/>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chemeClr val="accent1"/>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27775"/>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sz="900" dirty="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highlight>
                <a:srgbClr val="34BAB5"/>
              </a:highligh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88" y="2279436"/>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490789" y="347898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dirty="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490788" y="3988939"/>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accent1"/>
                </a:solidFill>
                <a:latin typeface="Calibri"/>
              </a:rPr>
              <a:t>Formation non sélective (licences) </a:t>
            </a:r>
            <a:endParaRPr lang="fr-FR" sz="1800" b="1" dirty="0">
              <a:solidFill>
                <a:schemeClr val="accent1"/>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430417" y="4824157"/>
            <a:ext cx="7653824" cy="261610"/>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solidFill>
                  <a:schemeClr val="accent1"/>
                </a:solidFill>
              </a:rPr>
              <a:t>Oui- TREC 5 / Oui- TREC 7 : le candidat est accepté à condition de suivre un parcours de réussite</a:t>
            </a:r>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solidFill>
                  <a:schemeClr val="accent2"/>
                </a:solidFill>
              </a:rPr>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34BAB5"/>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pic>
        <p:nvPicPr>
          <p:cNvPr id="37" name="Image 36">
            <a:extLst>
              <a:ext uri="{FF2B5EF4-FFF2-40B4-BE49-F238E27FC236}">
                <a16:creationId xmlns:a16="http://schemas.microsoft.com/office/drawing/2014/main" id="{D79DC319-4F0A-404A-BA39-AFC2430483F0}"/>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933716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006" y="905367"/>
            <a:ext cx="8369330" cy="740478"/>
          </a:xfrm>
        </p:spPr>
        <p:txBody>
          <a:bodyPr/>
          <a:lstStyle/>
          <a:p>
            <a:r>
              <a:rPr lang="fr-FR" sz="2000" dirty="0">
                <a:solidFill>
                  <a:srgbClr val="34BAB5"/>
                </a:solidFill>
              </a:rPr>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34BAB5"/>
                </a:solidFill>
              </a:rPr>
              <a:pPr/>
              <a:t>47</a:t>
            </a:fld>
            <a:endParaRPr lang="fr-FR" dirty="0">
              <a:solidFill>
                <a:srgbClr val="34BAB5"/>
              </a:solidFill>
            </a:endParaRPr>
          </a:p>
        </p:txBody>
      </p:sp>
      <p:sp>
        <p:nvSpPr>
          <p:cNvPr id="7" name="Espace réservé du texte 2"/>
          <p:cNvSpPr txBox="1">
            <a:spLocks/>
          </p:cNvSpPr>
          <p:nvPr/>
        </p:nvSpPr>
        <p:spPr>
          <a:xfrm>
            <a:off x="424255" y="1567286"/>
            <a:ext cx="8116706" cy="1930370"/>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34BAB5"/>
                </a:highlight>
              </a:rPr>
              <a:t>par SMS et par mail dans sa messagerie personnelle</a:t>
            </a:r>
            <a:r>
              <a:rPr kumimoji="0" lang="fr-FR" sz="1600" b="1" i="0" u="none" strike="noStrike" kern="1200" cap="none" spc="0" normalizeH="0" baseline="0" noProof="0" dirty="0">
                <a:ln>
                  <a:noFill/>
                </a:ln>
                <a:solidFill>
                  <a:srgbClr val="F28E65"/>
                </a:solidFill>
                <a:effectLst/>
                <a:highlight>
                  <a:srgbClr val="34BAB5"/>
                </a:highlight>
                <a:uLnTx/>
                <a:uFillTx/>
                <a:ea typeface="+mn-ea"/>
                <a:cs typeface="+mn-cs"/>
              </a:rPr>
              <a:t> </a:t>
            </a:r>
            <a:endParaRPr kumimoji="0" lang="fr-FR" sz="1000" b="1" i="0" u="none" strike="noStrike" kern="1200" cap="none" spc="0" normalizeH="0" baseline="0" noProof="0" dirty="0">
              <a:ln>
                <a:noFill/>
              </a:ln>
              <a:solidFill>
                <a:schemeClr val="tx1"/>
              </a:solidFill>
              <a:effectLst/>
              <a:uLnTx/>
              <a:uFillTx/>
              <a:ea typeface="+mn-ea"/>
              <a:cs typeface="+mn-cs"/>
            </a:endParaRPr>
          </a:p>
          <a:p>
            <a:pPr marL="293687" indent="-285750">
              <a:buSzTx/>
            </a:pPr>
            <a:endParaRPr kumimoji="0" lang="fr-FR" sz="8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34BAB5"/>
                </a:highlight>
              </a:rPr>
              <a:t>dans la messagerie intégrée au dossier</a:t>
            </a:r>
            <a:r>
              <a:rPr kumimoji="0" lang="fr-FR" sz="1600" b="1" i="0" u="none" strike="noStrike" kern="1200" cap="none" spc="0" normalizeH="0" baseline="0" noProof="0" dirty="0">
                <a:ln>
                  <a:noFill/>
                </a:ln>
                <a:solidFill>
                  <a:schemeClr val="tx2"/>
                </a:solidFill>
                <a:effectLst/>
                <a:highlight>
                  <a:srgbClr val="34BAB5"/>
                </a:highlight>
                <a:uLnTx/>
                <a:uFillTx/>
                <a:ea typeface="+mn-ea"/>
                <a:cs typeface="+mn-cs"/>
              </a:rPr>
              <a:t> </a:t>
            </a:r>
            <a:r>
              <a:rPr kumimoji="0" lang="fr-FR" sz="1600" b="0" i="0" u="none" strike="noStrike" kern="1200" cap="none" spc="0" normalizeH="0" baseline="0" noProof="0" dirty="0">
                <a:ln>
                  <a:noFill/>
                </a:ln>
                <a:solidFill>
                  <a:schemeClr val="accent1"/>
                </a:solidFill>
                <a:effectLst/>
                <a:uLnTx/>
                <a:uFillTx/>
                <a:ea typeface="+mn-ea"/>
                <a:cs typeface="+mn-cs"/>
              </a:rPr>
              <a:t>candidat sur </a:t>
            </a:r>
            <a:r>
              <a:rPr kumimoji="0" lang="fr-FR" sz="1600" b="0" i="0" u="none" strike="noStrike" kern="1200" cap="none" spc="0" normalizeH="0" baseline="0" noProof="0" dirty="0" err="1">
                <a:ln>
                  <a:noFill/>
                </a:ln>
                <a:solidFill>
                  <a:schemeClr val="accent1"/>
                </a:solidFill>
                <a:effectLst/>
                <a:uLnTx/>
                <a:uFillTx/>
                <a:ea typeface="+mn-ea"/>
                <a:cs typeface="+mn-cs"/>
              </a:rPr>
              <a:t>Parcoursup</a:t>
            </a:r>
            <a:r>
              <a:rPr kumimoji="0" lang="fr-FR" sz="1600" b="0" i="0" u="none" strike="noStrike" kern="1200" cap="none" spc="0" normalizeH="0" baseline="0" noProof="0" dirty="0">
                <a:ln>
                  <a:noFill/>
                </a:ln>
                <a:solidFill>
                  <a:schemeClr val="accent1"/>
                </a:solidFill>
                <a:effectLst/>
                <a:uLnTx/>
                <a:uFillTx/>
                <a:ea typeface="+mn-ea"/>
                <a:cs typeface="+mn-cs"/>
              </a:rPr>
              <a:t> Nouvelle-Calédonie</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47</a:t>
            </a:fld>
            <a:endParaRPr lang="fr-FR">
              <a:solidFill>
                <a:prstClr val="white"/>
              </a:solidFill>
              <a:latin typeface="Calibri"/>
            </a:endParaRPr>
          </a:p>
        </p:txBody>
      </p:sp>
      <p:pic>
        <p:nvPicPr>
          <p:cNvPr id="9" name="Image 8">
            <a:extLst>
              <a:ext uri="{FF2B5EF4-FFF2-40B4-BE49-F238E27FC236}">
                <a16:creationId xmlns:a16="http://schemas.microsoft.com/office/drawing/2014/main" id="{1F1FD266-7D25-4AA2-88B3-549FFCF2C47E}"/>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solidFill>
                  <a:schemeClr val="accent2"/>
                </a:solidFill>
              </a:rPr>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34BAB5"/>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solidFill>
                  <a:schemeClr val="accent1"/>
                </a:solidFill>
              </a:rPr>
              <a:t>Il accepte la proposition (ou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accent1"/>
                </a:solidFill>
              </a:rPr>
              <a:t>S’il accepte définitivement la proposition, cela signifie qu’il renonce à tous ses autres vœux.  Il consulte alors les modalités d’inscription administrative 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34BAB5"/>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solidFill>
                  <a:schemeClr val="accent1"/>
                </a:solidFill>
              </a:rPr>
              <a:t>Il ne peut accepter </a:t>
            </a:r>
            <a:r>
              <a:rPr lang="fr-FR" sz="1500" b="1" dirty="0">
                <a:solidFill>
                  <a:schemeClr val="accent1"/>
                </a:solidFill>
              </a:rPr>
              <a:t>qu’une seule proposition à la fois</a:t>
            </a:r>
            <a:r>
              <a:rPr lang="fr-FR" sz="1500" dirty="0">
                <a:solidFill>
                  <a:schemeClr val="accent1"/>
                </a:solidFill>
              </a:rPr>
              <a:t>. 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accent1"/>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accent1"/>
                </a:solidFill>
              </a:rPr>
              <a:t>S’il accepte définitivement une proposition, cela signifie qu’il renonce aux autres vœux. Il consulte alors les modalités d’inscription administrative 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48</a:t>
            </a:fld>
            <a:endParaRPr lang="fr-FR" dirty="0">
              <a:solidFill>
                <a:schemeClr val="accent2"/>
              </a:solidFill>
            </a:endParaRPr>
          </a:p>
        </p:txBody>
      </p:sp>
      <p:pic>
        <p:nvPicPr>
          <p:cNvPr id="5" name="Image 4">
            <a:extLst>
              <a:ext uri="{FF2B5EF4-FFF2-40B4-BE49-F238E27FC236}">
                <a16:creationId xmlns:a16="http://schemas.microsoft.com/office/drawing/2014/main" id="{28B9448A-0FFA-405E-835E-6CF512330769}"/>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380543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solidFill>
                  <a:schemeClr val="accent2"/>
                </a:solidFill>
              </a:rPr>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34BAB5"/>
                </a:highlight>
              </a:rPr>
              <a:t>Le lycéen ne reçoit que des réponses « en attente »</a:t>
            </a:r>
          </a:p>
          <a:p>
            <a:pPr marL="742950" lvl="1" indent="-285750" defTabSz="457200">
              <a:spcBef>
                <a:spcPct val="20000"/>
              </a:spcBef>
              <a:spcAft>
                <a:spcPts val="0"/>
              </a:spcAft>
              <a:buClr>
                <a:srgbClr val="FF0000"/>
              </a:buClr>
            </a:pPr>
            <a:r>
              <a:rPr lang="fr-FR" sz="1400" dirty="0">
                <a:solidFill>
                  <a:schemeClr val="accent1"/>
                </a:solidFill>
              </a:rPr>
              <a:t>des indicateurs s’affichent dans son dossier pour chaque vœu en attente et l’aident à suivre sa situation qui évolue en fonction des places libérées par d’autres candidats    </a:t>
            </a:r>
            <a:br>
              <a:rPr lang="fr-FR" sz="400" dirty="0">
                <a:solidFill>
                  <a:schemeClr val="tx1"/>
                </a:solidFill>
              </a:rPr>
            </a:br>
            <a:br>
              <a:rPr lang="fr-FR" sz="400" dirty="0">
                <a:solidFill>
                  <a:schemeClr val="tx1"/>
                </a:solidFill>
              </a:rPr>
            </a:br>
            <a:br>
              <a:rPr lang="fr-FR" sz="400" dirty="0">
                <a:solidFill>
                  <a:schemeClr val="tx1"/>
                </a:solidFill>
              </a:rPr>
            </a:br>
            <a:endParaRPr lang="fr-FR" sz="400" dirty="0">
              <a:solidFill>
                <a:schemeClr val="tx1"/>
              </a:solidFill>
            </a:endParaRPr>
          </a:p>
          <a:p>
            <a:pPr marL="742950" lvl="1" indent="-285750" defTabSz="457200">
              <a:spcBef>
                <a:spcPct val="20000"/>
              </a:spcBef>
              <a:spcAft>
                <a:spcPts val="0"/>
              </a:spcAft>
              <a:buClr>
                <a:srgbClr val="FF0000"/>
              </a:buClr>
            </a:pP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600" b="1" dirty="0">
                <a:solidFill>
                  <a:schemeClr val="bg1"/>
                </a:solidFill>
                <a:highlight>
                  <a:srgbClr val="34BAB5"/>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400" dirty="0">
                <a:solidFill>
                  <a:schemeClr val="accent1"/>
                </a:solidFill>
              </a:rPr>
              <a:t>dès le 5 décembre 2025, il peut demander un conseil ou un accompagnement individuel ou collectif dans son lycée ou dans un CIO pour envisager d’autres choix de formation et préparer la phase complémentaire à partir du 16 décembre 2025.</a:t>
            </a:r>
            <a:r>
              <a:rPr lang="fr-FR" sz="1600" dirty="0">
                <a:solidFill>
                  <a:schemeClr val="accent1"/>
                </a:solidFill>
              </a:rPr>
              <a:t> </a:t>
            </a:r>
            <a:endParaRPr lang="fr-FR" sz="1800" dirty="0">
              <a:solidFill>
                <a:schemeClr val="accent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49</a:t>
            </a:fld>
            <a:endParaRPr lang="fr-FR" dirty="0">
              <a:solidFill>
                <a:schemeClr val="accent2"/>
              </a:solidFill>
            </a:endParaRPr>
          </a:p>
        </p:txBody>
      </p:sp>
      <p:sp>
        <p:nvSpPr>
          <p:cNvPr id="7" name="Rectangle à coins arrondis 6"/>
          <p:cNvSpPr/>
          <p:nvPr/>
        </p:nvSpPr>
        <p:spPr>
          <a:xfrm>
            <a:off x="656248" y="3890002"/>
            <a:ext cx="8191500" cy="684000"/>
          </a:xfrm>
          <a:prstGeom prst="roundRect">
            <a:avLst/>
          </a:prstGeom>
          <a:solidFill>
            <a:srgbClr val="34BAB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
        <p:nvSpPr>
          <p:cNvPr id="8" name="Rectangle à coins arrondis 7"/>
          <p:cNvSpPr/>
          <p:nvPr/>
        </p:nvSpPr>
        <p:spPr>
          <a:xfrm>
            <a:off x="768626" y="2226232"/>
            <a:ext cx="7785652" cy="318185"/>
          </a:xfrm>
          <a:prstGeom prst="roundRect">
            <a:avLst/>
          </a:prstGeom>
          <a:solidFill>
            <a:srgbClr val="34BAB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entre le 8 et le 11 décembre 2025 : le lycéen classe ses vœux en attente</a:t>
            </a:r>
          </a:p>
        </p:txBody>
      </p:sp>
      <p:pic>
        <p:nvPicPr>
          <p:cNvPr id="9" name="Image 8">
            <a:extLst>
              <a:ext uri="{FF2B5EF4-FFF2-40B4-BE49-F238E27FC236}">
                <a16:creationId xmlns:a16="http://schemas.microsoft.com/office/drawing/2014/main" id="{63B6B3BA-B391-4F7A-880F-4E7907D185C8}"/>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205006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fontScale="550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600"/>
              </a:spcAft>
              <a:buClr>
                <a:srgbClr val="34BAB5"/>
              </a:buClr>
              <a:buSzPct val="100000"/>
              <a:buFont typeface="Courier New" panose="02070309020205020404" pitchFamily="49" charset="0"/>
              <a:buChar char="o"/>
            </a:pPr>
            <a:r>
              <a:rPr lang="fr-FR" sz="2200" b="1" dirty="0">
                <a:solidFill>
                  <a:schemeClr val="bg1"/>
                </a:solidFill>
                <a:highlight>
                  <a:srgbClr val="34BAB5"/>
                </a:highlight>
              </a:rPr>
              <a:t>La transparence sur les critères : un cadre commun proposé sur Parcoursup</a:t>
            </a:r>
          </a:p>
          <a:p>
            <a:pPr marL="179388" algn="just" defTabSz="457200">
              <a:spcBef>
                <a:spcPct val="20000"/>
              </a:spcBef>
              <a:spcAft>
                <a:spcPts val="300"/>
              </a:spcAft>
              <a:buClr>
                <a:srgbClr val="FF0000"/>
              </a:buClr>
              <a:buSzPct val="100000"/>
            </a:pPr>
            <a:r>
              <a:rPr lang="fr-FR" sz="2200" dirty="0">
                <a:solidFill>
                  <a:schemeClr val="accent1"/>
                </a:solidFill>
              </a:rPr>
              <a:t>Parcoursup permet de visualiser, dans un cadre commun à toutes les formations, les </a:t>
            </a:r>
            <a:r>
              <a:rPr lang="fr-FR" sz="2200" b="1" dirty="0">
                <a:solidFill>
                  <a:schemeClr val="accent1"/>
                </a:solidFill>
              </a:rPr>
              <a:t>critères et éléments que les enseignants des formations du supérieur ont défini pour l’examen des candidatures </a:t>
            </a:r>
            <a:r>
              <a:rPr lang="fr-FR" sz="2200" dirty="0">
                <a:solidFill>
                  <a:schemeClr val="accent1"/>
                </a:solidFill>
              </a:rPr>
              <a:t>: résultats scolaires, motivation, compétences, appréciations de l’équipe pédagogique, etc…</a:t>
            </a:r>
          </a:p>
          <a:p>
            <a:pPr marL="179388" algn="just" defTabSz="457200">
              <a:spcBef>
                <a:spcPct val="20000"/>
              </a:spcBef>
              <a:spcAft>
                <a:spcPts val="300"/>
              </a:spcAft>
              <a:buClr>
                <a:srgbClr val="FF0000"/>
              </a:buClr>
              <a:buSzPct val="100000"/>
            </a:pPr>
            <a:r>
              <a:rPr lang="fr-FR" sz="2200" b="1" dirty="0">
                <a:solidFill>
                  <a:srgbClr val="FF0000"/>
                </a:solidFill>
              </a:rPr>
              <a:t>Important </a:t>
            </a:r>
            <a:r>
              <a:rPr lang="fr-FR" sz="2200" b="1" dirty="0">
                <a:solidFill>
                  <a:schemeClr val="accent1"/>
                </a:solidFill>
              </a:rPr>
              <a:t>: Parcoursup ne fait jamais l’analyse des candidatures </a:t>
            </a:r>
            <a:r>
              <a:rPr lang="fr-FR" sz="2200" dirty="0">
                <a:solidFill>
                  <a:schemeClr val="accent1"/>
                </a:solidFill>
              </a:rPr>
              <a:t>: ce sont les enseignants des formations du supérieur qui définissent les critères, examinent votre dossier, font des propositions auxquelles vous répondez</a:t>
            </a:r>
          </a:p>
          <a:p>
            <a:pPr marL="179388" algn="just" defTabSz="457200">
              <a:spcBef>
                <a:spcPct val="20000"/>
              </a:spcBef>
              <a:spcAft>
                <a:spcPts val="300"/>
              </a:spcAft>
              <a:buClr>
                <a:srgbClr val="FF0000"/>
              </a:buClr>
              <a:buSzPct val="100000"/>
            </a:pPr>
            <a:r>
              <a:rPr lang="fr-FR" sz="2200" dirty="0">
                <a:solidFill>
                  <a:schemeClr val="accent1"/>
                </a:solidFill>
              </a:rPr>
              <a:t>Parcoursup garantit votre </a:t>
            </a:r>
            <a:r>
              <a:rPr lang="fr-FR" sz="2200" b="1" dirty="0">
                <a:solidFill>
                  <a:schemeClr val="accent1"/>
                </a:solidFill>
              </a:rPr>
              <a:t>droit à l’information : </a:t>
            </a:r>
            <a:r>
              <a:rPr lang="fr-FR" sz="2200" dirty="0">
                <a:solidFill>
                  <a:schemeClr val="accent1"/>
                </a:solidFill>
              </a:rPr>
              <a:t>vous pouvez interroger la formation qui ne vous a pas admis</a:t>
            </a:r>
          </a:p>
          <a:p>
            <a:pPr marL="179388" algn="just" defTabSz="457200">
              <a:spcBef>
                <a:spcPct val="20000"/>
              </a:spcBef>
              <a:spcAft>
                <a:spcPts val="300"/>
              </a:spcAft>
              <a:buClr>
                <a:srgbClr val="FF0000"/>
              </a:buClr>
              <a:buSzPct val="100000"/>
            </a:pPr>
            <a:endParaRPr lang="fr-FR" sz="2200" b="1" dirty="0">
              <a:solidFill>
                <a:schemeClr val="bg1"/>
              </a:solidFill>
              <a:highlight>
                <a:srgbClr val="0000FF"/>
              </a:highlight>
            </a:endParaRPr>
          </a:p>
          <a:p>
            <a:pPr marL="177800" indent="-177800" algn="just" defTabSz="457200">
              <a:spcBef>
                <a:spcPct val="20000"/>
              </a:spcBef>
              <a:spcAft>
                <a:spcPts val="300"/>
              </a:spcAft>
              <a:buClr>
                <a:srgbClr val="34BAB5"/>
              </a:buClr>
              <a:buSzPct val="100000"/>
              <a:buFont typeface="Courier New" panose="02070309020205020404" pitchFamily="49" charset="0"/>
              <a:buChar char="o"/>
            </a:pPr>
            <a:r>
              <a:rPr lang="fr-FR" sz="2200" b="1" dirty="0">
                <a:solidFill>
                  <a:schemeClr val="bg1"/>
                </a:solidFill>
                <a:highlight>
                  <a:srgbClr val="34BAB5"/>
                </a:highlight>
              </a:rPr>
              <a:t>La transparence sur le profil des admis : un appui pour réfléchir à son parcours et à ses vœux</a:t>
            </a:r>
          </a:p>
          <a:p>
            <a:pPr marL="179388" algn="just" defTabSz="457200">
              <a:spcBef>
                <a:spcPct val="20000"/>
              </a:spcBef>
              <a:spcAft>
                <a:spcPts val="300"/>
              </a:spcAft>
              <a:buClr>
                <a:srgbClr val="FF0000"/>
              </a:buClr>
              <a:buSzPct val="100000"/>
            </a:pPr>
            <a:br>
              <a:rPr lang="fr-FR" sz="2200" b="1" dirty="0">
                <a:solidFill>
                  <a:schemeClr val="accent1"/>
                </a:solidFill>
              </a:rPr>
            </a:br>
            <a:r>
              <a:rPr lang="fr-FR" sz="2200" b="1" dirty="0">
                <a:solidFill>
                  <a:srgbClr val="FF0000"/>
                </a:solidFill>
              </a:rPr>
              <a:t>Nouveauté 2025 </a:t>
            </a:r>
            <a:r>
              <a:rPr lang="fr-FR" sz="2200" dirty="0">
                <a:solidFill>
                  <a:schemeClr val="accent1"/>
                </a:solidFill>
              </a:rPr>
              <a:t>: retrouvez dans la rubrique “</a:t>
            </a:r>
            <a:r>
              <a:rPr lang="fr-FR" sz="2200" b="1" dirty="0">
                <a:solidFill>
                  <a:schemeClr val="accent1"/>
                </a:solidFill>
              </a:rPr>
              <a:t>Visualiser les chiffres d’accès à la formation</a:t>
            </a:r>
            <a:r>
              <a:rPr lang="fr-FR" sz="2200" dirty="0">
                <a:solidFill>
                  <a:schemeClr val="accent1"/>
                </a:solidFill>
              </a:rPr>
              <a:t>” de la fiche formation, des informations sur le taux d’accès (niveau de demande pour la formation) ainsi que sur le profil des lycéens de terminale admis les années précédentes (série de bac, niveau scolaire, choix de parcours au lycée)</a:t>
            </a:r>
          </a:p>
          <a:p>
            <a:pPr marL="179388" algn="just" defTabSz="457200">
              <a:spcBef>
                <a:spcPct val="20000"/>
              </a:spcBef>
              <a:spcAft>
                <a:spcPts val="300"/>
              </a:spcAft>
              <a:buClr>
                <a:srgbClr val="FF0000"/>
              </a:buClr>
              <a:buSzPct val="100000"/>
            </a:pPr>
            <a:endParaRPr lang="fr-FR" sz="2200" dirty="0">
              <a:solidFill>
                <a:schemeClr val="accent1"/>
              </a:solidFill>
            </a:endParaRPr>
          </a:p>
          <a:p>
            <a:pPr marL="177800" indent="-177800" algn="just" defTabSz="457200">
              <a:spcBef>
                <a:spcPct val="20000"/>
              </a:spcBef>
              <a:spcAft>
                <a:spcPts val="300"/>
              </a:spcAft>
              <a:buClr>
                <a:schemeClr val="accent2"/>
              </a:buClr>
              <a:buSzPct val="100000"/>
              <a:buFont typeface="Courier New" panose="02070309020205020404" pitchFamily="49" charset="0"/>
              <a:buChar char="o"/>
            </a:pPr>
            <a:r>
              <a:rPr lang="fr-FR" sz="2200" b="1" dirty="0">
                <a:solidFill>
                  <a:schemeClr val="bg1"/>
                </a:solidFill>
                <a:highlight>
                  <a:srgbClr val="34BAB5"/>
                </a:highlight>
              </a:rPr>
              <a:t>La transparence sur les taux de réussite et les perspectives d’insertion professionnelle </a:t>
            </a:r>
          </a:p>
          <a:p>
            <a:pPr marL="179388" algn="just" defTabSz="457200">
              <a:spcBef>
                <a:spcPct val="20000"/>
              </a:spcBef>
              <a:spcAft>
                <a:spcPts val="300"/>
              </a:spcAft>
              <a:buClr>
                <a:srgbClr val="FF0000"/>
              </a:buClr>
              <a:buSzPct val="100000"/>
            </a:pPr>
            <a:r>
              <a:rPr lang="fr-FR" sz="2200" dirty="0">
                <a:solidFill>
                  <a:schemeClr val="accent1"/>
                </a:solidFill>
              </a:rPr>
              <a:t>Dans la rubrique “</a:t>
            </a:r>
            <a:r>
              <a:rPr lang="fr-FR" sz="2200" b="1" dirty="0">
                <a:solidFill>
                  <a:schemeClr val="accent1"/>
                </a:solidFill>
              </a:rPr>
              <a:t>Poursuivre ses études et connaître les débouchés</a:t>
            </a:r>
            <a:r>
              <a:rPr lang="fr-FR" sz="2200" dirty="0">
                <a:solidFill>
                  <a:schemeClr val="accent1"/>
                </a:solidFill>
              </a:rPr>
              <a:t>”, vous pourrez consulter des données nouvelles sur la réussite, ainsi que sur l’insertion professionnelle et els conditions d’embauche à la sortie des formations</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solidFill>
              </a:rPr>
              <a:pPr/>
              <a:t>5</a:t>
            </a:fld>
            <a:endParaRPr lang="fr-FR" dirty="0">
              <a:solidFill>
                <a:schemeClr val="accent2"/>
              </a:solidFill>
            </a:endParaRPr>
          </a:p>
        </p:txBody>
      </p:sp>
      <p:sp>
        <p:nvSpPr>
          <p:cNvPr id="5" name="Rectangle à coins arrondis 4"/>
          <p:cNvSpPr/>
          <p:nvPr/>
        </p:nvSpPr>
        <p:spPr>
          <a:xfrm>
            <a:off x="4860032" y="195486"/>
            <a:ext cx="3811661"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engagements au service des usagers </a:t>
            </a:r>
          </a:p>
        </p:txBody>
      </p:sp>
      <p:pic>
        <p:nvPicPr>
          <p:cNvPr id="8" name="Image 7">
            <a:extLst>
              <a:ext uri="{FF2B5EF4-FFF2-40B4-BE49-F238E27FC236}">
                <a16:creationId xmlns:a16="http://schemas.microsoft.com/office/drawing/2014/main" id="{A309E502-B079-43DA-9053-9E374BD4BD4C}"/>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569228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107504" y="1275606"/>
            <a:ext cx="4464495" cy="1008112"/>
          </a:xfrm>
        </p:spPr>
        <p:txBody>
          <a:bodyPr>
            <a:noAutofit/>
          </a:bodyPr>
          <a:lstStyle/>
          <a:p>
            <a:pPr lvl="1" indent="0" defTabSz="457200">
              <a:spcAft>
                <a:spcPts val="0"/>
              </a:spcAft>
              <a:buClr>
                <a:srgbClr val="FF0000"/>
              </a:buClr>
              <a:buSzPct val="100000"/>
              <a:buNone/>
            </a:pPr>
            <a:r>
              <a:rPr lang="fr-FR" sz="1100" b="1" dirty="0">
                <a:solidFill>
                  <a:schemeClr val="accent1"/>
                </a:solidFill>
              </a:rPr>
              <a:t>Objectif  : permettre au maximum de lycéens de recevoir des propositions rapidement.</a:t>
            </a:r>
          </a:p>
          <a:p>
            <a:pPr marL="423450" lvl="1" indent="-171450" defTabSz="457200">
              <a:spcAft>
                <a:spcPts val="0"/>
              </a:spcAft>
              <a:buClr>
                <a:srgbClr val="FF0000"/>
              </a:buClr>
              <a:buSzPct val="100000"/>
              <a:buFont typeface="Wingdings" panose="05000000000000000000" pitchFamily="2" charset="2"/>
              <a:buChar char="Ø"/>
            </a:pPr>
            <a:r>
              <a:rPr lang="fr-FR" sz="1100" dirty="0">
                <a:solidFill>
                  <a:schemeClr val="accent1"/>
                </a:solidFill>
              </a:rPr>
              <a:t>Classer ses vœux en fonction de ce que l’on préfère ; pas besoin de faire de stratégie, la bonne question à se poser c’est : si je suis accepté, est-ce que je vais rejoindre cette formation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50</a:t>
            </a:fld>
            <a:endParaRPr lang="fr-FR" dirty="0">
              <a:solidFill>
                <a:schemeClr val="accent2">
                  <a:lumMod val="75000"/>
                </a:schemeClr>
              </a:solidFill>
            </a:endParaRPr>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716016" y="195486"/>
            <a:ext cx="3960441"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ZOOM sur le classement des vœux</a:t>
            </a:r>
          </a:p>
        </p:txBody>
      </p:sp>
      <p:sp>
        <p:nvSpPr>
          <p:cNvPr id="3" name="ZoneTexte 2"/>
          <p:cNvSpPr txBox="1"/>
          <p:nvPr/>
        </p:nvSpPr>
        <p:spPr>
          <a:xfrm>
            <a:off x="467544" y="2391730"/>
            <a:ext cx="4104454" cy="2052228"/>
          </a:xfrm>
          <a:prstGeom prst="rect">
            <a:avLst/>
          </a:prstGeom>
          <a:solidFill>
            <a:srgbClr val="34BAB5"/>
          </a:solidFill>
          <a:ln>
            <a:solidFill>
              <a:srgbClr val="34BAB5"/>
            </a:solidFill>
          </a:ln>
        </p:spPr>
        <p:txBody>
          <a:bodyPr wrap="square" rtlCol="0">
            <a:spAutoFit/>
          </a:bodyPr>
          <a:lstStyle/>
          <a:p>
            <a:endParaRPr lang="fr-FR" dirty="0"/>
          </a:p>
        </p:txBody>
      </p:sp>
      <p:sp>
        <p:nvSpPr>
          <p:cNvPr id="4" name="ZoneTexte 3"/>
          <p:cNvSpPr txBox="1"/>
          <p:nvPr/>
        </p:nvSpPr>
        <p:spPr>
          <a:xfrm>
            <a:off x="611560" y="2450088"/>
            <a:ext cx="3888432" cy="1831271"/>
          </a:xfrm>
          <a:prstGeom prst="rect">
            <a:avLst/>
          </a:prstGeom>
          <a:noFill/>
        </p:spPr>
        <p:txBody>
          <a:bodyPr wrap="square" rtlCol="0">
            <a:spAutoFit/>
          </a:bodyPr>
          <a:lstStyle/>
          <a:p>
            <a:r>
              <a:rPr lang="fr-FR" sz="1400" b="1" dirty="0">
                <a:solidFill>
                  <a:srgbClr val="FFFFFF"/>
                </a:solidFill>
              </a:rPr>
              <a:t>A savoir</a:t>
            </a:r>
            <a:endParaRPr lang="fr-FR" sz="1100" dirty="0">
              <a:solidFill>
                <a:srgbClr val="FFFFFF"/>
              </a:solidFill>
            </a:endParaRPr>
          </a:p>
          <a:p>
            <a:pPr marL="171450" indent="-171450">
              <a:buFont typeface="Wingdings" panose="05000000000000000000" pitchFamily="2" charset="2"/>
              <a:buChar char="q"/>
            </a:pPr>
            <a:r>
              <a:rPr lang="fr-FR" sz="1100" dirty="0">
                <a:solidFill>
                  <a:srgbClr val="FFFFFF"/>
                </a:solidFill>
              </a:rPr>
              <a:t>La proposition d’admission déjà acceptée est conservée automatiquement </a:t>
            </a:r>
          </a:p>
          <a:p>
            <a:pPr marL="171450" indent="-171450">
              <a:buFont typeface="Wingdings" panose="05000000000000000000" pitchFamily="2" charset="2"/>
              <a:buChar char="q"/>
            </a:pPr>
            <a:r>
              <a:rPr lang="fr-FR" sz="1100" dirty="0">
                <a:solidFill>
                  <a:srgbClr val="FFFFFF"/>
                </a:solidFill>
              </a:rPr>
              <a:t>Les vœux en attente non classés seront supprimés ; l’ordre des vœux classés est pris en compte à partir du 12 décembre </a:t>
            </a:r>
          </a:p>
          <a:p>
            <a:pPr marL="171450" indent="-171450">
              <a:buFont typeface="Wingdings" panose="05000000000000000000" pitchFamily="2" charset="2"/>
              <a:buChar char="q"/>
            </a:pPr>
            <a:r>
              <a:rPr lang="fr-FR" sz="1100" dirty="0">
                <a:solidFill>
                  <a:srgbClr val="FFFFFF"/>
                </a:solidFill>
              </a:rPr>
              <a:t>Les formations ne connaissent pas le classement du lycéen</a:t>
            </a:r>
          </a:p>
          <a:p>
            <a:pPr marL="171450" indent="-171450">
              <a:buFont typeface="Wingdings" panose="05000000000000000000" pitchFamily="2" charset="2"/>
              <a:buChar char="q"/>
            </a:pPr>
            <a:r>
              <a:rPr lang="fr-FR" sz="1100" dirty="0">
                <a:solidFill>
                  <a:srgbClr val="FFFFFF"/>
                </a:solidFill>
              </a:rPr>
              <a:t>Le classement ne modifie pas la place dans la liste d’attente de la formation</a:t>
            </a:r>
          </a:p>
        </p:txBody>
      </p:sp>
      <p:sp>
        <p:nvSpPr>
          <p:cNvPr id="8" name="ZoneTexte 7"/>
          <p:cNvSpPr txBox="1"/>
          <p:nvPr/>
        </p:nvSpPr>
        <p:spPr>
          <a:xfrm>
            <a:off x="240973" y="858810"/>
            <a:ext cx="8651507" cy="338554"/>
          </a:xfrm>
          <a:prstGeom prst="rect">
            <a:avLst/>
          </a:prstGeom>
          <a:noFill/>
        </p:spPr>
        <p:txBody>
          <a:bodyPr wrap="square" rtlCol="0">
            <a:spAutoFit/>
          </a:bodyPr>
          <a:lstStyle/>
          <a:p>
            <a:r>
              <a:rPr lang="fr-FR" sz="1600" b="1" dirty="0">
                <a:solidFill>
                  <a:schemeClr val="accent2"/>
                </a:solidFill>
              </a:rPr>
              <a:t>Entre le 8 et le 11 décembre 2025  je dois classer mes vœux « en attente »</a:t>
            </a:r>
          </a:p>
        </p:txBody>
      </p:sp>
      <p:pic>
        <p:nvPicPr>
          <p:cNvPr id="10" name="Image 9">
            <a:extLst>
              <a:ext uri="{FF2B5EF4-FFF2-40B4-BE49-F238E27FC236}">
                <a16:creationId xmlns:a16="http://schemas.microsoft.com/office/drawing/2014/main" id="{E4AA9B14-EA68-4854-9173-E279C4EDC979}"/>
              </a:ext>
            </a:extLst>
          </p:cNvPr>
          <p:cNvPicPr>
            <a:picLocks noChangeAspect="1"/>
          </p:cNvPicPr>
          <p:nvPr/>
        </p:nvPicPr>
        <p:blipFill>
          <a:blip r:embed="rId2"/>
          <a:stretch>
            <a:fillRect/>
          </a:stretch>
        </p:blipFill>
        <p:spPr>
          <a:xfrm>
            <a:off x="323528" y="61532"/>
            <a:ext cx="4159080" cy="612421"/>
          </a:xfrm>
          <a:prstGeom prst="rect">
            <a:avLst/>
          </a:prstGeom>
        </p:spPr>
      </p:pic>
      <p:pic>
        <p:nvPicPr>
          <p:cNvPr id="12" name="Image 11">
            <a:extLst>
              <a:ext uri="{FF2B5EF4-FFF2-40B4-BE49-F238E27FC236}">
                <a16:creationId xmlns:a16="http://schemas.microsoft.com/office/drawing/2014/main" id="{AEFCFCE0-252D-4874-B64A-086E76D320FE}"/>
              </a:ext>
            </a:extLst>
          </p:cNvPr>
          <p:cNvPicPr>
            <a:picLocks noChangeAspect="1"/>
          </p:cNvPicPr>
          <p:nvPr/>
        </p:nvPicPr>
        <p:blipFill>
          <a:blip r:embed="rId3"/>
          <a:stretch>
            <a:fillRect/>
          </a:stretch>
        </p:blipFill>
        <p:spPr>
          <a:xfrm>
            <a:off x="4882162" y="1275606"/>
            <a:ext cx="1839632" cy="3147814"/>
          </a:xfrm>
          <a:prstGeom prst="rect">
            <a:avLst/>
          </a:prstGeom>
        </p:spPr>
      </p:pic>
      <p:pic>
        <p:nvPicPr>
          <p:cNvPr id="14" name="Image 13">
            <a:extLst>
              <a:ext uri="{FF2B5EF4-FFF2-40B4-BE49-F238E27FC236}">
                <a16:creationId xmlns:a16="http://schemas.microsoft.com/office/drawing/2014/main" id="{DFBE5662-9A12-48E0-8904-EE2F03848695}"/>
              </a:ext>
            </a:extLst>
          </p:cNvPr>
          <p:cNvPicPr>
            <a:picLocks noChangeAspect="1"/>
          </p:cNvPicPr>
          <p:nvPr/>
        </p:nvPicPr>
        <p:blipFill>
          <a:blip r:embed="rId4"/>
          <a:stretch>
            <a:fillRect/>
          </a:stretch>
        </p:blipFill>
        <p:spPr>
          <a:xfrm>
            <a:off x="6948264" y="1197365"/>
            <a:ext cx="1927254" cy="3226056"/>
          </a:xfrm>
          <a:prstGeom prst="rect">
            <a:avLst/>
          </a:prstGeom>
        </p:spPr>
      </p:pic>
    </p:spTree>
    <p:extLst>
      <p:ext uri="{BB962C8B-B14F-4D97-AF65-F5344CB8AC3E}">
        <p14:creationId xmlns:p14="http://schemas.microsoft.com/office/powerpoint/2010/main" val="1625524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solidFill>
                  <a:schemeClr val="accent2"/>
                </a:solidFill>
              </a:rPr>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34BAB5"/>
                </a:highlight>
              </a:rPr>
              <a:t>Dès le 5 décembre 2025</a:t>
            </a:r>
            <a:r>
              <a:rPr lang="fr-FR" sz="1500" dirty="0">
                <a:solidFill>
                  <a:schemeClr val="accent1"/>
                </a:solidFill>
              </a:rPr>
              <a:t>: les lycéens qui n'ont fait que des demandes en formations sélectives et qui n’ont reçu que des réponses négatives peuvent </a:t>
            </a:r>
            <a:r>
              <a:rPr lang="fr-FR" sz="1500" b="1" dirty="0">
                <a:solidFill>
                  <a:schemeClr val="accent1"/>
                </a:solidFill>
              </a:rPr>
              <a:t>demander</a:t>
            </a:r>
            <a:r>
              <a:rPr lang="fr-FR" sz="1500" dirty="0">
                <a:solidFill>
                  <a:schemeClr val="accent1"/>
                </a:solidFill>
              </a:rPr>
              <a:t> </a:t>
            </a:r>
            <a:r>
              <a:rPr lang="fr-FR" sz="1500" b="1" dirty="0">
                <a:solidFill>
                  <a:schemeClr val="accent1"/>
                </a:solidFill>
              </a:rPr>
              <a:t>un accompagnement individuel ou collectif au lycée ou dans un CIO</a:t>
            </a:r>
            <a:r>
              <a:rPr lang="fr-FR" sz="1500" dirty="0">
                <a:solidFill>
                  <a:schemeClr val="accent1"/>
                </a:solidFill>
              </a:rPr>
              <a:t> </a:t>
            </a:r>
            <a:r>
              <a:rPr lang="fr-FR" sz="1500" b="1" dirty="0">
                <a:solidFill>
                  <a:schemeClr val="accent1"/>
                </a:solidFill>
              </a:rPr>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34BAB5"/>
                </a:highlight>
              </a:rPr>
              <a:t>Du 16 décembre 2025 au 17 février 2026 </a:t>
            </a:r>
            <a:r>
              <a:rPr lang="fr-FR" sz="1500" dirty="0">
                <a:solidFill>
                  <a:schemeClr val="accent1"/>
                </a:solidFill>
              </a:rPr>
              <a:t>: pendant la </a:t>
            </a:r>
            <a:r>
              <a:rPr lang="fr-FR" sz="1500" b="1" dirty="0">
                <a:solidFill>
                  <a:schemeClr val="accent1"/>
                </a:solidFill>
              </a:rPr>
              <a:t>phase complémentaire</a:t>
            </a:r>
            <a:r>
              <a:rPr lang="fr-FR" sz="1500" dirty="0">
                <a:solidFill>
                  <a:schemeClr val="accent1"/>
                </a:solidFill>
              </a:rPr>
              <a:t>, les lycéens peuvent </a:t>
            </a:r>
            <a:r>
              <a:rPr lang="fr-FR" sz="1500" b="1" dirty="0">
                <a:solidFill>
                  <a:schemeClr val="accent1"/>
                </a:solidFill>
              </a:rPr>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34BAB5"/>
                </a:highlight>
              </a:rPr>
              <a:t>A partir du 16 décembre 2025 </a:t>
            </a:r>
            <a:r>
              <a:rPr lang="fr-FR" sz="1500" dirty="0">
                <a:solidFill>
                  <a:schemeClr val="accent1"/>
                </a:solidFill>
              </a:rPr>
              <a:t>: les candidats n’ayant pas eu de proposition peuvent solliciter depuis leur dossier </a:t>
            </a:r>
            <a:r>
              <a:rPr lang="fr-FR" sz="1500" b="1" dirty="0">
                <a:solidFill>
                  <a:schemeClr val="accent1"/>
                </a:solidFill>
              </a:rPr>
              <a:t>l’accompagnement de la Commission d’Accès à l’Enseignement Supérieur</a:t>
            </a:r>
            <a:r>
              <a:rPr lang="fr-FR" sz="1500" dirty="0">
                <a:solidFill>
                  <a:schemeClr val="accent1"/>
                </a:solidFill>
              </a:rPr>
              <a:t> </a:t>
            </a:r>
            <a:r>
              <a:rPr lang="fr-FR" sz="1500" b="1" dirty="0">
                <a:solidFill>
                  <a:schemeClr val="accent1"/>
                </a:solidFill>
              </a:rPr>
              <a:t>(CAES) </a:t>
            </a:r>
            <a:r>
              <a:rPr lang="fr-FR" sz="1500" dirty="0">
                <a:solidFill>
                  <a:schemeClr val="accent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51</a:t>
            </a:fld>
            <a:endParaRPr lang="fr-FR" dirty="0">
              <a:solidFill>
                <a:schemeClr val="accent2"/>
              </a:solidFill>
            </a:endParaRPr>
          </a:p>
        </p:txBody>
      </p:sp>
      <p:sp>
        <p:nvSpPr>
          <p:cNvPr id="5" name="Rectangle à coins arrondis 4"/>
          <p:cNvSpPr/>
          <p:nvPr/>
        </p:nvSpPr>
        <p:spPr>
          <a:xfrm>
            <a:off x="5151863" y="86105"/>
            <a:ext cx="3613193"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Les solutions d’accompagnement</a:t>
            </a:r>
          </a:p>
        </p:txBody>
      </p:sp>
      <p:pic>
        <p:nvPicPr>
          <p:cNvPr id="7" name="Image 6">
            <a:extLst>
              <a:ext uri="{FF2B5EF4-FFF2-40B4-BE49-F238E27FC236}">
                <a16:creationId xmlns:a16="http://schemas.microsoft.com/office/drawing/2014/main" id="{962785CE-C3DC-4AAA-BA3F-7CADC6780C30}"/>
              </a:ext>
            </a:extLst>
          </p:cNvPr>
          <p:cNvPicPr>
            <a:picLocks noChangeAspect="1"/>
          </p:cNvPicPr>
          <p:nvPr/>
        </p:nvPicPr>
        <p:blipFill>
          <a:blip r:embed="rId3"/>
          <a:stretch>
            <a:fillRect/>
          </a:stretch>
        </p:blipFill>
        <p:spPr>
          <a:xfrm>
            <a:off x="323528" y="61532"/>
            <a:ext cx="4159080" cy="612421"/>
          </a:xfrm>
          <a:prstGeom prst="rect">
            <a:avLst/>
          </a:prstGeom>
        </p:spPr>
      </p:pic>
    </p:spTree>
    <p:extLst>
      <p:ext uri="{BB962C8B-B14F-4D97-AF65-F5344CB8AC3E}">
        <p14:creationId xmlns:p14="http://schemas.microsoft.com/office/powerpoint/2010/main" val="2072853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solidFill>
                  <a:schemeClr val="accent2"/>
                </a:solidFill>
              </a:rPr>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accent1"/>
                </a:solidFill>
              </a:rPr>
              <a:t>Après </a:t>
            </a:r>
            <a:r>
              <a:rPr lang="fr-FR" sz="1600" b="1" dirty="0">
                <a:solidFill>
                  <a:schemeClr val="accent1"/>
                </a:solidFill>
              </a:rPr>
              <a:t>avoir accepté définitivement la proposition d’admission de son choix et après avoir eu ses résultats au baccalauréat,</a:t>
            </a:r>
            <a:r>
              <a:rPr lang="fr-FR" sz="1600" dirty="0">
                <a:solidFill>
                  <a:schemeClr val="accent1"/>
                </a:solidFill>
              </a:rPr>
              <a:t> le lycéen procède à son inscription administrative. </a:t>
            </a:r>
          </a:p>
          <a:p>
            <a:pPr lvl="0" algn="just"/>
            <a:endParaRPr lang="fr-FR" sz="800" dirty="0">
              <a:solidFill>
                <a:schemeClr val="accent1"/>
              </a:solidFill>
            </a:endParaRPr>
          </a:p>
          <a:p>
            <a:pPr algn="just"/>
            <a:r>
              <a:rPr lang="fr-FR" sz="1600" dirty="0">
                <a:solidFill>
                  <a:schemeClr val="accent1"/>
                </a:solidFill>
              </a:rPr>
              <a:t>L’inscription administrative se fait </a:t>
            </a:r>
            <a:r>
              <a:rPr lang="fr-FR" sz="1600" b="1" dirty="0">
                <a:solidFill>
                  <a:schemeClr val="accent1"/>
                </a:solidFill>
              </a:rPr>
              <a:t>directement auprès de l’établissement choisi </a:t>
            </a:r>
            <a:r>
              <a:rPr lang="fr-FR" sz="1600" dirty="0">
                <a:solidFill>
                  <a:schemeClr val="accent1"/>
                </a:solidFill>
              </a:rPr>
              <a:t>et pas sur Parcoursup.</a:t>
            </a:r>
          </a:p>
          <a:p>
            <a:pPr lvl="0"/>
            <a:endParaRPr lang="fr-FR" sz="800" b="1" dirty="0"/>
          </a:p>
          <a:p>
            <a:pPr lvl="0"/>
            <a:r>
              <a:rPr lang="fr-FR" sz="1600" b="1" dirty="0">
                <a:solidFill>
                  <a:schemeClr val="bg1"/>
                </a:solidFill>
                <a:highlight>
                  <a:srgbClr val="34BAB5"/>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accent1"/>
                </a:solidFill>
              </a:rPr>
              <a:t>Consulter les modalités d’inscription indiquées dans le dossier candidat sur Parcoursup. </a:t>
            </a:r>
          </a:p>
          <a:p>
            <a:pPr marL="285750" indent="-285750" algn="just">
              <a:buClr>
                <a:srgbClr val="ED7454"/>
              </a:buClr>
              <a:buFont typeface="Arial" panose="020B0604020202020204" pitchFamily="34" charset="0"/>
              <a:buChar char="•"/>
            </a:pPr>
            <a:r>
              <a:rPr lang="fr-FR" sz="1600" b="1" u="sng" dirty="0">
                <a:solidFill>
                  <a:schemeClr val="accent1"/>
                </a:solidFill>
              </a:rPr>
              <a:t>Respecter la date limite indiquée. </a:t>
            </a:r>
          </a:p>
          <a:p>
            <a:pPr marL="285750" indent="-285750" algn="just">
              <a:buClr>
                <a:srgbClr val="ED7454"/>
              </a:buClr>
              <a:buFont typeface="Arial" panose="020B0604020202020204" pitchFamily="34" charset="0"/>
              <a:buChar char="•"/>
            </a:pPr>
            <a:r>
              <a:rPr lang="fr-FR" sz="1600" dirty="0">
                <a:solidFill>
                  <a:schemeClr val="accent1"/>
                </a:solidFill>
              </a:rPr>
              <a:t>Si le futur étudiant s’inscrit dans une formation en dehors de Parcoursup, il doit </a:t>
            </a:r>
            <a:r>
              <a:rPr lang="fr-FR" sz="1600" b="1" u="sng" dirty="0">
                <a:solidFill>
                  <a:schemeClr val="accent1"/>
                </a:solidFill>
              </a:rPr>
              <a:t>obligatoirement</a:t>
            </a:r>
            <a:r>
              <a:rPr lang="fr-FR" sz="1600" dirty="0">
                <a:solidFill>
                  <a:schemeClr val="accent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accent2"/>
                </a:solidFill>
              </a:rPr>
              <a:pPr/>
              <a:t>52</a:t>
            </a:fld>
            <a:endParaRPr lang="fr-FR" dirty="0">
              <a:solidFill>
                <a:schemeClr val="accent2"/>
              </a:solidFill>
            </a:endParaRPr>
          </a:p>
        </p:txBody>
      </p:sp>
      <p:sp>
        <p:nvSpPr>
          <p:cNvPr id="7" name="Rectangle à coins arrondis 6"/>
          <p:cNvSpPr/>
          <p:nvPr/>
        </p:nvSpPr>
        <p:spPr>
          <a:xfrm>
            <a:off x="5650706" y="86105"/>
            <a:ext cx="3114350" cy="540000"/>
          </a:xfrm>
          <a:prstGeom prst="roundRect">
            <a:avLst/>
          </a:prstGeom>
          <a:solidFill>
            <a:schemeClr val="tx1">
              <a:alpha val="69804"/>
            </a:schemeClr>
          </a:solidFill>
          <a:ln w="12700" cap="flat" cmpd="sng" algn="ctr">
            <a:solidFill>
              <a:schemeClr val="tx1"/>
            </a:solidFill>
            <a:prstDash val="solid"/>
          </a:ln>
          <a:effectLst/>
        </p:spPr>
        <p:txBody>
          <a:bodyPr rtlCol="0" anchor="ctr"/>
          <a:lstStyle/>
          <a:p>
            <a:pPr algn="ctr"/>
            <a:r>
              <a:rPr lang="fr-FR" sz="1400" b="1" kern="0" dirty="0">
                <a:solidFill>
                  <a:srgbClr val="FFFF00"/>
                </a:solidFill>
                <a:latin typeface="Arial"/>
              </a:rPr>
              <a:t>Après le 10 décembre 2025</a:t>
            </a:r>
          </a:p>
        </p:txBody>
      </p:sp>
      <p:pic>
        <p:nvPicPr>
          <p:cNvPr id="8" name="Image 7">
            <a:extLst>
              <a:ext uri="{FF2B5EF4-FFF2-40B4-BE49-F238E27FC236}">
                <a16:creationId xmlns:a16="http://schemas.microsoft.com/office/drawing/2014/main" id="{9EC81F45-F0DA-484D-B1BB-2A5AC0489FE0}"/>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430257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251520" y="843558"/>
            <a:ext cx="8298793" cy="3816424"/>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Prendre connaissance du calendrier 2025,</a:t>
            </a:r>
            <a:r>
              <a:rPr lang="fr-FR" sz="1400" b="1" dirty="0">
                <a:solidFill>
                  <a:schemeClr val="accent1"/>
                </a:solidFill>
              </a:rPr>
              <a:t> </a:t>
            </a:r>
            <a:r>
              <a:rPr lang="fr-FR" sz="1300" dirty="0">
                <a:solidFill>
                  <a:schemeClr val="accent1"/>
                </a:solidFill>
              </a:rPr>
              <a:t>des modalités de fonctionnement de la plateforme et des vidéos tutos pour vous familiariser avec la procédure ; utilisez les outils Parcoursup pour échanger, vous exercer (Quiz ; Règles d’or ; Faq ; Site d’entrainement de la phase d’admission)</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Anticipez, n’attendez pas la dernière minute pour préparer votre projet d’orientation </a:t>
            </a:r>
            <a:r>
              <a:rPr lang="fr-FR" sz="1400" dirty="0">
                <a:solidFill>
                  <a:schemeClr val="accent1"/>
                </a:solidFill>
              </a:rPr>
              <a:t>: </a:t>
            </a:r>
            <a:r>
              <a:rPr lang="fr-FR" sz="1300" dirty="0">
                <a:solidFill>
                  <a:schemeClr val="accent1"/>
                </a:solidFill>
              </a:rPr>
              <a:t>anticipez au lycée (Avenir(s) ; possibilité d’ouvrir un compte Parcoursup dès la 2nde) pour construire votre projet d’orientation progressivement, explorez la carte des formations, consultez les fiches des formations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Faites les vœux pour des formations qui vous intéressent, ne vous autocensurez pas, pensez à diversifier vos vœux et évitez de ne formuler qu’un seul vœu</a:t>
            </a:r>
          </a:p>
          <a:p>
            <a:pPr lvl="0" defTabSz="457200">
              <a:spcBef>
                <a:spcPct val="20000"/>
              </a:spcBef>
              <a:spcAft>
                <a:spcPts val="0"/>
              </a:spcAft>
              <a:buClr>
                <a:srgbClr val="FF0000"/>
              </a:buClr>
              <a:buSzPct val="100000"/>
            </a:pPr>
            <a:endParaRPr lang="fr-FR" sz="1000" b="1" dirty="0"/>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Ne restez pas seuls avec vos questions </a:t>
            </a:r>
            <a:r>
              <a:rPr lang="fr-FR" sz="1400" dirty="0">
                <a:solidFill>
                  <a:schemeClr val="accent1"/>
                </a:solidFill>
              </a:rPr>
              <a:t>: </a:t>
            </a:r>
            <a:r>
              <a:rPr lang="fr-FR" sz="1300" dirty="0">
                <a:solidFill>
                  <a:schemeClr val="accent1"/>
                </a:solidFill>
              </a:rPr>
              <a:t>échangez au lycée et profiter des rencontres avec les enseignants et étudiants du supérieur : journées portes ouvertes, étudiants ambassadeurs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000" b="1" dirty="0">
              <a:solidFill>
                <a:schemeClr val="accent1"/>
              </a:solidFill>
            </a:endParaRPr>
          </a:p>
          <a:p>
            <a:pPr marL="285750" indent="-285750" algn="just"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Préparez vous pour la phase d’admission </a:t>
            </a:r>
            <a:r>
              <a:rPr lang="fr-FR" sz="1400" dirty="0">
                <a:solidFill>
                  <a:schemeClr val="accent1"/>
                </a:solidFill>
              </a:rPr>
              <a:t>: </a:t>
            </a:r>
            <a:r>
              <a:rPr lang="fr-FR" sz="1300" dirty="0">
                <a:solidFill>
                  <a:schemeClr val="accent1"/>
                </a:solidFill>
              </a:rPr>
              <a:t>la phase d’admission va vite, vous devrez répondre aux propositions … alors préparez-vous à faire un choix.. </a:t>
            </a:r>
          </a:p>
          <a:p>
            <a:pPr marL="269875" algn="just" defTabSz="457200">
              <a:spcBef>
                <a:spcPts val="600"/>
              </a:spcBef>
              <a:spcAft>
                <a:spcPts val="0"/>
              </a:spcAft>
              <a:buClr>
                <a:srgbClr val="FF0000"/>
              </a:buClr>
              <a:buSzPct val="100000"/>
            </a:pPr>
            <a:r>
              <a:rPr lang="fr-FR" sz="1300" b="1" dirty="0">
                <a:solidFill>
                  <a:schemeClr val="accent1"/>
                </a:solidFill>
              </a:rPr>
              <a:t>Mais rassurez-vous, Parcoursup n’est qu’une première étape</a:t>
            </a:r>
            <a:r>
              <a:rPr lang="fr-FR" sz="1300" dirty="0">
                <a:solidFill>
                  <a:schemeClr val="accent1"/>
                </a:solidFill>
              </a:rPr>
              <a:t>… </a:t>
            </a:r>
            <a:r>
              <a:rPr lang="fr-FR" sz="1300" b="1" dirty="0">
                <a:solidFill>
                  <a:schemeClr val="accent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53</a:t>
            </a:fld>
            <a:endParaRPr lang="fr-FR" dirty="0">
              <a:solidFill>
                <a:schemeClr val="accent2">
                  <a:lumMod val="75000"/>
                </a:schemeClr>
              </a:solidFill>
            </a:endParaRPr>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716016" y="128508"/>
            <a:ext cx="3960441" cy="478467"/>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5 conseils pour aborder sereinement Parcoursup</a:t>
            </a:r>
          </a:p>
        </p:txBody>
      </p:sp>
      <p:pic>
        <p:nvPicPr>
          <p:cNvPr id="5" name="Image 4">
            <a:extLst>
              <a:ext uri="{FF2B5EF4-FFF2-40B4-BE49-F238E27FC236}">
                <a16:creationId xmlns:a16="http://schemas.microsoft.com/office/drawing/2014/main" id="{29738AB8-313F-4778-8D4D-05DECB61B117}"/>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091958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07654"/>
            <a:ext cx="8298792" cy="302433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Le numéro d’accompagnement par le CIO </a:t>
            </a:r>
            <a:r>
              <a:rPr lang="fr-FR" sz="2000" dirty="0">
                <a:solidFill>
                  <a:schemeClr val="accent1"/>
                </a:solidFill>
              </a:rPr>
              <a:t>:  </a:t>
            </a:r>
            <a:r>
              <a:rPr lang="fr-FR" sz="2000" b="1" dirty="0">
                <a:solidFill>
                  <a:schemeClr val="accent1"/>
                </a:solidFill>
              </a:rPr>
              <a:t>26 61 66</a:t>
            </a:r>
            <a:br>
              <a:rPr lang="fr-FR" sz="2000" b="1" dirty="0">
                <a:solidFill>
                  <a:schemeClr val="accent1"/>
                </a:solidFill>
              </a:rPr>
            </a:b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 La messagerie contact</a:t>
            </a:r>
            <a:r>
              <a:rPr lang="fr-FR" sz="1400" b="1" dirty="0">
                <a:solidFill>
                  <a:schemeClr val="bg1"/>
                </a:solidFill>
              </a:rPr>
              <a:t> </a:t>
            </a:r>
            <a:r>
              <a:rPr lang="fr-FR" sz="1600" dirty="0">
                <a:solidFill>
                  <a:schemeClr val="accent1"/>
                </a:solidFill>
              </a:rPr>
              <a:t>depuis le dossier </a:t>
            </a:r>
            <a:r>
              <a:rPr lang="fr-FR" sz="1600" dirty="0" err="1">
                <a:solidFill>
                  <a:schemeClr val="accent1"/>
                </a:solidFill>
              </a:rPr>
              <a:t>Parcoursup</a:t>
            </a:r>
            <a:r>
              <a:rPr lang="fr-FR" sz="1600" dirty="0">
                <a:solidFill>
                  <a:schemeClr val="accent1"/>
                </a:solidFill>
              </a:rPr>
              <a:t> Nouvelle-Calédonie</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Les réseaux sociaux (Instagram, X, Facebook)</a:t>
            </a:r>
            <a:r>
              <a:rPr lang="fr-FR" sz="1600" dirty="0">
                <a:solidFill>
                  <a:schemeClr val="accent1"/>
                </a:solidFill>
              </a:rPr>
              <a:t> pour suivre l’actualité de Parcoursup et recevoir des conseils</a:t>
            </a:r>
          </a:p>
          <a:p>
            <a:pPr defTabSz="457200">
              <a:spcBef>
                <a:spcPct val="20000"/>
              </a:spcBef>
              <a:spcAft>
                <a:spcPts val="0"/>
              </a:spcAft>
              <a:buClr>
                <a:srgbClr val="FF0000"/>
              </a:buClr>
              <a:buSzPct val="100000"/>
            </a:pP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Des tutos vidéos, des quiz et une Faq très riche (avec un moteur de recherche intégré)</a:t>
            </a:r>
            <a:br>
              <a:rPr lang="fr-FR" sz="1600" b="1" dirty="0">
                <a:solidFill>
                  <a:schemeClr val="accent1"/>
                </a:solidFill>
                <a:highlight>
                  <a:srgbClr val="34BAB5"/>
                </a:highlight>
              </a:rPr>
            </a:br>
            <a:endParaRPr lang="fr-FR" sz="1600" b="1" dirty="0">
              <a:solidFill>
                <a:schemeClr val="accent1"/>
              </a:solidFill>
              <a:highlight>
                <a:srgbClr val="34BAB5"/>
              </a:highlight>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34BAB5"/>
                </a:highlight>
              </a:rPr>
              <a:t>Un site d’entrainement </a:t>
            </a:r>
            <a:r>
              <a:rPr lang="fr-FR" sz="1600" dirty="0">
                <a:solidFill>
                  <a:schemeClr val="accent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54</a:t>
            </a:fld>
            <a:endParaRPr lang="fr-FR" dirty="0">
              <a:solidFill>
                <a:schemeClr val="accent2">
                  <a:lumMod val="75000"/>
                </a:schemeClr>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solidFill>
                  <a:schemeClr val="accent2">
                    <a:lumMod val="75000"/>
                  </a:schemeClr>
                </a:solidFill>
              </a:rPr>
              <a:t>Des services pour vous aider et répondre à vos questions tout au long de la procédure</a:t>
            </a:r>
          </a:p>
        </p:txBody>
      </p:sp>
      <p:pic>
        <p:nvPicPr>
          <p:cNvPr id="5" name="Image 4">
            <a:extLst>
              <a:ext uri="{FF2B5EF4-FFF2-40B4-BE49-F238E27FC236}">
                <a16:creationId xmlns:a16="http://schemas.microsoft.com/office/drawing/2014/main" id="{DEE6BDC5-3968-4E62-A0F4-4066BAC3DB87}"/>
              </a:ext>
            </a:extLst>
          </p:cNvPr>
          <p:cNvPicPr>
            <a:picLocks noChangeAspect="1"/>
          </p:cNvPicPr>
          <p:nvPr/>
        </p:nvPicPr>
        <p:blipFill>
          <a:blip r:embed="rId2"/>
          <a:stretch>
            <a:fillRect/>
          </a:stretch>
        </p:blipFill>
        <p:spPr>
          <a:xfrm>
            <a:off x="323528" y="61532"/>
            <a:ext cx="4159080" cy="612421"/>
          </a:xfrm>
          <a:prstGeom prst="rect">
            <a:avLst/>
          </a:prstGeom>
        </p:spPr>
      </p:pic>
    </p:spTree>
    <p:extLst>
      <p:ext uri="{BB962C8B-B14F-4D97-AF65-F5344CB8AC3E}">
        <p14:creationId xmlns:p14="http://schemas.microsoft.com/office/powerpoint/2010/main" val="1737828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23528" y="1355355"/>
            <a:ext cx="8208912" cy="3687894"/>
          </a:xfrm>
        </p:spPr>
        <p:txBody>
          <a:bodyPr>
            <a:noAutofit/>
          </a:bodyPr>
          <a:lstStyle/>
          <a:p>
            <a:pPr marL="285750" indent="-285750">
              <a:buFont typeface="Courier New" panose="02070309020205020404" pitchFamily="49" charset="0"/>
              <a:buChar char="o"/>
            </a:pPr>
            <a:r>
              <a:rPr lang="fr-FR" sz="1400" b="1" dirty="0">
                <a:solidFill>
                  <a:schemeClr val="bg1"/>
                </a:solidFill>
                <a:highlight>
                  <a:srgbClr val="34BAB5"/>
                </a:highlight>
              </a:rPr>
              <a:t>Bourse sur critères sociaux </a:t>
            </a:r>
            <a:r>
              <a:rPr lang="fr-FR" sz="1400" dirty="0">
                <a:solidFill>
                  <a:schemeClr val="accent1"/>
                </a:solidFill>
              </a:rPr>
              <a:t>: vous pouvez faire une demande de bourse en créant votre dossier social étudiant (DSE) entre le </a:t>
            </a:r>
            <a:r>
              <a:rPr lang="fr-FR" sz="1400" b="1" dirty="0">
                <a:solidFill>
                  <a:schemeClr val="accent1"/>
                </a:solidFill>
              </a:rPr>
              <a:t>1</a:t>
            </a:r>
            <a:r>
              <a:rPr lang="fr-FR" sz="1400" b="1" baseline="30000" dirty="0">
                <a:solidFill>
                  <a:schemeClr val="accent1"/>
                </a:solidFill>
              </a:rPr>
              <a:t>er</a:t>
            </a:r>
            <a:r>
              <a:rPr lang="fr-FR" sz="1400" b="1" dirty="0">
                <a:solidFill>
                  <a:schemeClr val="accent1"/>
                </a:solidFill>
              </a:rPr>
              <a:t> août 2025 et le 31 octobre 2025 </a:t>
            </a:r>
            <a:r>
              <a:rPr lang="fr-FR" sz="1400" dirty="0">
                <a:solidFill>
                  <a:schemeClr val="accent1"/>
                </a:solidFill>
              </a:rPr>
              <a:t>via le portail </a:t>
            </a:r>
            <a:r>
              <a:rPr lang="fr-FR" sz="1400" dirty="0">
                <a:solidFill>
                  <a:schemeClr val="accent2"/>
                </a:solidFill>
                <a:hlinkClick r:id="rId2">
                  <a:extLst>
                    <a:ext uri="{A12FA001-AC4F-418D-AE19-62706E023703}">
                      <ahyp:hlinkClr xmlns:ahyp="http://schemas.microsoft.com/office/drawing/2018/hyperlinkcolor" val="tx"/>
                    </a:ext>
                  </a:extLst>
                </a:hlinkClick>
              </a:rPr>
              <a:t>messervices.etudiant.gouv.fr</a:t>
            </a:r>
            <a:r>
              <a:rPr lang="fr-FR" sz="1400" dirty="0">
                <a:solidFill>
                  <a:schemeClr val="accent2"/>
                </a:solidFill>
              </a:rPr>
              <a:t> </a:t>
            </a:r>
            <a:r>
              <a:rPr lang="fr-FR" sz="1400" dirty="0">
                <a:solidFill>
                  <a:schemeClr val="accent1"/>
                </a:solidFill>
              </a:rPr>
              <a:t>. </a:t>
            </a:r>
          </a:p>
          <a:p>
            <a:pPr marL="269875"/>
            <a:r>
              <a:rPr lang="fr-FR" sz="1400" dirty="0">
                <a:solidFill>
                  <a:schemeClr val="accent1"/>
                </a:solidFill>
              </a:rPr>
              <a:t>Vous pouvez calculer vos droits à la bourse via </a:t>
            </a:r>
            <a:r>
              <a:rPr lang="fr-FR" sz="1400" dirty="0">
                <a:solidFill>
                  <a:schemeClr val="accent2"/>
                </a:solidFill>
                <a:hlinkClick r:id="rId3">
                  <a:extLst>
                    <a:ext uri="{A12FA001-AC4F-418D-AE19-62706E023703}">
                      <ahyp:hlinkClr xmlns:ahyp="http://schemas.microsoft.com/office/drawing/2018/hyperlinkcolor" val="tx"/>
                    </a:ext>
                  </a:extLst>
                </a:hlinkClick>
              </a:rPr>
              <a:t>lescrous.fr/nos-services/simulateur-de-bourse</a:t>
            </a:r>
            <a:r>
              <a:rPr lang="fr-FR" sz="1400" dirty="0">
                <a:solidFill>
                  <a:schemeClr val="accent2"/>
                </a:solidFill>
              </a:rPr>
              <a:t> </a:t>
            </a:r>
            <a:br>
              <a:rPr lang="fr-FR" sz="1400" dirty="0">
                <a:solidFill>
                  <a:schemeClr val="accent1"/>
                </a:solidFill>
              </a:rPr>
            </a:br>
            <a:endParaRPr lang="fr-FR" sz="1400" dirty="0">
              <a:solidFill>
                <a:schemeClr val="accent1"/>
              </a:solidFill>
            </a:endParaRPr>
          </a:p>
          <a:p>
            <a:pPr marL="285750" indent="-285750">
              <a:buFont typeface="Courier New" panose="02070309020205020404" pitchFamily="49" charset="0"/>
              <a:buChar char="o"/>
            </a:pPr>
            <a:r>
              <a:rPr lang="fr-FR" sz="1400" b="1" dirty="0">
                <a:solidFill>
                  <a:schemeClr val="bg1"/>
                </a:solidFill>
                <a:highlight>
                  <a:srgbClr val="34BAB5"/>
                </a:highlight>
              </a:rPr>
              <a:t>Bourses complémentaire des provinces </a:t>
            </a:r>
            <a:r>
              <a:rPr lang="fr-FR" sz="1400" dirty="0">
                <a:solidFill>
                  <a:schemeClr val="accent1"/>
                </a:solidFill>
              </a:rPr>
              <a:t>:</a:t>
            </a:r>
          </a:p>
          <a:p>
            <a:pPr marL="717750" lvl="2" indent="-285750"/>
            <a:r>
              <a:rPr lang="fr-FR" sz="1200" dirty="0">
                <a:solidFill>
                  <a:schemeClr val="accent2"/>
                </a:solidFill>
                <a:hlinkClick r:id="rId4">
                  <a:extLst>
                    <a:ext uri="{A12FA001-AC4F-418D-AE19-62706E023703}">
                      <ahyp:hlinkClr xmlns:ahyp="http://schemas.microsoft.com/office/drawing/2018/hyperlinkcolor" val="tx"/>
                    </a:ext>
                  </a:extLst>
                </a:hlinkClick>
              </a:rPr>
              <a:t>Province des îles Loyauté</a:t>
            </a:r>
            <a:r>
              <a:rPr lang="fr-FR" sz="1200" dirty="0">
                <a:solidFill>
                  <a:schemeClr val="accent1"/>
                </a:solidFill>
              </a:rPr>
              <a:t> : dossier à compléter du 1</a:t>
            </a:r>
            <a:r>
              <a:rPr lang="fr-FR" sz="1200" baseline="30000" dirty="0">
                <a:solidFill>
                  <a:schemeClr val="accent1"/>
                </a:solidFill>
              </a:rPr>
              <a:t>er</a:t>
            </a:r>
            <a:r>
              <a:rPr lang="fr-FR" sz="1200" dirty="0">
                <a:solidFill>
                  <a:schemeClr val="accent1"/>
                </a:solidFill>
              </a:rPr>
              <a:t> juillet au 30 septembre 2025</a:t>
            </a:r>
          </a:p>
          <a:p>
            <a:pPr marL="717750" lvl="2" indent="-285750"/>
            <a:r>
              <a:rPr lang="fr-FR" sz="1200" dirty="0">
                <a:solidFill>
                  <a:schemeClr val="accent2"/>
                </a:solidFill>
                <a:hlinkClick r:id="rId5">
                  <a:extLst>
                    <a:ext uri="{A12FA001-AC4F-418D-AE19-62706E023703}">
                      <ahyp:hlinkClr xmlns:ahyp="http://schemas.microsoft.com/office/drawing/2018/hyperlinkcolor" val="tx"/>
                    </a:ext>
                  </a:extLst>
                </a:hlinkClick>
              </a:rPr>
              <a:t>Province Nord </a:t>
            </a:r>
            <a:r>
              <a:rPr lang="fr-FR" sz="1200" dirty="0">
                <a:solidFill>
                  <a:schemeClr val="accent1"/>
                </a:solidFill>
              </a:rPr>
              <a:t>: dossier à compléter du 1</a:t>
            </a:r>
            <a:r>
              <a:rPr lang="fr-FR" sz="1200" baseline="30000" dirty="0">
                <a:solidFill>
                  <a:schemeClr val="accent1"/>
                </a:solidFill>
              </a:rPr>
              <a:t>er</a:t>
            </a:r>
            <a:r>
              <a:rPr lang="fr-FR" sz="1200" dirty="0">
                <a:solidFill>
                  <a:schemeClr val="accent1"/>
                </a:solidFill>
              </a:rPr>
              <a:t> juillet au 31 octobre 2025</a:t>
            </a:r>
          </a:p>
          <a:p>
            <a:pPr marL="717750" lvl="2" indent="-285750"/>
            <a:r>
              <a:rPr lang="fr-FR" sz="1200" dirty="0">
                <a:solidFill>
                  <a:schemeClr val="accent2"/>
                </a:solidFill>
                <a:hlinkClick r:id="rId6">
                  <a:extLst>
                    <a:ext uri="{A12FA001-AC4F-418D-AE19-62706E023703}">
                      <ahyp:hlinkClr xmlns:ahyp="http://schemas.microsoft.com/office/drawing/2018/hyperlinkcolor" val="tx"/>
                    </a:ext>
                  </a:extLst>
                </a:hlinkClick>
              </a:rPr>
              <a:t>Province Sud </a:t>
            </a:r>
            <a:r>
              <a:rPr lang="fr-FR" sz="1200" dirty="0">
                <a:solidFill>
                  <a:schemeClr val="accent1"/>
                </a:solidFill>
              </a:rPr>
              <a:t>: dossier à compléter du 1</a:t>
            </a:r>
            <a:r>
              <a:rPr lang="fr-FR" sz="1200" baseline="30000" dirty="0">
                <a:solidFill>
                  <a:schemeClr val="accent1"/>
                </a:solidFill>
              </a:rPr>
              <a:t>er</a:t>
            </a:r>
            <a:r>
              <a:rPr lang="fr-FR" sz="1200" dirty="0">
                <a:solidFill>
                  <a:schemeClr val="accent1"/>
                </a:solidFill>
              </a:rPr>
              <a:t> septembre au 30 septembre 2025</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Courier New" panose="02070309020205020404" pitchFamily="49" charset="0"/>
              <a:buChar char="o"/>
            </a:pPr>
            <a:r>
              <a:rPr lang="fr-FR" sz="1400" b="1" dirty="0">
                <a:solidFill>
                  <a:schemeClr val="bg1"/>
                </a:solidFill>
                <a:highlight>
                  <a:srgbClr val="34BAB5"/>
                </a:highlight>
              </a:rPr>
              <a:t>Logement en résidence universitaire </a:t>
            </a:r>
            <a:r>
              <a:rPr lang="fr-FR" sz="1400" dirty="0">
                <a:solidFill>
                  <a:schemeClr val="accent1"/>
                </a:solidFill>
              </a:rPr>
              <a:t>: </a:t>
            </a:r>
            <a:r>
              <a:rPr lang="fr-FR" sz="1400" dirty="0">
                <a:solidFill>
                  <a:schemeClr val="accent2"/>
                </a:solidFill>
                <a:hlinkClick r:id="rId7">
                  <a:extLst>
                    <a:ext uri="{A12FA001-AC4F-418D-AE19-62706E023703}">
                      <ahyp:hlinkClr xmlns:ahyp="http://schemas.microsoft.com/office/drawing/2018/hyperlinkcolor" val="tx"/>
                    </a:ext>
                  </a:extLst>
                </a:hlinkClick>
              </a:rPr>
              <a:t>maison de l’étudiant</a:t>
            </a:r>
            <a:endParaRPr lang="fr-FR" sz="1400" dirty="0">
              <a:solidFill>
                <a:schemeClr val="accent2"/>
              </a:solidFill>
            </a:endParaRPr>
          </a:p>
          <a:p>
            <a:pPr marL="285750" indent="-285750">
              <a:buFont typeface="Courier New" panose="02070309020205020404" pitchFamily="49" charset="0"/>
              <a:buChar char="o"/>
            </a:pPr>
            <a:r>
              <a:rPr lang="fr-FR" sz="1400" dirty="0">
                <a:solidFill>
                  <a:schemeClr val="accent1"/>
                </a:solidFill>
              </a:rPr>
              <a:t>Dossier à compléter entre le </a:t>
            </a:r>
            <a:r>
              <a:rPr lang="fr-FR" sz="1400" b="1" dirty="0">
                <a:solidFill>
                  <a:schemeClr val="accent1"/>
                </a:solidFill>
              </a:rPr>
              <a:t>1</a:t>
            </a:r>
            <a:r>
              <a:rPr lang="fr-FR" sz="1400" b="1" baseline="30000" dirty="0">
                <a:solidFill>
                  <a:schemeClr val="accent1"/>
                </a:solidFill>
              </a:rPr>
              <a:t>er</a:t>
            </a:r>
            <a:r>
              <a:rPr lang="fr-FR" sz="1400" b="1" dirty="0">
                <a:solidFill>
                  <a:schemeClr val="accent1"/>
                </a:solidFill>
              </a:rPr>
              <a:t> août et le 31 octobre 2025</a:t>
            </a:r>
          </a:p>
          <a:p>
            <a:pPr marL="285750" indent="-285750">
              <a:buFont typeface="Courier New" panose="02070309020205020404" pitchFamily="49" charset="0"/>
              <a:buChar char="o"/>
            </a:pPr>
            <a:r>
              <a:rPr lang="fr-FR" sz="1400" dirty="0">
                <a:solidFill>
                  <a:schemeClr val="accent1"/>
                </a:solidFill>
              </a:rPr>
              <a:t>Demandes concernant les résidences 500 (</a:t>
            </a:r>
            <a:r>
              <a:rPr lang="fr-FR" sz="1400" dirty="0" err="1">
                <a:solidFill>
                  <a:schemeClr val="accent1"/>
                </a:solidFill>
              </a:rPr>
              <a:t>Nouville</a:t>
            </a:r>
            <a:r>
              <a:rPr lang="fr-FR" sz="1400" dirty="0">
                <a:solidFill>
                  <a:schemeClr val="accent1"/>
                </a:solidFill>
              </a:rPr>
              <a:t>), </a:t>
            </a:r>
            <a:r>
              <a:rPr lang="fr-FR" sz="1400" dirty="0" err="1">
                <a:solidFill>
                  <a:schemeClr val="accent1"/>
                </a:solidFill>
              </a:rPr>
              <a:t>Kataviti</a:t>
            </a:r>
            <a:r>
              <a:rPr lang="fr-FR" sz="1400" dirty="0">
                <a:solidFill>
                  <a:schemeClr val="accent1"/>
                </a:solidFill>
              </a:rPr>
              <a:t> (Koné), Yvon </a:t>
            </a:r>
            <a:r>
              <a:rPr lang="fr-FR" sz="1400" dirty="0" err="1">
                <a:solidFill>
                  <a:schemeClr val="accent1"/>
                </a:solidFill>
              </a:rPr>
              <a:t>Cavaloc</a:t>
            </a:r>
            <a:r>
              <a:rPr lang="fr-FR" sz="1400" dirty="0">
                <a:solidFill>
                  <a:schemeClr val="accent1"/>
                </a:solidFill>
              </a:rPr>
              <a:t> (</a:t>
            </a:r>
            <a:r>
              <a:rPr lang="fr-FR" sz="1400" dirty="0" err="1">
                <a:solidFill>
                  <a:schemeClr val="accent1"/>
                </a:solidFill>
              </a:rPr>
              <a:t>Koutio</a:t>
            </a:r>
            <a:r>
              <a:rPr lang="fr-FR" sz="1400" dirty="0">
                <a:solidFill>
                  <a:schemeClr val="accent1"/>
                </a:solidFill>
              </a:rPr>
              <a:t>), les Jardins de Trianon et La Coloc’ (Magenta)</a:t>
            </a:r>
            <a:br>
              <a:rPr lang="fr-FR" sz="1400" dirty="0">
                <a:solidFill>
                  <a:schemeClr val="accent1"/>
                </a:solidFill>
              </a:rPr>
            </a:br>
            <a:endParaRPr lang="fr-FR" sz="1400" dirty="0">
              <a:solidFill>
                <a:schemeClr val="accent1"/>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lumMod val="75000"/>
                  </a:schemeClr>
                </a:solidFill>
              </a:rPr>
              <a:pPr/>
              <a:t>55</a:t>
            </a:fld>
            <a:endParaRPr lang="fr-FR" dirty="0">
              <a:solidFill>
                <a:schemeClr val="accent2">
                  <a:lumMod val="75000"/>
                </a:schemeClr>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4"/>
            <a:ext cx="8208912" cy="360000"/>
          </a:xfrm>
        </p:spPr>
        <p:txBody>
          <a:bodyPr/>
          <a:lstStyle/>
          <a:p>
            <a:r>
              <a:rPr lang="fr-FR" sz="2200" dirty="0"/>
              <a:t>Pensez aussi à préparer votre future vie d’étudiant(e)</a:t>
            </a:r>
          </a:p>
        </p:txBody>
      </p:sp>
      <p:pic>
        <p:nvPicPr>
          <p:cNvPr id="5" name="Image 4">
            <a:extLst>
              <a:ext uri="{FF2B5EF4-FFF2-40B4-BE49-F238E27FC236}">
                <a16:creationId xmlns:a16="http://schemas.microsoft.com/office/drawing/2014/main" id="{282F172F-36E1-475F-86BD-0EBCFCD42F1B}"/>
              </a:ext>
            </a:extLst>
          </p:cNvPr>
          <p:cNvPicPr>
            <a:picLocks noChangeAspect="1"/>
          </p:cNvPicPr>
          <p:nvPr/>
        </p:nvPicPr>
        <p:blipFill>
          <a:blip r:embed="rId8"/>
          <a:stretch>
            <a:fillRect/>
          </a:stretch>
        </p:blipFill>
        <p:spPr>
          <a:xfrm>
            <a:off x="323528" y="61532"/>
            <a:ext cx="4159080" cy="612421"/>
          </a:xfrm>
          <a:prstGeom prst="rect">
            <a:avLst/>
          </a:prstGeom>
        </p:spPr>
      </p:pic>
    </p:spTree>
    <p:extLst>
      <p:ext uri="{BB962C8B-B14F-4D97-AF65-F5344CB8AC3E}">
        <p14:creationId xmlns:p14="http://schemas.microsoft.com/office/powerpoint/2010/main" val="3702926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5"/>
            <a:ext cx="8424000" cy="3550444"/>
          </a:xfrm>
        </p:spPr>
        <p:txBody>
          <a:bodyPr/>
          <a:lstStyle/>
          <a:p>
            <a:pPr defTabSz="457189">
              <a:spcBef>
                <a:spcPct val="20000"/>
              </a:spcBef>
              <a:buClr>
                <a:srgbClr val="FF0000"/>
              </a:buClr>
              <a:buSzPct val="100000"/>
            </a:pPr>
            <a:endParaRPr lang="fr-FR" sz="500" dirty="0">
              <a:solidFill>
                <a:srgbClr val="3D566E"/>
              </a:solidFill>
            </a:endParaRPr>
          </a:p>
          <a:p>
            <a:pPr marL="177796" indent="-177796" defTabSz="457189">
              <a:spcBef>
                <a:spcPct val="20000"/>
              </a:spcBef>
              <a:buClr>
                <a:srgbClr val="34BAB5"/>
              </a:buClr>
              <a:buSzPct val="100000"/>
              <a:buFont typeface="Lucida Grande"/>
              <a:buChar char="&gt;"/>
            </a:pPr>
            <a:r>
              <a:rPr lang="fr-FR" sz="1500" b="1" dirty="0">
                <a:solidFill>
                  <a:schemeClr val="accent2"/>
                </a:solidFill>
              </a:rPr>
              <a:t>La messagerie contact </a:t>
            </a:r>
            <a:r>
              <a:rPr lang="fr-FR" sz="1500" dirty="0">
                <a:solidFill>
                  <a:schemeClr val="tx2"/>
                </a:solidFill>
              </a:rPr>
              <a:t>depuis le dossier candidat</a:t>
            </a:r>
          </a:p>
          <a:p>
            <a:pPr marL="177796" indent="-177796" defTabSz="457189">
              <a:spcBef>
                <a:spcPct val="20000"/>
              </a:spcBef>
              <a:buClr>
                <a:srgbClr val="34BAB5"/>
              </a:buClr>
              <a:buSzPct val="100000"/>
              <a:buFont typeface="Lucida Grande"/>
              <a:buChar char="&gt;"/>
            </a:pPr>
            <a:r>
              <a:rPr lang="fr-FR" sz="1500" b="1" dirty="0">
                <a:solidFill>
                  <a:schemeClr val="accent2"/>
                </a:solidFill>
              </a:rPr>
              <a:t>Le centre d’information et d’orientation </a:t>
            </a:r>
            <a:r>
              <a:rPr lang="fr-FR" sz="1500" dirty="0">
                <a:solidFill>
                  <a:schemeClr val="accent2"/>
                </a:solidFill>
              </a:rPr>
              <a:t>:</a:t>
            </a:r>
          </a:p>
          <a:p>
            <a:pPr algn="ctr" defTabSz="457189">
              <a:spcBef>
                <a:spcPct val="20000"/>
              </a:spcBef>
              <a:buClr>
                <a:srgbClr val="FF0000"/>
              </a:buClr>
              <a:buSzPct val="100000"/>
            </a:pPr>
            <a:r>
              <a:rPr lang="fr-FR" sz="1500" dirty="0"/>
              <a:t>Avec ou sans rendez-vous</a:t>
            </a:r>
          </a:p>
          <a:p>
            <a:pPr algn="ctr" defTabSz="457189">
              <a:spcBef>
                <a:spcPct val="20000"/>
              </a:spcBef>
              <a:buClr>
                <a:srgbClr val="FF0000"/>
              </a:buClr>
              <a:buSzPct val="100000"/>
            </a:pPr>
            <a:r>
              <a:rPr lang="fr-FR" sz="1500" b="1" dirty="0"/>
              <a:t>CIO de Nouméa</a:t>
            </a:r>
            <a:r>
              <a:rPr lang="fr-FR" sz="1500" dirty="0"/>
              <a:t> : 10, rue Georges </a:t>
            </a:r>
            <a:r>
              <a:rPr lang="fr-FR" sz="1500" dirty="0" err="1"/>
              <a:t>Baudoux</a:t>
            </a:r>
            <a:r>
              <a:rPr lang="fr-FR" sz="1500" dirty="0"/>
              <a:t> – 26.61.66</a:t>
            </a:r>
            <a:br>
              <a:rPr lang="fr-FR" sz="1500" dirty="0"/>
            </a:br>
            <a:r>
              <a:rPr lang="fr-FR" sz="1500" dirty="0">
                <a:solidFill>
                  <a:schemeClr val="accent2"/>
                </a:solidFill>
                <a:hlinkClick r:id="rId2">
                  <a:extLst>
                    <a:ext uri="{A12FA001-AC4F-418D-AE19-62706E023703}">
                      <ahyp:hlinkClr xmlns:ahyp="http://schemas.microsoft.com/office/drawing/2018/hyperlinkcolor" val="tx"/>
                    </a:ext>
                  </a:extLst>
                </a:hlinkClick>
              </a:rPr>
              <a:t>cio@ac-noumea.nc</a:t>
            </a:r>
            <a:r>
              <a:rPr lang="fr-FR" sz="1500" dirty="0">
                <a:solidFill>
                  <a:schemeClr val="accent2"/>
                </a:solidFill>
              </a:rPr>
              <a:t> </a:t>
            </a:r>
          </a:p>
          <a:p>
            <a:pPr algn="ctr" defTabSz="457189">
              <a:spcBef>
                <a:spcPct val="20000"/>
              </a:spcBef>
              <a:buClr>
                <a:srgbClr val="FF0000"/>
              </a:buClr>
              <a:buSzPct val="100000"/>
            </a:pPr>
            <a:br>
              <a:rPr lang="fr-FR" sz="1500" dirty="0"/>
            </a:br>
            <a:r>
              <a:rPr lang="fr-FR" sz="1500" b="1" dirty="0"/>
              <a:t>Antenne CIO de La Foa </a:t>
            </a:r>
            <a:r>
              <a:rPr lang="fr-FR" sz="1500" dirty="0"/>
              <a:t>: collège de La Foa – 44.33.04</a:t>
            </a:r>
            <a:br>
              <a:rPr lang="fr-FR" sz="1500" dirty="0"/>
            </a:br>
            <a:r>
              <a:rPr lang="fr-FR" sz="1500" b="1" dirty="0"/>
              <a:t>Antenne CIO de Koné </a:t>
            </a:r>
            <a:r>
              <a:rPr lang="fr-FR" sz="1500" dirty="0"/>
              <a:t>: campus de </a:t>
            </a:r>
            <a:r>
              <a:rPr lang="fr-FR" sz="1500" dirty="0" err="1"/>
              <a:t>Baco</a:t>
            </a:r>
            <a:r>
              <a:rPr lang="fr-FR" sz="1500" dirty="0"/>
              <a:t> – 29.07.00</a:t>
            </a:r>
            <a:br>
              <a:rPr lang="fr-FR" sz="1500" dirty="0"/>
            </a:br>
            <a:r>
              <a:rPr lang="fr-FR" sz="1500" b="1" dirty="0"/>
              <a:t>Antenne CIO de </a:t>
            </a:r>
            <a:r>
              <a:rPr lang="fr-FR" sz="1500" b="1" dirty="0" err="1"/>
              <a:t>Poindimié</a:t>
            </a:r>
            <a:r>
              <a:rPr lang="fr-FR" sz="1500" b="1" dirty="0"/>
              <a:t> </a:t>
            </a:r>
            <a:r>
              <a:rPr lang="fr-FR" sz="1500" dirty="0"/>
              <a:t>: lycée Antoine </a:t>
            </a:r>
            <a:r>
              <a:rPr lang="fr-FR" sz="1500" dirty="0" err="1"/>
              <a:t>Kela</a:t>
            </a:r>
            <a:r>
              <a:rPr lang="fr-FR" sz="1500" dirty="0"/>
              <a:t> – 42.73.62</a:t>
            </a:r>
            <a:br>
              <a:rPr lang="fr-FR" sz="1500" dirty="0"/>
            </a:br>
            <a:r>
              <a:rPr lang="fr-FR" sz="1500" b="1" dirty="0"/>
              <a:t>Prise en charge des établissements des Iles Loyauté </a:t>
            </a:r>
            <a:r>
              <a:rPr lang="fr-FR" sz="1500" dirty="0"/>
              <a:t>: CIO de Nouméa – 26.61.66</a:t>
            </a:r>
            <a:endParaRPr lang="fr-FR" sz="1200" dirty="0"/>
          </a:p>
          <a:p>
            <a:pPr defTabSz="457189">
              <a:spcBef>
                <a:spcPct val="20000"/>
              </a:spcBef>
              <a:buClr>
                <a:srgbClr val="FF0000"/>
              </a:buClr>
              <a:buSzPct val="100000"/>
            </a:pPr>
            <a:endParaRPr lang="fr-FR" sz="500" dirty="0">
              <a:solidFill>
                <a:srgbClr val="3D566E"/>
              </a:solidFill>
            </a:endParaRPr>
          </a:p>
          <a:p>
            <a:pPr marL="177796" indent="-177796" defTabSz="457189">
              <a:spcBef>
                <a:spcPct val="20000"/>
              </a:spcBef>
              <a:buClr>
                <a:srgbClr val="34BAB5"/>
              </a:buClr>
              <a:buSzPct val="100000"/>
              <a:buFont typeface="Lucida Grande"/>
              <a:buChar char="&gt;"/>
            </a:pPr>
            <a:r>
              <a:rPr lang="fr-FR" sz="1500" b="1" dirty="0">
                <a:solidFill>
                  <a:srgbClr val="F28E65"/>
                </a:solidFill>
              </a:rPr>
              <a:t> </a:t>
            </a:r>
            <a:r>
              <a:rPr lang="fr-FR" sz="1500" b="1" dirty="0">
                <a:solidFill>
                  <a:schemeClr val="accent2"/>
                </a:solidFill>
              </a:rPr>
              <a:t>Les réseaux sociaux pour suivre l’actualité de Parcoursup et recevoir des conseils</a:t>
            </a:r>
            <a:r>
              <a:rPr lang="fr-FR" sz="1800" b="1" dirty="0">
                <a:solidFill>
                  <a:schemeClr val="accent2"/>
                </a:solidFill>
              </a:rPr>
              <a:t> </a:t>
            </a:r>
          </a:p>
          <a:p>
            <a:pPr defTabSz="457189">
              <a:spcBef>
                <a:spcPct val="20000"/>
              </a:spcBef>
              <a:buClr>
                <a:srgbClr val="FF0000"/>
              </a:buClr>
              <a:buSzPct val="100000"/>
            </a:pP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rgbClr val="008260"/>
                </a:solidFill>
              </a:rPr>
              <a:pPr/>
              <a:t>56</a:t>
            </a:fld>
            <a:endParaRPr lang="fr-FR" dirty="0">
              <a:solidFill>
                <a:srgbClr val="008260"/>
              </a:solidFill>
            </a:endParaRPr>
          </a:p>
        </p:txBody>
      </p:sp>
      <p:sp>
        <p:nvSpPr>
          <p:cNvPr id="12" name="Rectangle à coins arrondis 11"/>
          <p:cNvSpPr/>
          <p:nvPr/>
        </p:nvSpPr>
        <p:spPr>
          <a:xfrm>
            <a:off x="4932040" y="119619"/>
            <a:ext cx="3834296" cy="540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FF00"/>
                </a:solidFill>
              </a:rPr>
              <a:t>Des services pour vous informer et répondre à vos questions</a:t>
            </a:r>
          </a:p>
        </p:txBody>
      </p:sp>
      <p:pic>
        <p:nvPicPr>
          <p:cNvPr id="7" name="Image 6">
            <a:extLst>
              <a:ext uri="{FF2B5EF4-FFF2-40B4-BE49-F238E27FC236}">
                <a16:creationId xmlns:a16="http://schemas.microsoft.com/office/drawing/2014/main" id="{417044C7-5B94-4DB2-BD57-5EFF0E3F130C}"/>
              </a:ext>
            </a:extLst>
          </p:cNvPr>
          <p:cNvPicPr>
            <a:picLocks noChangeAspect="1"/>
          </p:cNvPicPr>
          <p:nvPr/>
        </p:nvPicPr>
        <p:blipFill>
          <a:blip r:embed="rId3"/>
          <a:stretch>
            <a:fillRect/>
          </a:stretch>
        </p:blipFill>
        <p:spPr>
          <a:xfrm>
            <a:off x="323528" y="124367"/>
            <a:ext cx="4159080" cy="612421"/>
          </a:xfrm>
          <a:prstGeom prst="rect">
            <a:avLst/>
          </a:prstGeom>
        </p:spPr>
      </p:pic>
    </p:spTree>
    <p:extLst>
      <p:ext uri="{BB962C8B-B14F-4D97-AF65-F5344CB8AC3E}">
        <p14:creationId xmlns:p14="http://schemas.microsoft.com/office/powerpoint/2010/main" val="77380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3" y="915566"/>
            <a:ext cx="8204149" cy="3744416"/>
          </a:xfrm>
        </p:spPr>
        <p:txBody>
          <a:bodyPr>
            <a:normAutofit lnSpcReduction="10000"/>
          </a:bodyPr>
          <a:lstStyle/>
          <a:p>
            <a:pPr algn="just"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600" b="1" dirty="0">
                <a:solidFill>
                  <a:schemeClr val="bg1"/>
                </a:solidFill>
                <a:highlight>
                  <a:srgbClr val="34BAB5"/>
                </a:highlight>
              </a:rPr>
              <a:t>Parcoursup vous permet de choisir librement les formations qui vous intéressent</a:t>
            </a:r>
          </a:p>
          <a:p>
            <a:pPr marL="179388" algn="just" defTabSz="457200">
              <a:spcBef>
                <a:spcPts val="1200"/>
              </a:spcBef>
              <a:spcAft>
                <a:spcPts val="0"/>
              </a:spcAft>
              <a:buClr>
                <a:srgbClr val="FF0000"/>
              </a:buClr>
              <a:buSzPct val="100000"/>
            </a:pPr>
            <a:r>
              <a:rPr lang="fr-FR" sz="1300" dirty="0">
                <a:solidFill>
                  <a:schemeClr val="accent1"/>
                </a:solidFill>
              </a:rPr>
              <a:t>Vous formulez librement vos vœux </a:t>
            </a:r>
            <a:r>
              <a:rPr lang="fr-FR" sz="1300" b="1" dirty="0">
                <a:solidFill>
                  <a:schemeClr val="accent1"/>
                </a:solidFill>
              </a:rPr>
              <a:t>sans les classer</a:t>
            </a:r>
            <a:r>
              <a:rPr lang="fr-FR" sz="1300" dirty="0">
                <a:solidFill>
                  <a:schemeClr val="accent1"/>
                </a:solidFill>
              </a:rPr>
              <a:t> </a:t>
            </a:r>
          </a:p>
          <a:p>
            <a:pPr marL="179388" algn="just" defTabSz="457200">
              <a:spcBef>
                <a:spcPct val="20000"/>
              </a:spcBef>
              <a:spcAft>
                <a:spcPts val="0"/>
              </a:spcAft>
              <a:buClr>
                <a:srgbClr val="FF0000"/>
              </a:buClr>
              <a:buSzPct val="100000"/>
            </a:pPr>
            <a:r>
              <a:rPr lang="fr-FR" sz="1300" dirty="0">
                <a:solidFill>
                  <a:schemeClr val="accent1"/>
                </a:solidFill>
              </a:rPr>
              <a:t>Vous choisissez votre formation en fonction des propositions d’admission que vous recevez, à partir du 4 décembre 2025. </a:t>
            </a:r>
            <a:r>
              <a:rPr lang="fr-FR" sz="1300" b="1" dirty="0">
                <a:solidFill>
                  <a:schemeClr val="accent1"/>
                </a:solidFill>
              </a:rPr>
              <a:t>Vous avez le dernier mot</a:t>
            </a:r>
            <a:endParaRPr lang="fr-FR" sz="1300" dirty="0">
              <a:solidFill>
                <a:schemeClr val="accent1"/>
              </a:solidFill>
            </a:endParaRPr>
          </a:p>
          <a:p>
            <a:pPr marL="179388" algn="just" defTabSz="457200">
              <a:spcBef>
                <a:spcPct val="20000"/>
              </a:spcBef>
              <a:spcAft>
                <a:spcPts val="0"/>
              </a:spcAft>
              <a:buClr>
                <a:srgbClr val="FF0000"/>
              </a:buClr>
              <a:buSzPct val="100000"/>
            </a:pPr>
            <a:r>
              <a:rPr lang="fr-FR" sz="1300" dirty="0">
                <a:solidFill>
                  <a:schemeClr val="accent1"/>
                </a:solidFill>
              </a:rPr>
              <a:t>Parcoursup vous aide à anticiper, à comparer les formations entre elles, à participer aux journées portes ouvertes (JPO)</a:t>
            </a:r>
          </a:p>
          <a:p>
            <a:pPr marL="171450" indent="-171450" algn="just" defTabSz="457200">
              <a:spcBef>
                <a:spcPct val="20000"/>
              </a:spcBef>
              <a:spcAft>
                <a:spcPts val="0"/>
              </a:spcAft>
              <a:buClr>
                <a:srgbClr val="FF0000"/>
              </a:buClr>
              <a:buSzPct val="100000"/>
              <a:buFont typeface="Courier New" panose="02070309020205020404" pitchFamily="49" charset="0"/>
              <a:buChar char="o"/>
            </a:pPr>
            <a:endParaRPr lang="fr-FR" sz="1500" b="1" dirty="0">
              <a:solidFill>
                <a:schemeClr val="bg1"/>
              </a:solidFill>
              <a:highlight>
                <a:srgbClr val="0000FF"/>
              </a:highlight>
            </a:endParaRPr>
          </a:p>
          <a:p>
            <a:pPr marL="171450" indent="-171450" algn="just" defTabSz="457200">
              <a:spcBef>
                <a:spcPct val="20000"/>
              </a:spcBef>
              <a:spcAft>
                <a:spcPts val="0"/>
              </a:spcAft>
              <a:buClr>
                <a:srgbClr val="34BAB5"/>
              </a:buClr>
              <a:buSzPct val="100000"/>
              <a:buFont typeface="Courier New" panose="02070309020205020404" pitchFamily="49" charset="0"/>
              <a:buChar char="o"/>
            </a:pPr>
            <a:r>
              <a:rPr lang="fr-FR" sz="1500" b="1" dirty="0">
                <a:solidFill>
                  <a:schemeClr val="bg1"/>
                </a:solidFill>
                <a:highlight>
                  <a:srgbClr val="34BAB5"/>
                </a:highlight>
              </a:rPr>
              <a:t>Parcoursup agit pour l’égalité d’accès et de réussite des étudiants </a:t>
            </a:r>
          </a:p>
          <a:p>
            <a:pPr marL="179388" algn="just" defTabSz="457200">
              <a:spcBef>
                <a:spcPts val="600"/>
              </a:spcBef>
              <a:spcAft>
                <a:spcPts val="300"/>
              </a:spcAft>
              <a:buClr>
                <a:srgbClr val="FF0000"/>
              </a:buClr>
              <a:buSzPct val="100000"/>
            </a:pPr>
            <a:r>
              <a:rPr lang="fr-FR" sz="1300" dirty="0">
                <a:solidFill>
                  <a:schemeClr val="accent1"/>
                </a:solidFill>
              </a:rPr>
              <a:t>Parcoursup met en œuvre des actions ciblées pour l’accès au supérieur des lycéens boursiers, professionnels ou technologiques.</a:t>
            </a:r>
          </a:p>
          <a:p>
            <a:pPr marL="179388" algn="just" defTabSz="457200">
              <a:spcBef>
                <a:spcPts val="600"/>
              </a:spcBef>
              <a:spcAft>
                <a:spcPts val="300"/>
              </a:spcAft>
              <a:buClr>
                <a:srgbClr val="FF0000"/>
              </a:buClr>
              <a:buSzPct val="100000"/>
            </a:pPr>
            <a:r>
              <a:rPr lang="fr-FR" sz="1300" dirty="0" err="1">
                <a:solidFill>
                  <a:schemeClr val="accent1"/>
                </a:solidFill>
              </a:rPr>
              <a:t>Parcoursup</a:t>
            </a:r>
            <a:r>
              <a:rPr lang="fr-FR" sz="1300" dirty="0">
                <a:solidFill>
                  <a:schemeClr val="accent1"/>
                </a:solidFill>
              </a:rPr>
              <a:t> prend en compte les situations particulières tels les candidats en situation de handicap ou candidats sportifs de haut niveau ou artistes confirmés</a:t>
            </a:r>
          </a:p>
          <a:p>
            <a:pPr marL="179388" algn="just" defTabSz="457200">
              <a:spcBef>
                <a:spcPct val="20000"/>
              </a:spcBef>
              <a:spcAft>
                <a:spcPts val="0"/>
              </a:spcAft>
              <a:buClr>
                <a:srgbClr val="FF0000"/>
              </a:buClr>
              <a:buSzPct val="100000"/>
            </a:pPr>
            <a:r>
              <a:rPr lang="fr-FR" sz="1300" dirty="0">
                <a:solidFill>
                  <a:schemeClr val="accent1"/>
                </a:solidFill>
              </a:rPr>
              <a:t>Parcoursup promeut le développement des parcours personnalisés à l’université pour favoriser la réussite des étudiants</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accent2"/>
                </a:solidFill>
              </a:rPr>
              <a:pPr/>
              <a:t>6</a:t>
            </a:fld>
            <a:endParaRPr lang="fr-FR" dirty="0">
              <a:solidFill>
                <a:schemeClr val="accent2"/>
              </a:solidFill>
            </a:endParaRPr>
          </a:p>
        </p:txBody>
      </p:sp>
      <p:sp>
        <p:nvSpPr>
          <p:cNvPr id="5" name="Rectangle à coins arrondis 4"/>
          <p:cNvSpPr/>
          <p:nvPr/>
        </p:nvSpPr>
        <p:spPr>
          <a:xfrm>
            <a:off x="4932040" y="195486"/>
            <a:ext cx="3739653" cy="344514"/>
          </a:xfrm>
          <a:prstGeom prst="roundRect">
            <a:avLst/>
          </a:prstGeom>
          <a:solidFill>
            <a:schemeClr val="tx1">
              <a:alpha val="69804"/>
            </a:schemeClr>
          </a:solidFill>
          <a:ln w="12700">
            <a:solidFill>
              <a:srgbClr val="2E2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FF00"/>
                </a:solidFill>
              </a:rPr>
              <a:t>Des engagements au service des usagers </a:t>
            </a:r>
          </a:p>
        </p:txBody>
      </p:sp>
      <p:pic>
        <p:nvPicPr>
          <p:cNvPr id="7" name="Image 6">
            <a:extLst>
              <a:ext uri="{FF2B5EF4-FFF2-40B4-BE49-F238E27FC236}">
                <a16:creationId xmlns:a16="http://schemas.microsoft.com/office/drawing/2014/main" id="{F56A4D42-3F40-4BD5-8D90-5A7307713B6C}"/>
              </a:ext>
            </a:extLst>
          </p:cNvPr>
          <p:cNvPicPr>
            <a:picLocks noChangeAspect="1"/>
          </p:cNvPicPr>
          <p:nvPr/>
        </p:nvPicPr>
        <p:blipFill>
          <a:blip r:embed="rId2"/>
          <a:stretch>
            <a:fillRect/>
          </a:stretch>
        </p:blipFill>
        <p:spPr>
          <a:xfrm>
            <a:off x="323528" y="-6841"/>
            <a:ext cx="4159080" cy="612421"/>
          </a:xfrm>
          <a:prstGeom prst="rect">
            <a:avLst/>
          </a:prstGeom>
        </p:spPr>
      </p:pic>
    </p:spTree>
    <p:extLst>
      <p:ext uri="{BB962C8B-B14F-4D97-AF65-F5344CB8AC3E}">
        <p14:creationId xmlns:p14="http://schemas.microsoft.com/office/powerpoint/2010/main" val="359106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Ellipse 40">
            <a:extLst>
              <a:ext uri="{FF2B5EF4-FFF2-40B4-BE49-F238E27FC236}">
                <a16:creationId xmlns:a16="http://schemas.microsoft.com/office/drawing/2014/main" id="{4630BAAF-46A9-42CB-A25F-67041B0F1BC6}"/>
              </a:ext>
            </a:extLst>
          </p:cNvPr>
          <p:cNvSpPr/>
          <p:nvPr/>
        </p:nvSpPr>
        <p:spPr>
          <a:xfrm>
            <a:off x="3518016" y="3845797"/>
            <a:ext cx="731972" cy="666248"/>
          </a:xfrm>
          <a:prstGeom prst="ellipse">
            <a:avLst/>
          </a:prstGeom>
          <a:solidFill>
            <a:srgbClr val="34BAB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0" name="Ellipse 39">
            <a:extLst>
              <a:ext uri="{FF2B5EF4-FFF2-40B4-BE49-F238E27FC236}">
                <a16:creationId xmlns:a16="http://schemas.microsoft.com/office/drawing/2014/main" id="{BB142366-4947-4D52-B1A2-58D6BFEFEC4D}"/>
              </a:ext>
            </a:extLst>
          </p:cNvPr>
          <p:cNvSpPr/>
          <p:nvPr/>
        </p:nvSpPr>
        <p:spPr>
          <a:xfrm>
            <a:off x="6154371" y="3840811"/>
            <a:ext cx="731972" cy="666248"/>
          </a:xfrm>
          <a:prstGeom prst="ellipse">
            <a:avLst/>
          </a:prstGeom>
          <a:solidFill>
            <a:srgbClr val="34BAB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9" name="Ellipse 38">
            <a:extLst>
              <a:ext uri="{FF2B5EF4-FFF2-40B4-BE49-F238E27FC236}">
                <a16:creationId xmlns:a16="http://schemas.microsoft.com/office/drawing/2014/main" id="{3E4D7BBE-E303-4937-9CCF-10DE2913E3BD}"/>
              </a:ext>
            </a:extLst>
          </p:cNvPr>
          <p:cNvSpPr/>
          <p:nvPr/>
        </p:nvSpPr>
        <p:spPr>
          <a:xfrm>
            <a:off x="3382837" y="2013785"/>
            <a:ext cx="731972" cy="666248"/>
          </a:xfrm>
          <a:prstGeom prst="ellipse">
            <a:avLst/>
          </a:prstGeom>
          <a:solidFill>
            <a:srgbClr val="EB3440"/>
          </a:solidFill>
          <a:ln>
            <a:solidFill>
              <a:srgbClr val="3658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Ellipse 4">
            <a:extLst>
              <a:ext uri="{FF2B5EF4-FFF2-40B4-BE49-F238E27FC236}">
                <a16:creationId xmlns:a16="http://schemas.microsoft.com/office/drawing/2014/main" id="{8FCF9476-61A6-43D9-A322-F783BA9C41CF}"/>
              </a:ext>
            </a:extLst>
          </p:cNvPr>
          <p:cNvSpPr/>
          <p:nvPr/>
        </p:nvSpPr>
        <p:spPr>
          <a:xfrm>
            <a:off x="759312" y="3845797"/>
            <a:ext cx="731972" cy="666248"/>
          </a:xfrm>
          <a:prstGeom prst="ellipse">
            <a:avLst/>
          </a:prstGeom>
          <a:solidFill>
            <a:srgbClr val="34BAB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Rectangle 5">
            <a:extLst>
              <a:ext uri="{FF2B5EF4-FFF2-40B4-BE49-F238E27FC236}">
                <a16:creationId xmlns:a16="http://schemas.microsoft.com/office/drawing/2014/main" id="{BCFD9857-13A5-44A1-8FFC-E993D1340941}"/>
              </a:ext>
            </a:extLst>
          </p:cNvPr>
          <p:cNvSpPr/>
          <p:nvPr/>
        </p:nvSpPr>
        <p:spPr>
          <a:xfrm>
            <a:off x="0" y="1788322"/>
            <a:ext cx="9144000" cy="1850585"/>
          </a:xfrm>
          <a:prstGeom prst="rect">
            <a:avLst/>
          </a:prstGeom>
          <a:solidFill>
            <a:srgbClr val="34BA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812" y="75559"/>
            <a:ext cx="1362094" cy="608709"/>
          </a:xfrm>
          <a:prstGeom prst="rect">
            <a:avLst/>
          </a:prstGeom>
        </p:spPr>
      </p:pic>
      <p:sp>
        <p:nvSpPr>
          <p:cNvPr id="3" name="Sous-titre 2"/>
          <p:cNvSpPr>
            <a:spLocks noGrp="1"/>
          </p:cNvSpPr>
          <p:nvPr>
            <p:ph type="subTitle" idx="1"/>
          </p:nvPr>
        </p:nvSpPr>
        <p:spPr>
          <a:xfrm>
            <a:off x="1005859" y="1014270"/>
            <a:ext cx="6671410" cy="366773"/>
          </a:xfrm>
        </p:spPr>
        <p:txBody>
          <a:bodyPr>
            <a:noAutofit/>
          </a:bodyPr>
          <a:lstStyle/>
          <a:p>
            <a:r>
              <a:rPr lang="fr-FR" sz="3000" b="1" dirty="0">
                <a:solidFill>
                  <a:srgbClr val="FFFFFF"/>
                </a:solidFill>
                <a:effectLst>
                  <a:outerShdw blurRad="38100" dist="38100" dir="2700000" algn="tl">
                    <a:srgbClr val="000000">
                      <a:alpha val="43137"/>
                    </a:srgbClr>
                  </a:outerShdw>
                </a:effectLst>
                <a:highlight>
                  <a:srgbClr val="34BAB5"/>
                </a:highlight>
                <a:latin typeface="Marianne" panose="02000000000000000000" pitchFamily="50" charset="0"/>
              </a:rPr>
              <a:t>Le calendrier </a:t>
            </a:r>
            <a:r>
              <a:rPr lang="fr-FR" sz="3000" b="1" dirty="0">
                <a:solidFill>
                  <a:srgbClr val="ED3440"/>
                </a:solidFill>
                <a:effectLst>
                  <a:outerShdw blurRad="38100" dist="38100" dir="2700000" algn="tl">
                    <a:srgbClr val="000000">
                      <a:alpha val="43137"/>
                    </a:srgbClr>
                  </a:outerShdw>
                </a:effectLst>
                <a:highlight>
                  <a:srgbClr val="34BAB5"/>
                </a:highlight>
                <a:latin typeface="Marianne" panose="02000000000000000000" pitchFamily="50" charset="0"/>
              </a:rPr>
              <a:t>2025</a:t>
            </a:r>
            <a:r>
              <a:rPr lang="fr-FR" sz="3000" b="1" dirty="0">
                <a:solidFill>
                  <a:srgbClr val="365886"/>
                </a:solidFill>
                <a:effectLst>
                  <a:outerShdw blurRad="38100" dist="38100" dir="2700000" algn="tl">
                    <a:srgbClr val="000000">
                      <a:alpha val="43137"/>
                    </a:srgbClr>
                  </a:outerShdw>
                </a:effectLst>
                <a:highlight>
                  <a:srgbClr val="34BAB5"/>
                </a:highlight>
                <a:latin typeface="Marianne" panose="02000000000000000000" pitchFamily="50" charset="0"/>
              </a:rPr>
              <a:t> </a:t>
            </a:r>
            <a:r>
              <a:rPr lang="fr-FR" sz="3000" b="1" dirty="0">
                <a:solidFill>
                  <a:srgbClr val="FFFFFF"/>
                </a:solidFill>
                <a:effectLst>
                  <a:outerShdw blurRad="38100" dist="38100" dir="2700000" algn="tl">
                    <a:srgbClr val="000000">
                      <a:alpha val="43137"/>
                    </a:srgbClr>
                  </a:outerShdw>
                </a:effectLst>
                <a:highlight>
                  <a:srgbClr val="34BAB5"/>
                </a:highlight>
                <a:latin typeface="Marianne" panose="02000000000000000000" pitchFamily="50" charset="0"/>
              </a:rPr>
              <a:t>en</a:t>
            </a:r>
            <a:r>
              <a:rPr lang="fr-FR" sz="3000" b="1" dirty="0">
                <a:solidFill>
                  <a:srgbClr val="365886"/>
                </a:solidFill>
                <a:effectLst>
                  <a:outerShdw blurRad="38100" dist="38100" dir="2700000" algn="tl">
                    <a:srgbClr val="000000">
                      <a:alpha val="43137"/>
                    </a:srgbClr>
                  </a:outerShdw>
                </a:effectLst>
                <a:highlight>
                  <a:srgbClr val="34BAB5"/>
                </a:highlight>
                <a:latin typeface="Marianne" panose="02000000000000000000" pitchFamily="50" charset="0"/>
              </a:rPr>
              <a:t> </a:t>
            </a:r>
            <a:r>
              <a:rPr lang="fr-FR" sz="3000" b="1" dirty="0">
                <a:solidFill>
                  <a:srgbClr val="ED3440"/>
                </a:solidFill>
                <a:effectLst>
                  <a:outerShdw blurRad="38100" dist="38100" dir="2700000" algn="tl">
                    <a:srgbClr val="000000">
                      <a:alpha val="43137"/>
                    </a:srgbClr>
                  </a:outerShdw>
                </a:effectLst>
                <a:highlight>
                  <a:srgbClr val="34BAB5"/>
                </a:highlight>
                <a:latin typeface="Marianne" panose="02000000000000000000" pitchFamily="50" charset="0"/>
              </a:rPr>
              <a:t>3</a:t>
            </a:r>
            <a:r>
              <a:rPr lang="fr-FR" sz="3000" b="1" dirty="0">
                <a:solidFill>
                  <a:srgbClr val="365886"/>
                </a:solidFill>
                <a:effectLst>
                  <a:outerShdw blurRad="38100" dist="38100" dir="2700000" algn="tl">
                    <a:srgbClr val="000000">
                      <a:alpha val="43137"/>
                    </a:srgbClr>
                  </a:outerShdw>
                </a:effectLst>
                <a:highlight>
                  <a:srgbClr val="34BAB5"/>
                </a:highlight>
                <a:latin typeface="Marianne" panose="02000000000000000000" pitchFamily="50" charset="0"/>
              </a:rPr>
              <a:t> </a:t>
            </a:r>
            <a:r>
              <a:rPr lang="fr-FR" sz="3000" b="1" dirty="0">
                <a:solidFill>
                  <a:srgbClr val="FFFFFF"/>
                </a:solidFill>
                <a:effectLst>
                  <a:outerShdw blurRad="38100" dist="38100" dir="2700000" algn="tl">
                    <a:srgbClr val="000000">
                      <a:alpha val="43137"/>
                    </a:srgbClr>
                  </a:outerShdw>
                </a:effectLst>
                <a:highlight>
                  <a:srgbClr val="34BAB5"/>
                </a:highlight>
                <a:latin typeface="Marianne" panose="02000000000000000000" pitchFamily="50" charset="0"/>
              </a:rPr>
              <a:t>étapes</a:t>
            </a:r>
          </a:p>
        </p:txBody>
      </p:sp>
      <p:sp>
        <p:nvSpPr>
          <p:cNvPr id="23" name="ZoneTexte 22"/>
          <p:cNvSpPr txBox="1"/>
          <p:nvPr/>
        </p:nvSpPr>
        <p:spPr>
          <a:xfrm>
            <a:off x="199420" y="2045735"/>
            <a:ext cx="2516474" cy="773289"/>
          </a:xfrm>
          <a:prstGeom prst="rect">
            <a:avLst/>
          </a:prstGeom>
          <a:noFill/>
          <a:ln>
            <a:noFill/>
          </a:ln>
        </p:spPr>
        <p:txBody>
          <a:bodyPr wrap="square" rtlCol="0">
            <a:spAutoFit/>
          </a:bodyPr>
          <a:lstStyle/>
          <a:p>
            <a:pPr algn="ctr">
              <a:spcBef>
                <a:spcPts val="900"/>
              </a:spcBef>
            </a:pPr>
            <a:r>
              <a:rPr lang="fr-FR" sz="1425" b="1" dirty="0">
                <a:solidFill>
                  <a:schemeClr val="bg1"/>
                </a:solidFill>
                <a:latin typeface="Marianne" panose="02000000000000000000" pitchFamily="50" charset="0"/>
                <a:cs typeface="Arial" panose="020B0604020202020204" pitchFamily="34" charset="0"/>
              </a:rPr>
              <a:t>Juillet &gt; Août 2025</a:t>
            </a:r>
          </a:p>
          <a:p>
            <a:pPr algn="ctr"/>
            <a:r>
              <a:rPr lang="fr-FR" sz="150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m’informe et découvre les formations.</a:t>
            </a:r>
            <a:endPar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endParaRPr>
          </a:p>
        </p:txBody>
      </p:sp>
      <p:sp>
        <p:nvSpPr>
          <p:cNvPr id="24" name="ZoneTexte 23"/>
          <p:cNvSpPr txBox="1"/>
          <p:nvPr/>
        </p:nvSpPr>
        <p:spPr>
          <a:xfrm>
            <a:off x="2873977" y="1918777"/>
            <a:ext cx="2554448" cy="1033616"/>
          </a:xfrm>
          <a:prstGeom prst="rect">
            <a:avLst/>
          </a:prstGeom>
          <a:noFill/>
          <a:ln>
            <a:noFill/>
          </a:ln>
        </p:spPr>
        <p:txBody>
          <a:bodyPr wrap="square" rtlCol="0">
            <a:spAutoFit/>
          </a:bodyPr>
          <a:lstStyle/>
          <a:p>
            <a:pPr algn="ctr">
              <a:spcBef>
                <a:spcPts val="450"/>
              </a:spcBef>
            </a:pPr>
            <a:r>
              <a:rPr lang="fr-FR" sz="1425" b="1" dirty="0">
                <a:solidFill>
                  <a:schemeClr val="bg1"/>
                </a:solidFill>
                <a:latin typeface="Marianne" panose="02000000000000000000" pitchFamily="50" charset="0"/>
                <a:cs typeface="Arial" panose="020B0604020202020204" pitchFamily="34" charset="0"/>
              </a:rPr>
              <a:t>26 août &gt; 1</a:t>
            </a:r>
            <a:r>
              <a:rPr lang="fr-FR" sz="1425" b="1" baseline="30000" dirty="0">
                <a:solidFill>
                  <a:schemeClr val="bg1"/>
                </a:solidFill>
                <a:latin typeface="Marianne" panose="02000000000000000000" pitchFamily="50" charset="0"/>
                <a:cs typeface="Arial" panose="020B0604020202020204" pitchFamily="34" charset="0"/>
              </a:rPr>
              <a:t>er</a:t>
            </a:r>
            <a:r>
              <a:rPr lang="fr-FR" sz="1425" b="1" dirty="0">
                <a:solidFill>
                  <a:schemeClr val="bg1"/>
                </a:solidFill>
                <a:latin typeface="Marianne" panose="02000000000000000000" pitchFamily="50" charset="0"/>
                <a:cs typeface="Arial" panose="020B0604020202020204" pitchFamily="34" charset="0"/>
              </a:rPr>
              <a:t>  octobre</a:t>
            </a:r>
          </a:p>
          <a:p>
            <a:pPr algn="ctr"/>
            <a:r>
              <a:rPr lang="fr-FR" sz="150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formule mes vœux.</a:t>
            </a:r>
            <a:endPar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endParaRPr>
          </a:p>
          <a:p>
            <a:pPr algn="ctr">
              <a:spcBef>
                <a:spcPts val="450"/>
              </a:spcBef>
            </a:pPr>
            <a:r>
              <a:rPr lang="fr-FR" sz="1425" b="1"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Jusqu’au 9 octobre</a:t>
            </a:r>
          </a:p>
          <a:p>
            <a:pPr algn="ctr"/>
            <a:r>
              <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finalise mon dossier.</a:t>
            </a:r>
          </a:p>
        </p:txBody>
      </p:sp>
      <p:sp>
        <p:nvSpPr>
          <p:cNvPr id="25" name="ZoneTexte 24"/>
          <p:cNvSpPr txBox="1"/>
          <p:nvPr/>
        </p:nvSpPr>
        <p:spPr>
          <a:xfrm>
            <a:off x="5615995" y="1926215"/>
            <a:ext cx="2785228" cy="981038"/>
          </a:xfrm>
          <a:prstGeom prst="rect">
            <a:avLst/>
          </a:prstGeom>
          <a:noFill/>
          <a:ln>
            <a:noFill/>
          </a:ln>
        </p:spPr>
        <p:txBody>
          <a:bodyPr wrap="square" rtlCol="0">
            <a:spAutoFit/>
          </a:bodyPr>
          <a:lstStyle/>
          <a:p>
            <a:pPr algn="ctr"/>
            <a:r>
              <a:rPr lang="fr-FR" sz="1425" b="1" dirty="0">
                <a:solidFill>
                  <a:schemeClr val="bg1"/>
                </a:solidFill>
                <a:latin typeface="Marianne" panose="02000000000000000000" pitchFamily="50" charset="0"/>
                <a:cs typeface="Arial" panose="020B0604020202020204" pitchFamily="34" charset="0"/>
              </a:rPr>
              <a:t>4 décembre &gt; 20 décembre</a:t>
            </a:r>
          </a:p>
          <a:p>
            <a:pPr algn="ctr"/>
            <a:br>
              <a:rPr lang="fr-FR" sz="1350" dirty="0">
                <a:solidFill>
                  <a:schemeClr val="bg1"/>
                </a:solidFill>
                <a:latin typeface="Marianne" panose="02000000000000000000" pitchFamily="50" charset="0"/>
                <a:cs typeface="Arial" panose="020B0604020202020204" pitchFamily="34" charset="0"/>
              </a:rPr>
            </a:br>
            <a:r>
              <a:rPr lang="fr-FR" sz="150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rPr>
              <a:t>Je reçois les réponses des formations et je décide.</a:t>
            </a:r>
            <a:endParaRPr lang="fr-FR" sz="1350" dirty="0">
              <a:ln w="0"/>
              <a:solidFill>
                <a:schemeClr val="bg1"/>
              </a:solidFill>
              <a:effectLst>
                <a:outerShdw blurRad="38100" dist="25400" dir="5400000" algn="ctr" rotWithShape="0">
                  <a:srgbClr val="6E747A">
                    <a:alpha val="43000"/>
                  </a:srgbClr>
                </a:outerShdw>
              </a:effectLst>
              <a:latin typeface="Marianne" panose="02000000000000000000" pitchFamily="50" charset="0"/>
              <a:cs typeface="Arial" panose="020B0604020202020204" pitchFamily="34" charset="0"/>
            </a:endParaRPr>
          </a:p>
        </p:txBody>
      </p:sp>
      <p:sp>
        <p:nvSpPr>
          <p:cNvPr id="30" name="ZoneTexte 29"/>
          <p:cNvSpPr txBox="1"/>
          <p:nvPr/>
        </p:nvSpPr>
        <p:spPr>
          <a:xfrm>
            <a:off x="264477" y="3367768"/>
            <a:ext cx="674734" cy="276999"/>
          </a:xfrm>
          <a:prstGeom prst="rect">
            <a:avLst/>
          </a:prstGeom>
          <a:noFill/>
          <a:ln>
            <a:noFill/>
          </a:ln>
        </p:spPr>
        <p:txBody>
          <a:bodyPr wrap="square" rtlCol="0">
            <a:spAutoFit/>
          </a:bodyPr>
          <a:lstStyle/>
          <a:p>
            <a:r>
              <a:rPr lang="fr-FR" sz="1200" b="1" dirty="0">
                <a:solidFill>
                  <a:schemeClr val="bg1"/>
                </a:solidFill>
              </a:rPr>
              <a:t>Juillet</a:t>
            </a:r>
          </a:p>
        </p:txBody>
      </p:sp>
      <p:sp>
        <p:nvSpPr>
          <p:cNvPr id="31" name="ZoneTexte 30"/>
          <p:cNvSpPr txBox="1"/>
          <p:nvPr/>
        </p:nvSpPr>
        <p:spPr>
          <a:xfrm>
            <a:off x="1402350" y="3367768"/>
            <a:ext cx="572114" cy="276999"/>
          </a:xfrm>
          <a:prstGeom prst="rect">
            <a:avLst/>
          </a:prstGeom>
          <a:noFill/>
        </p:spPr>
        <p:txBody>
          <a:bodyPr wrap="square" rtlCol="0">
            <a:spAutoFit/>
          </a:bodyPr>
          <a:lstStyle/>
          <a:p>
            <a:r>
              <a:rPr lang="fr-FR" sz="1200" b="1" dirty="0">
                <a:solidFill>
                  <a:schemeClr val="bg1"/>
                </a:solidFill>
              </a:rPr>
              <a:t>Août</a:t>
            </a:r>
          </a:p>
        </p:txBody>
      </p:sp>
      <p:sp>
        <p:nvSpPr>
          <p:cNvPr id="32" name="ZoneTexte 31"/>
          <p:cNvSpPr txBox="1"/>
          <p:nvPr/>
        </p:nvSpPr>
        <p:spPr>
          <a:xfrm>
            <a:off x="2378970" y="3367768"/>
            <a:ext cx="1023378" cy="276999"/>
          </a:xfrm>
          <a:prstGeom prst="rect">
            <a:avLst/>
          </a:prstGeom>
          <a:noFill/>
        </p:spPr>
        <p:txBody>
          <a:bodyPr wrap="square" rtlCol="0">
            <a:spAutoFit/>
          </a:bodyPr>
          <a:lstStyle/>
          <a:p>
            <a:r>
              <a:rPr lang="fr-FR" sz="1200" b="1" dirty="0">
                <a:solidFill>
                  <a:schemeClr val="bg1"/>
                </a:solidFill>
              </a:rPr>
              <a:t>Septembre</a:t>
            </a:r>
          </a:p>
        </p:txBody>
      </p:sp>
      <p:sp>
        <p:nvSpPr>
          <p:cNvPr id="33" name="ZoneTexte 32"/>
          <p:cNvSpPr txBox="1"/>
          <p:nvPr/>
        </p:nvSpPr>
        <p:spPr>
          <a:xfrm>
            <a:off x="3564157" y="3374766"/>
            <a:ext cx="787756" cy="276999"/>
          </a:xfrm>
          <a:prstGeom prst="rect">
            <a:avLst/>
          </a:prstGeom>
          <a:noFill/>
        </p:spPr>
        <p:txBody>
          <a:bodyPr wrap="square" rtlCol="0">
            <a:spAutoFit/>
          </a:bodyPr>
          <a:lstStyle/>
          <a:p>
            <a:r>
              <a:rPr lang="fr-FR" sz="1200" b="1" dirty="0">
                <a:solidFill>
                  <a:schemeClr val="bg1"/>
                </a:solidFill>
              </a:rPr>
              <a:t>Octobre</a:t>
            </a:r>
          </a:p>
        </p:txBody>
      </p:sp>
      <p:sp>
        <p:nvSpPr>
          <p:cNvPr id="34" name="ZoneTexte 33"/>
          <p:cNvSpPr txBox="1"/>
          <p:nvPr/>
        </p:nvSpPr>
        <p:spPr>
          <a:xfrm>
            <a:off x="4585305" y="3367021"/>
            <a:ext cx="990390" cy="276999"/>
          </a:xfrm>
          <a:prstGeom prst="rect">
            <a:avLst/>
          </a:prstGeom>
          <a:noFill/>
        </p:spPr>
        <p:txBody>
          <a:bodyPr wrap="square" rtlCol="0">
            <a:spAutoFit/>
          </a:bodyPr>
          <a:lstStyle/>
          <a:p>
            <a:r>
              <a:rPr lang="fr-FR" sz="1200" b="1" dirty="0">
                <a:solidFill>
                  <a:schemeClr val="bg1"/>
                </a:solidFill>
              </a:rPr>
              <a:t>Novembre</a:t>
            </a:r>
          </a:p>
        </p:txBody>
      </p:sp>
      <p:sp>
        <p:nvSpPr>
          <p:cNvPr id="35" name="ZoneTexte 34"/>
          <p:cNvSpPr txBox="1"/>
          <p:nvPr/>
        </p:nvSpPr>
        <p:spPr>
          <a:xfrm>
            <a:off x="5754073" y="3367768"/>
            <a:ext cx="930413" cy="276999"/>
          </a:xfrm>
          <a:prstGeom prst="rect">
            <a:avLst/>
          </a:prstGeom>
          <a:noFill/>
        </p:spPr>
        <p:txBody>
          <a:bodyPr wrap="square" rtlCol="0">
            <a:spAutoFit/>
          </a:bodyPr>
          <a:lstStyle/>
          <a:p>
            <a:r>
              <a:rPr lang="fr-FR" sz="1200" b="1" dirty="0">
                <a:solidFill>
                  <a:schemeClr val="bg1"/>
                </a:solidFill>
              </a:rPr>
              <a:t>Décembre</a:t>
            </a:r>
          </a:p>
        </p:txBody>
      </p:sp>
      <p:sp>
        <p:nvSpPr>
          <p:cNvPr id="36" name="ZoneTexte 35"/>
          <p:cNvSpPr txBox="1"/>
          <p:nvPr/>
        </p:nvSpPr>
        <p:spPr>
          <a:xfrm>
            <a:off x="6924770" y="3365906"/>
            <a:ext cx="731972" cy="276999"/>
          </a:xfrm>
          <a:prstGeom prst="rect">
            <a:avLst/>
          </a:prstGeom>
          <a:noFill/>
        </p:spPr>
        <p:txBody>
          <a:bodyPr wrap="square" rtlCol="0">
            <a:spAutoFit/>
          </a:bodyPr>
          <a:lstStyle/>
          <a:p>
            <a:r>
              <a:rPr lang="fr-FR" sz="1200" b="1" dirty="0">
                <a:solidFill>
                  <a:schemeClr val="bg1"/>
                </a:solidFill>
              </a:rPr>
              <a:t>Janvier</a:t>
            </a:r>
          </a:p>
        </p:txBody>
      </p:sp>
      <p:sp>
        <p:nvSpPr>
          <p:cNvPr id="37" name="ZoneTexte 36"/>
          <p:cNvSpPr txBox="1"/>
          <p:nvPr/>
        </p:nvSpPr>
        <p:spPr>
          <a:xfrm>
            <a:off x="8061248" y="3374765"/>
            <a:ext cx="731971" cy="276999"/>
          </a:xfrm>
          <a:prstGeom prst="rect">
            <a:avLst/>
          </a:prstGeom>
          <a:noFill/>
        </p:spPr>
        <p:txBody>
          <a:bodyPr wrap="square" rtlCol="0">
            <a:spAutoFit/>
          </a:bodyPr>
          <a:lstStyle/>
          <a:p>
            <a:r>
              <a:rPr lang="fr-FR" sz="1200" b="1" dirty="0">
                <a:solidFill>
                  <a:schemeClr val="bg1"/>
                </a:solidFill>
              </a:rPr>
              <a:t>Février</a:t>
            </a:r>
          </a:p>
        </p:txBody>
      </p:sp>
      <p:sp>
        <p:nvSpPr>
          <p:cNvPr id="54" name="Ellipse 53">
            <a:extLst>
              <a:ext uri="{FF2B5EF4-FFF2-40B4-BE49-F238E27FC236}">
                <a16:creationId xmlns:a16="http://schemas.microsoft.com/office/drawing/2014/main" id="{C4541DC3-92A2-4D4E-AAC8-F535DE86B31E}"/>
              </a:ext>
            </a:extLst>
          </p:cNvPr>
          <p:cNvSpPr/>
          <p:nvPr/>
        </p:nvSpPr>
        <p:spPr>
          <a:xfrm>
            <a:off x="408227"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5" name="Ellipse 54">
            <a:extLst>
              <a:ext uri="{FF2B5EF4-FFF2-40B4-BE49-F238E27FC236}">
                <a16:creationId xmlns:a16="http://schemas.microsoft.com/office/drawing/2014/main" id="{8CAB6EEA-89D6-4279-9BFC-169068C08097}"/>
              </a:ext>
            </a:extLst>
          </p:cNvPr>
          <p:cNvSpPr/>
          <p:nvPr/>
        </p:nvSpPr>
        <p:spPr>
          <a:xfrm>
            <a:off x="1531015" y="3094539"/>
            <a:ext cx="270000" cy="27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6" name="Ellipse 55">
            <a:extLst>
              <a:ext uri="{FF2B5EF4-FFF2-40B4-BE49-F238E27FC236}">
                <a16:creationId xmlns:a16="http://schemas.microsoft.com/office/drawing/2014/main" id="{ED8A428D-3D6A-45D9-ACB9-A3159EE42816}"/>
              </a:ext>
            </a:extLst>
          </p:cNvPr>
          <p:cNvSpPr/>
          <p:nvPr/>
        </p:nvSpPr>
        <p:spPr>
          <a:xfrm>
            <a:off x="2653802" y="3094539"/>
            <a:ext cx="270000" cy="27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7" name="Ellipse 56">
            <a:extLst>
              <a:ext uri="{FF2B5EF4-FFF2-40B4-BE49-F238E27FC236}">
                <a16:creationId xmlns:a16="http://schemas.microsoft.com/office/drawing/2014/main" id="{B06E2357-BD3A-4999-8EA9-83E97435CC98}"/>
              </a:ext>
            </a:extLst>
          </p:cNvPr>
          <p:cNvSpPr/>
          <p:nvPr/>
        </p:nvSpPr>
        <p:spPr>
          <a:xfrm>
            <a:off x="3776590" y="3094539"/>
            <a:ext cx="270000" cy="2700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8" name="Ellipse 57">
            <a:extLst>
              <a:ext uri="{FF2B5EF4-FFF2-40B4-BE49-F238E27FC236}">
                <a16:creationId xmlns:a16="http://schemas.microsoft.com/office/drawing/2014/main" id="{469BCECB-5862-48FA-871C-C14234400042}"/>
              </a:ext>
            </a:extLst>
          </p:cNvPr>
          <p:cNvSpPr/>
          <p:nvPr/>
        </p:nvSpPr>
        <p:spPr>
          <a:xfrm>
            <a:off x="4913123"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59" name="Ellipse 58">
            <a:extLst>
              <a:ext uri="{FF2B5EF4-FFF2-40B4-BE49-F238E27FC236}">
                <a16:creationId xmlns:a16="http://schemas.microsoft.com/office/drawing/2014/main" id="{B1735FC7-67AF-4119-ADD1-ACBA5EB19E8C}"/>
              </a:ext>
            </a:extLst>
          </p:cNvPr>
          <p:cNvSpPr/>
          <p:nvPr/>
        </p:nvSpPr>
        <p:spPr>
          <a:xfrm>
            <a:off x="6021914"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60" name="Ellipse 59">
            <a:extLst>
              <a:ext uri="{FF2B5EF4-FFF2-40B4-BE49-F238E27FC236}">
                <a16:creationId xmlns:a16="http://schemas.microsoft.com/office/drawing/2014/main" id="{74306472-E45E-48A8-9F38-0D43774F5901}"/>
              </a:ext>
            </a:extLst>
          </p:cNvPr>
          <p:cNvSpPr/>
          <p:nvPr/>
        </p:nvSpPr>
        <p:spPr>
          <a:xfrm>
            <a:off x="7130705"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61" name="Ellipse 60">
            <a:extLst>
              <a:ext uri="{FF2B5EF4-FFF2-40B4-BE49-F238E27FC236}">
                <a16:creationId xmlns:a16="http://schemas.microsoft.com/office/drawing/2014/main" id="{F4B6BAE7-812B-440F-8333-11409DFF7F67}"/>
              </a:ext>
            </a:extLst>
          </p:cNvPr>
          <p:cNvSpPr/>
          <p:nvPr/>
        </p:nvSpPr>
        <p:spPr>
          <a:xfrm>
            <a:off x="8267741" y="3094539"/>
            <a:ext cx="270000" cy="27000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38" name="ZoneTexte 37">
            <a:extLst>
              <a:ext uri="{FF2B5EF4-FFF2-40B4-BE49-F238E27FC236}">
                <a16:creationId xmlns:a16="http://schemas.microsoft.com/office/drawing/2014/main" id="{84A7757D-39CF-4A7C-8F3B-938386C8A398}"/>
              </a:ext>
            </a:extLst>
          </p:cNvPr>
          <p:cNvSpPr txBox="1"/>
          <p:nvPr/>
        </p:nvSpPr>
        <p:spPr>
          <a:xfrm>
            <a:off x="967081" y="3908478"/>
            <a:ext cx="362600" cy="553998"/>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fr-FR" sz="3000" b="1" dirty="0">
                <a:ln/>
                <a:solidFill>
                  <a:schemeClr val="bg1"/>
                </a:solidFill>
                <a:latin typeface="Marianne" panose="02000000000000000000" pitchFamily="50" charset="0"/>
              </a:rPr>
              <a:t>1</a:t>
            </a:r>
          </a:p>
        </p:txBody>
      </p:sp>
      <p:sp>
        <p:nvSpPr>
          <p:cNvPr id="69" name="ZoneTexte 68">
            <a:extLst>
              <a:ext uri="{FF2B5EF4-FFF2-40B4-BE49-F238E27FC236}">
                <a16:creationId xmlns:a16="http://schemas.microsoft.com/office/drawing/2014/main" id="{C0789A48-8CE0-4DF1-8EC1-1FD59EEEF01B}"/>
              </a:ext>
            </a:extLst>
          </p:cNvPr>
          <p:cNvSpPr txBox="1"/>
          <p:nvPr/>
        </p:nvSpPr>
        <p:spPr>
          <a:xfrm>
            <a:off x="3673494" y="3895951"/>
            <a:ext cx="420371" cy="553998"/>
          </a:xfrm>
          <a:prstGeom prst="rect">
            <a:avLst/>
          </a:prstGeom>
          <a:noFill/>
        </p:spPr>
        <p:txBody>
          <a:bodyPr wrap="none" rtlCol="0">
            <a:spAutoFit/>
          </a:bodyPr>
          <a:lstStyle/>
          <a:p>
            <a:r>
              <a:rPr lang="fr-FR" sz="3000" b="1" spc="38" dirty="0">
                <a:ln w="0"/>
                <a:solidFill>
                  <a:schemeClr val="bg1"/>
                </a:solidFill>
                <a:effectLst>
                  <a:innerShdw blurRad="63500" dist="50800" dir="13500000">
                    <a:srgbClr val="000000">
                      <a:alpha val="50000"/>
                    </a:srgbClr>
                  </a:innerShdw>
                </a:effectLst>
                <a:latin typeface="Marianne" panose="02000000000000000000" pitchFamily="50" charset="0"/>
              </a:rPr>
              <a:t>2</a:t>
            </a:r>
          </a:p>
        </p:txBody>
      </p:sp>
      <p:sp>
        <p:nvSpPr>
          <p:cNvPr id="70" name="ZoneTexte 69">
            <a:extLst>
              <a:ext uri="{FF2B5EF4-FFF2-40B4-BE49-F238E27FC236}">
                <a16:creationId xmlns:a16="http://schemas.microsoft.com/office/drawing/2014/main" id="{F663703F-1120-4A57-B462-4721E08B130B}"/>
              </a:ext>
            </a:extLst>
          </p:cNvPr>
          <p:cNvSpPr txBox="1"/>
          <p:nvPr/>
        </p:nvSpPr>
        <p:spPr>
          <a:xfrm>
            <a:off x="6339518" y="3908478"/>
            <a:ext cx="361189" cy="553998"/>
          </a:xfrm>
          <a:prstGeom prst="rect">
            <a:avLst/>
          </a:prstGeom>
          <a:noFill/>
        </p:spPr>
        <p:txBody>
          <a:bodyPr wrap="square" rtlCol="0">
            <a:spAutoFit/>
          </a:bodyPr>
          <a:lstStyle/>
          <a:p>
            <a:r>
              <a:rPr lang="fr-FR" sz="3000" b="1" dirty="0">
                <a:solidFill>
                  <a:schemeClr val="bg1"/>
                </a:solidFill>
                <a:latin typeface="Marianne" panose="02000000000000000000" pitchFamily="50" charset="0"/>
              </a:rPr>
              <a:t>3</a:t>
            </a:r>
          </a:p>
        </p:txBody>
      </p:sp>
      <p:sp>
        <p:nvSpPr>
          <p:cNvPr id="71" name="ZoneTexte 70">
            <a:extLst>
              <a:ext uri="{FF2B5EF4-FFF2-40B4-BE49-F238E27FC236}">
                <a16:creationId xmlns:a16="http://schemas.microsoft.com/office/drawing/2014/main" id="{60548CD2-368A-4B90-B03C-98DD65BF24C9}"/>
              </a:ext>
            </a:extLst>
          </p:cNvPr>
          <p:cNvSpPr txBox="1"/>
          <p:nvPr/>
        </p:nvSpPr>
        <p:spPr>
          <a:xfrm>
            <a:off x="420761" y="3097766"/>
            <a:ext cx="193467" cy="276999"/>
          </a:xfrm>
          <a:prstGeom prst="rect">
            <a:avLst/>
          </a:prstGeom>
          <a:noFill/>
        </p:spPr>
        <p:txBody>
          <a:bodyPr wrap="square" rtlCol="0">
            <a:spAutoFit/>
          </a:bodyPr>
          <a:lstStyle/>
          <a:p>
            <a:r>
              <a:rPr lang="fr-FR" sz="1200" b="1" dirty="0">
                <a:solidFill>
                  <a:schemeClr val="bg1"/>
                </a:solidFill>
                <a:latin typeface="Marianne" panose="02000000000000000000" pitchFamily="50" charset="0"/>
              </a:rPr>
              <a:t>1</a:t>
            </a:r>
          </a:p>
        </p:txBody>
      </p:sp>
      <p:sp>
        <p:nvSpPr>
          <p:cNvPr id="72" name="ZoneTexte 71">
            <a:extLst>
              <a:ext uri="{FF2B5EF4-FFF2-40B4-BE49-F238E27FC236}">
                <a16:creationId xmlns:a16="http://schemas.microsoft.com/office/drawing/2014/main" id="{31338E27-3D6E-403F-8C4A-6E939FCAF082}"/>
              </a:ext>
            </a:extLst>
          </p:cNvPr>
          <p:cNvSpPr txBox="1"/>
          <p:nvPr/>
        </p:nvSpPr>
        <p:spPr>
          <a:xfrm>
            <a:off x="1467931" y="3090466"/>
            <a:ext cx="396262"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1-2</a:t>
            </a:r>
          </a:p>
        </p:txBody>
      </p:sp>
      <p:sp>
        <p:nvSpPr>
          <p:cNvPr id="73" name="ZoneTexte 72">
            <a:extLst>
              <a:ext uri="{FF2B5EF4-FFF2-40B4-BE49-F238E27FC236}">
                <a16:creationId xmlns:a16="http://schemas.microsoft.com/office/drawing/2014/main" id="{0F254736-922C-4BB7-922E-30A95AD2D0FE}"/>
              </a:ext>
            </a:extLst>
          </p:cNvPr>
          <p:cNvSpPr txBox="1"/>
          <p:nvPr/>
        </p:nvSpPr>
        <p:spPr>
          <a:xfrm>
            <a:off x="2659050" y="30977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2</a:t>
            </a:r>
          </a:p>
        </p:txBody>
      </p:sp>
      <p:sp>
        <p:nvSpPr>
          <p:cNvPr id="74" name="ZoneTexte 73">
            <a:extLst>
              <a:ext uri="{FF2B5EF4-FFF2-40B4-BE49-F238E27FC236}">
                <a16:creationId xmlns:a16="http://schemas.microsoft.com/office/drawing/2014/main" id="{BB94B26D-4B74-48B5-9E0D-B31775F2CCC2}"/>
              </a:ext>
            </a:extLst>
          </p:cNvPr>
          <p:cNvSpPr txBox="1"/>
          <p:nvPr/>
        </p:nvSpPr>
        <p:spPr>
          <a:xfrm>
            <a:off x="3783494" y="30904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2</a:t>
            </a:r>
          </a:p>
        </p:txBody>
      </p:sp>
      <p:sp>
        <p:nvSpPr>
          <p:cNvPr id="75" name="ZoneTexte 74">
            <a:extLst>
              <a:ext uri="{FF2B5EF4-FFF2-40B4-BE49-F238E27FC236}">
                <a16:creationId xmlns:a16="http://schemas.microsoft.com/office/drawing/2014/main" id="{EB5954A6-BEBE-4425-8970-C64BED95DCB3}"/>
              </a:ext>
            </a:extLst>
          </p:cNvPr>
          <p:cNvSpPr txBox="1"/>
          <p:nvPr/>
        </p:nvSpPr>
        <p:spPr>
          <a:xfrm>
            <a:off x="4912438" y="30977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sp>
        <p:nvSpPr>
          <p:cNvPr id="76" name="ZoneTexte 75">
            <a:extLst>
              <a:ext uri="{FF2B5EF4-FFF2-40B4-BE49-F238E27FC236}">
                <a16:creationId xmlns:a16="http://schemas.microsoft.com/office/drawing/2014/main" id="{623F460C-873B-45FB-838A-1029C8FBB353}"/>
              </a:ext>
            </a:extLst>
          </p:cNvPr>
          <p:cNvSpPr txBox="1"/>
          <p:nvPr/>
        </p:nvSpPr>
        <p:spPr>
          <a:xfrm>
            <a:off x="6012733" y="3084909"/>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sp>
        <p:nvSpPr>
          <p:cNvPr id="77" name="ZoneTexte 76">
            <a:extLst>
              <a:ext uri="{FF2B5EF4-FFF2-40B4-BE49-F238E27FC236}">
                <a16:creationId xmlns:a16="http://schemas.microsoft.com/office/drawing/2014/main" id="{3AE4285A-9679-4CE1-9A64-CC525F7D0414}"/>
              </a:ext>
            </a:extLst>
          </p:cNvPr>
          <p:cNvSpPr txBox="1"/>
          <p:nvPr/>
        </p:nvSpPr>
        <p:spPr>
          <a:xfrm>
            <a:off x="7137177" y="3090022"/>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sp>
        <p:nvSpPr>
          <p:cNvPr id="78" name="ZoneTexte 77">
            <a:extLst>
              <a:ext uri="{FF2B5EF4-FFF2-40B4-BE49-F238E27FC236}">
                <a16:creationId xmlns:a16="http://schemas.microsoft.com/office/drawing/2014/main" id="{333BCAA1-8FC9-4231-83DC-F0366F347D3D}"/>
              </a:ext>
            </a:extLst>
          </p:cNvPr>
          <p:cNvSpPr txBox="1"/>
          <p:nvPr/>
        </p:nvSpPr>
        <p:spPr>
          <a:xfrm>
            <a:off x="8279009" y="3097766"/>
            <a:ext cx="277640" cy="276999"/>
          </a:xfrm>
          <a:prstGeom prst="rect">
            <a:avLst/>
          </a:prstGeom>
          <a:noFill/>
        </p:spPr>
        <p:txBody>
          <a:bodyPr wrap="none" rtlCol="0">
            <a:spAutoFit/>
          </a:bodyPr>
          <a:lstStyle/>
          <a:p>
            <a:r>
              <a:rPr lang="fr-FR" sz="1200" b="1" dirty="0">
                <a:solidFill>
                  <a:schemeClr val="bg1"/>
                </a:solidFill>
                <a:latin typeface="Marianne" panose="02000000000000000000" pitchFamily="50" charset="0"/>
              </a:rPr>
              <a:t>3</a:t>
            </a:r>
          </a:p>
        </p:txBody>
      </p:sp>
      <p:pic>
        <p:nvPicPr>
          <p:cNvPr id="42" name="Image 41">
            <a:extLst>
              <a:ext uri="{FF2B5EF4-FFF2-40B4-BE49-F238E27FC236}">
                <a16:creationId xmlns:a16="http://schemas.microsoft.com/office/drawing/2014/main" id="{A905E3B6-496F-4706-8123-644E9387B1FF}"/>
              </a:ext>
            </a:extLst>
          </p:cNvPr>
          <p:cNvPicPr>
            <a:picLocks noChangeAspect="1"/>
          </p:cNvPicPr>
          <p:nvPr/>
        </p:nvPicPr>
        <p:blipFill>
          <a:blip r:embed="rId3"/>
          <a:stretch>
            <a:fillRect/>
          </a:stretch>
        </p:blipFill>
        <p:spPr>
          <a:xfrm>
            <a:off x="373002" y="61532"/>
            <a:ext cx="4159080" cy="612421"/>
          </a:xfrm>
          <a:prstGeom prst="rect">
            <a:avLst/>
          </a:prstGeom>
        </p:spPr>
      </p:pic>
      <p:sp>
        <p:nvSpPr>
          <p:cNvPr id="7" name="Flèche : droite 6">
            <a:extLst>
              <a:ext uri="{FF2B5EF4-FFF2-40B4-BE49-F238E27FC236}">
                <a16:creationId xmlns:a16="http://schemas.microsoft.com/office/drawing/2014/main" id="{A4ACCF96-84A5-4E0B-AB7C-C9A5F8E703C4}"/>
              </a:ext>
            </a:extLst>
          </p:cNvPr>
          <p:cNvSpPr/>
          <p:nvPr/>
        </p:nvSpPr>
        <p:spPr>
          <a:xfrm>
            <a:off x="2555776" y="2377319"/>
            <a:ext cx="359538" cy="1944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 droite 42">
            <a:extLst>
              <a:ext uri="{FF2B5EF4-FFF2-40B4-BE49-F238E27FC236}">
                <a16:creationId xmlns:a16="http://schemas.microsoft.com/office/drawing/2014/main" id="{29606DA1-5484-4E77-A599-76D399C02590}"/>
              </a:ext>
            </a:extLst>
          </p:cNvPr>
          <p:cNvSpPr/>
          <p:nvPr/>
        </p:nvSpPr>
        <p:spPr>
          <a:xfrm>
            <a:off x="5279463" y="2377318"/>
            <a:ext cx="359538" cy="19443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 droite 43">
            <a:extLst>
              <a:ext uri="{FF2B5EF4-FFF2-40B4-BE49-F238E27FC236}">
                <a16:creationId xmlns:a16="http://schemas.microsoft.com/office/drawing/2014/main" id="{623D3370-564A-4FAF-B3A3-C86CA82EE1E0}"/>
              </a:ext>
            </a:extLst>
          </p:cNvPr>
          <p:cNvSpPr/>
          <p:nvPr/>
        </p:nvSpPr>
        <p:spPr>
          <a:xfrm>
            <a:off x="1485159" y="4075734"/>
            <a:ext cx="2002700" cy="19443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lèche : droite 44">
            <a:extLst>
              <a:ext uri="{FF2B5EF4-FFF2-40B4-BE49-F238E27FC236}">
                <a16:creationId xmlns:a16="http://schemas.microsoft.com/office/drawing/2014/main" id="{675873CF-4516-41CD-A9D0-11CA8C59B2FB}"/>
              </a:ext>
            </a:extLst>
          </p:cNvPr>
          <p:cNvSpPr/>
          <p:nvPr/>
        </p:nvSpPr>
        <p:spPr>
          <a:xfrm>
            <a:off x="4279012" y="4087122"/>
            <a:ext cx="1874870" cy="19443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34BAB5"/>
              </a:highlight>
            </a:endParaRPr>
          </a:p>
        </p:txBody>
      </p:sp>
    </p:spTree>
    <p:extLst>
      <p:ext uri="{BB962C8B-B14F-4D97-AF65-F5344CB8AC3E}">
        <p14:creationId xmlns:p14="http://schemas.microsoft.com/office/powerpoint/2010/main" val="202909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570" y="622882"/>
            <a:ext cx="8598825" cy="1368152"/>
          </a:xfrm>
        </p:spPr>
        <p:txBody>
          <a:bodyPr/>
          <a:lstStyle/>
          <a:p>
            <a:pPr marL="0" indent="0">
              <a:buNone/>
            </a:pPr>
            <a:br>
              <a:rPr lang="fr-FR" sz="2800" dirty="0"/>
            </a:br>
            <a:r>
              <a:rPr lang="fr-FR" sz="2600" dirty="0">
                <a:solidFill>
                  <a:srgbClr val="34BAB5"/>
                </a:solidFill>
              </a:rPr>
              <a:t>Étape 1 : des outils pour vous aider à élaborer votre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rgbClr val="34BAB5"/>
                </a:solidFill>
              </a:rPr>
              <a:pPr/>
              <a:t>8</a:t>
            </a:fld>
            <a:endParaRPr lang="fr-FR" dirty="0">
              <a:solidFill>
                <a:srgbClr val="34BAB5"/>
              </a:solidFill>
            </a:endParaRPr>
          </a:p>
        </p:txBody>
      </p:sp>
      <p:pic>
        <p:nvPicPr>
          <p:cNvPr id="4" name="Image 3">
            <a:extLst>
              <a:ext uri="{FF2B5EF4-FFF2-40B4-BE49-F238E27FC236}">
                <a16:creationId xmlns:a16="http://schemas.microsoft.com/office/drawing/2014/main" id="{ACAA80C4-FF90-4E59-B9A4-820CD238056D}"/>
              </a:ext>
            </a:extLst>
          </p:cNvPr>
          <p:cNvPicPr>
            <a:picLocks noChangeAspect="1"/>
          </p:cNvPicPr>
          <p:nvPr/>
        </p:nvPicPr>
        <p:blipFill>
          <a:blip r:embed="rId2"/>
          <a:stretch>
            <a:fillRect/>
          </a:stretch>
        </p:blipFill>
        <p:spPr>
          <a:xfrm>
            <a:off x="2030724" y="1779662"/>
            <a:ext cx="5082551" cy="2859782"/>
          </a:xfrm>
          <a:prstGeom prst="rect">
            <a:avLst/>
          </a:prstGeom>
        </p:spPr>
      </p:pic>
      <p:pic>
        <p:nvPicPr>
          <p:cNvPr id="7" name="Image 6">
            <a:extLst>
              <a:ext uri="{FF2B5EF4-FFF2-40B4-BE49-F238E27FC236}">
                <a16:creationId xmlns:a16="http://schemas.microsoft.com/office/drawing/2014/main" id="{C1E82858-1287-4FD6-BEF5-BE660A20FFD9}"/>
              </a:ext>
            </a:extLst>
          </p:cNvPr>
          <p:cNvPicPr>
            <a:picLocks noChangeAspect="1"/>
          </p:cNvPicPr>
          <p:nvPr/>
        </p:nvPicPr>
        <p:blipFill>
          <a:blip r:embed="rId3"/>
          <a:stretch>
            <a:fillRect/>
          </a:stretch>
        </p:blipFill>
        <p:spPr>
          <a:xfrm>
            <a:off x="373002" y="61532"/>
            <a:ext cx="4159080" cy="612421"/>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21685" y="893473"/>
            <a:ext cx="5700629" cy="1076775"/>
          </a:xfrm>
        </p:spPr>
        <p:txBody>
          <a:bodyPr>
            <a:noAutofit/>
          </a:bodyPr>
          <a:lstStyle/>
          <a:p>
            <a:pPr>
              <a:spcBef>
                <a:spcPts val="450"/>
              </a:spcBef>
            </a:pPr>
            <a:r>
              <a:rPr lang="fr-FR" sz="2100" dirty="0">
                <a:solidFill>
                  <a:srgbClr val="365886"/>
                </a:solidFill>
                <a:effectLst>
                  <a:outerShdw blurRad="38100" dist="38100" dir="2700000" algn="tl">
                    <a:srgbClr val="000000">
                      <a:alpha val="43137"/>
                    </a:srgbClr>
                  </a:outerShdw>
                </a:effectLst>
                <a:latin typeface="Marianne" panose="02000000000000000000" pitchFamily="50" charset="0"/>
              </a:rPr>
              <a:t>Je m’informe et découvre les formations</a:t>
            </a:r>
          </a:p>
        </p:txBody>
      </p:sp>
      <p:grpSp>
        <p:nvGrpSpPr>
          <p:cNvPr id="7" name="Groupe 6">
            <a:extLst>
              <a:ext uri="{FF2B5EF4-FFF2-40B4-BE49-F238E27FC236}">
                <a16:creationId xmlns:a16="http://schemas.microsoft.com/office/drawing/2014/main" id="{729F54A7-62E4-4B69-AF43-5DFD0CD51E8C}"/>
              </a:ext>
            </a:extLst>
          </p:cNvPr>
          <p:cNvGrpSpPr/>
          <p:nvPr/>
        </p:nvGrpSpPr>
        <p:grpSpPr>
          <a:xfrm>
            <a:off x="7797428" y="55155"/>
            <a:ext cx="675000" cy="682671"/>
            <a:chOff x="369542" y="1198977"/>
            <a:chExt cx="720000" cy="734146"/>
          </a:xfrm>
        </p:grpSpPr>
        <p:sp>
          <p:nvSpPr>
            <p:cNvPr id="5" name="Ellipse 4">
              <a:extLst>
                <a:ext uri="{FF2B5EF4-FFF2-40B4-BE49-F238E27FC236}">
                  <a16:creationId xmlns:a16="http://schemas.microsoft.com/office/drawing/2014/main" id="{3C1F738C-A329-43B2-994F-CCA4AC4EF0C0}"/>
                </a:ext>
              </a:extLst>
            </p:cNvPr>
            <p:cNvSpPr/>
            <p:nvPr/>
          </p:nvSpPr>
          <p:spPr>
            <a:xfrm>
              <a:off x="369542" y="1213123"/>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EB3440"/>
                </a:solidFill>
              </a:endParaRPr>
            </a:p>
          </p:txBody>
        </p:sp>
        <p:sp>
          <p:nvSpPr>
            <p:cNvPr id="38" name="ZoneTexte 37">
              <a:extLst>
                <a:ext uri="{FF2B5EF4-FFF2-40B4-BE49-F238E27FC236}">
                  <a16:creationId xmlns:a16="http://schemas.microsoft.com/office/drawing/2014/main" id="{84A7757D-39CF-4A7C-8F3B-938386C8A398}"/>
                </a:ext>
              </a:extLst>
            </p:cNvPr>
            <p:cNvSpPr txBox="1"/>
            <p:nvPr/>
          </p:nvSpPr>
          <p:spPr>
            <a:xfrm>
              <a:off x="517347" y="1198977"/>
              <a:ext cx="424390" cy="695066"/>
            </a:xfrm>
            <a:prstGeom prst="rect">
              <a:avLst/>
            </a:prstGeom>
            <a:noFill/>
            <a:ln>
              <a:noFill/>
            </a:ln>
          </p:spPr>
          <p:txBody>
            <a:bodyPr wrap="none" rtlCol="0">
              <a:spAutoFit/>
            </a:bodyPr>
            <a:lstStyle/>
            <a:p>
              <a:r>
                <a:rPr lang="fr-FR" sz="3600" b="1" dirty="0">
                  <a:solidFill>
                    <a:schemeClr val="bg1"/>
                  </a:solidFill>
                  <a:latin typeface="Marianne" panose="02000000000000000000" pitchFamily="50" charset="0"/>
                </a:rPr>
                <a:t>1</a:t>
              </a:r>
            </a:p>
          </p:txBody>
        </p:sp>
      </p:grpSp>
      <p:sp>
        <p:nvSpPr>
          <p:cNvPr id="6" name="Rectangle 5">
            <a:extLst>
              <a:ext uri="{FF2B5EF4-FFF2-40B4-BE49-F238E27FC236}">
                <a16:creationId xmlns:a16="http://schemas.microsoft.com/office/drawing/2014/main" id="{BCFD9857-13A5-44A1-8FFC-E993D1340941}"/>
              </a:ext>
            </a:extLst>
          </p:cNvPr>
          <p:cNvSpPr/>
          <p:nvPr/>
        </p:nvSpPr>
        <p:spPr>
          <a:xfrm>
            <a:off x="153955" y="1665514"/>
            <a:ext cx="8658665" cy="724154"/>
          </a:xfrm>
          <a:prstGeom prst="rect">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dirty="0"/>
          </a:p>
        </p:txBody>
      </p:sp>
      <p:sp>
        <p:nvSpPr>
          <p:cNvPr id="39" name="ZoneTexte 38">
            <a:extLst>
              <a:ext uri="{FF2B5EF4-FFF2-40B4-BE49-F238E27FC236}">
                <a16:creationId xmlns:a16="http://schemas.microsoft.com/office/drawing/2014/main" id="{EDDD768B-F23C-4A54-A6DA-F77614FC6E47}"/>
              </a:ext>
            </a:extLst>
          </p:cNvPr>
          <p:cNvSpPr txBox="1"/>
          <p:nvPr/>
        </p:nvSpPr>
        <p:spPr>
          <a:xfrm>
            <a:off x="153955" y="1362463"/>
            <a:ext cx="8463620" cy="1069524"/>
          </a:xfrm>
          <a:prstGeom prst="rect">
            <a:avLst/>
          </a:prstGeom>
          <a:noFill/>
        </p:spPr>
        <p:txBody>
          <a:bodyPr wrap="square">
            <a:spAutoFit/>
          </a:bodyPr>
          <a:lstStyle/>
          <a:p>
            <a:r>
              <a:rPr lang="fr-FR" sz="1500" dirty="0">
                <a:solidFill>
                  <a:srgbClr val="365886"/>
                </a:solidFill>
                <a:effectLst>
                  <a:outerShdw blurRad="38100" dist="38100" dir="2700000" algn="tl">
                    <a:srgbClr val="000000">
                      <a:alpha val="43137"/>
                    </a:srgbClr>
                  </a:outerShdw>
                </a:effectLst>
                <a:latin typeface="Marianne" panose="02000000000000000000" pitchFamily="50" charset="0"/>
              </a:rPr>
              <a:t>juillet à fin août 2025 – </a:t>
            </a:r>
            <a:r>
              <a:rPr lang="fr-FR" sz="1500" cap="small" dirty="0">
                <a:solidFill>
                  <a:srgbClr val="365886"/>
                </a:solidFill>
                <a:effectLst>
                  <a:outerShdw blurRad="38100" dist="38100" dir="2700000" algn="tl">
                    <a:srgbClr val="000000">
                      <a:alpha val="43137"/>
                    </a:srgbClr>
                  </a:outerShdw>
                </a:effectLst>
                <a:latin typeface="Marianne" panose="02000000000000000000" pitchFamily="50" charset="0"/>
              </a:rPr>
              <a:t>je prépare mon projet d’orientation</a:t>
            </a:r>
          </a:p>
          <a:p>
            <a:pPr marL="270000" indent="-135000">
              <a:spcBef>
                <a:spcPts val="450"/>
              </a:spcBef>
              <a:buFont typeface="Arial" panose="020B0604020202020204" pitchFamily="34" charset="0"/>
              <a:buChar char="•"/>
            </a:pPr>
            <a:r>
              <a:rPr lang="fr-FR" sz="1200" dirty="0">
                <a:solidFill>
                  <a:schemeClr val="bg1"/>
                </a:solidFill>
                <a:latin typeface="Marianne" panose="02000000000000000000" pitchFamily="50" charset="0"/>
              </a:rPr>
              <a:t>Je consulte les sites </a:t>
            </a:r>
            <a:r>
              <a:rPr lang="fr-FR" sz="1200" b="1" dirty="0">
                <a:solidFill>
                  <a:schemeClr val="bg1"/>
                </a:solidFill>
                <a:latin typeface="Marianne" panose="02000000000000000000" pitchFamily="50" charset="0"/>
                <a:hlinkClick r:id="rId2">
                  <a:extLst>
                    <a:ext uri="{A12FA001-AC4F-418D-AE19-62706E023703}">
                      <ahyp:hlinkClr xmlns:ahyp="http://schemas.microsoft.com/office/drawing/2018/hyperlinkcolor" val="tx"/>
                    </a:ext>
                  </a:extLst>
                </a:hlinkClick>
              </a:rPr>
              <a:t>www.onisep.fr/avenir-s</a:t>
            </a:r>
            <a:r>
              <a:rPr lang="fr-FR" sz="1200" b="1" dirty="0">
                <a:solidFill>
                  <a:schemeClr val="bg1"/>
                </a:solidFill>
                <a:latin typeface="Marianne" panose="02000000000000000000" pitchFamily="50" charset="0"/>
              </a:rPr>
              <a:t> </a:t>
            </a:r>
            <a:r>
              <a:rPr lang="fr-FR" sz="1200" dirty="0">
                <a:solidFill>
                  <a:schemeClr val="bg1"/>
                </a:solidFill>
                <a:latin typeface="Marianne" panose="02000000000000000000" pitchFamily="50" charset="0"/>
              </a:rPr>
              <a:t>et </a:t>
            </a:r>
            <a:r>
              <a:rPr lang="fr-FR" sz="1200" b="1" dirty="0">
                <a:solidFill>
                  <a:schemeClr val="bg1"/>
                </a:solidFill>
                <a:latin typeface="Marianne" panose="02000000000000000000" pitchFamily="50" charset="0"/>
                <a:hlinkClick r:id="rId3">
                  <a:extLst>
                    <a:ext uri="{A12FA001-AC4F-418D-AE19-62706E023703}">
                      <ahyp:hlinkClr xmlns:ahyp="http://schemas.microsoft.com/office/drawing/2018/hyperlinkcolor" val="tx"/>
                    </a:ext>
                  </a:extLst>
                </a:hlinkClick>
              </a:rPr>
              <a:t>parcoursup-nouvelle-caledonie.fr</a:t>
            </a:r>
            <a:endParaRPr lang="fr-FR" sz="1200" b="1" dirty="0">
              <a:solidFill>
                <a:schemeClr val="bg1"/>
              </a:solidFill>
              <a:latin typeface="Marianne" panose="02000000000000000000" pitchFamily="50" charset="0"/>
            </a:endParaRPr>
          </a:p>
          <a:p>
            <a:pPr marL="270000" indent="-135000">
              <a:spcBef>
                <a:spcPts val="450"/>
              </a:spcBef>
              <a:buFont typeface="Arial" panose="020B0604020202020204" pitchFamily="34" charset="0"/>
              <a:buChar char="•"/>
            </a:pPr>
            <a:r>
              <a:rPr lang="fr-FR" sz="1200" dirty="0">
                <a:solidFill>
                  <a:schemeClr val="bg1"/>
                </a:solidFill>
                <a:latin typeface="Marianne" panose="02000000000000000000" pitchFamily="50" charset="0"/>
              </a:rPr>
              <a:t>J’échange avec mon professeur principal et le psychologue de l’éducation nationale. </a:t>
            </a:r>
          </a:p>
          <a:p>
            <a:pPr marL="270000" indent="-135000">
              <a:spcBef>
                <a:spcPts val="450"/>
              </a:spcBef>
              <a:buFont typeface="Arial" panose="020B0604020202020204" pitchFamily="34" charset="0"/>
              <a:buChar char="•"/>
            </a:pPr>
            <a:r>
              <a:rPr lang="fr-FR" sz="1200" dirty="0">
                <a:solidFill>
                  <a:schemeClr val="bg1"/>
                </a:solidFill>
                <a:latin typeface="Marianne" panose="02000000000000000000" pitchFamily="50" charset="0"/>
              </a:rPr>
              <a:t>C’est l’occasion de réfléchir sur des perspectives de poursuites d’études ou d’insertion professionnelle</a:t>
            </a:r>
            <a:r>
              <a:rPr lang="fr-FR" sz="1200" dirty="0">
                <a:solidFill>
                  <a:schemeClr val="bg1"/>
                </a:solidFill>
              </a:rPr>
              <a:t>.</a:t>
            </a:r>
          </a:p>
        </p:txBody>
      </p:sp>
      <p:sp>
        <p:nvSpPr>
          <p:cNvPr id="42" name="Rectangle 41">
            <a:extLst>
              <a:ext uri="{FF2B5EF4-FFF2-40B4-BE49-F238E27FC236}">
                <a16:creationId xmlns:a16="http://schemas.microsoft.com/office/drawing/2014/main" id="{60F4B3E4-A9CF-4C5A-A809-79029F42B550}"/>
              </a:ext>
            </a:extLst>
          </p:cNvPr>
          <p:cNvSpPr/>
          <p:nvPr/>
        </p:nvSpPr>
        <p:spPr>
          <a:xfrm>
            <a:off x="153953" y="3638942"/>
            <a:ext cx="8658665" cy="1098286"/>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3" name="ZoneTexte 42">
            <a:extLst>
              <a:ext uri="{FF2B5EF4-FFF2-40B4-BE49-F238E27FC236}">
                <a16:creationId xmlns:a16="http://schemas.microsoft.com/office/drawing/2014/main" id="{3AA8C6EB-A939-4AC4-A9D5-9DC4FCD785AB}"/>
              </a:ext>
            </a:extLst>
          </p:cNvPr>
          <p:cNvSpPr txBox="1"/>
          <p:nvPr/>
        </p:nvSpPr>
        <p:spPr>
          <a:xfrm>
            <a:off x="153956" y="3340692"/>
            <a:ext cx="8578984" cy="1438855"/>
          </a:xfrm>
          <a:prstGeom prst="rect">
            <a:avLst/>
          </a:prstGeom>
          <a:noFill/>
        </p:spPr>
        <p:txBody>
          <a:bodyPr wrap="square">
            <a:spAutoFit/>
          </a:bodyPr>
          <a:lstStyle/>
          <a:p>
            <a:r>
              <a:rPr lang="fr-FR" sz="1500" b="1" dirty="0">
                <a:solidFill>
                  <a:srgbClr val="49668D"/>
                </a:solidFill>
                <a:effectLst>
                  <a:outerShdw blurRad="38100" dist="38100" dir="2700000" algn="tl">
                    <a:srgbClr val="000000">
                      <a:alpha val="43137"/>
                    </a:srgbClr>
                  </a:outerShdw>
                </a:effectLst>
                <a:latin typeface="Marianne" panose="02000000000000000000" pitchFamily="50" charset="0"/>
              </a:rPr>
              <a:t>24 juillet – </a:t>
            </a:r>
            <a:r>
              <a:rPr lang="fr-FR" sz="1500" b="1" cap="small" dirty="0">
                <a:solidFill>
                  <a:srgbClr val="49668D"/>
                </a:solidFill>
                <a:effectLst>
                  <a:outerShdw blurRad="38100" dist="38100" dir="2700000" algn="tl">
                    <a:srgbClr val="000000">
                      <a:alpha val="43137"/>
                    </a:srgbClr>
                  </a:outerShdw>
                </a:effectLst>
                <a:latin typeface="Marianne" panose="02000000000000000000" pitchFamily="50" charset="0"/>
              </a:rPr>
              <a:t>ouverture du site d’information de </a:t>
            </a:r>
            <a:r>
              <a:rPr lang="fr-FR" sz="1500" b="1" cap="small" dirty="0" err="1">
                <a:solidFill>
                  <a:srgbClr val="49668D"/>
                </a:solidFill>
                <a:effectLst>
                  <a:outerShdw blurRad="38100" dist="38100" dir="2700000" algn="tl">
                    <a:srgbClr val="000000">
                      <a:alpha val="43137"/>
                    </a:srgbClr>
                  </a:outerShdw>
                </a:effectLst>
                <a:latin typeface="Marianne" panose="02000000000000000000" pitchFamily="50" charset="0"/>
              </a:rPr>
              <a:t>parcoursup</a:t>
            </a:r>
            <a:r>
              <a:rPr lang="fr-FR" sz="1500" b="1" cap="small" dirty="0">
                <a:solidFill>
                  <a:srgbClr val="49668D"/>
                </a:solidFill>
                <a:effectLst>
                  <a:outerShdw blurRad="38100" dist="38100" dir="2700000" algn="tl">
                    <a:srgbClr val="000000">
                      <a:alpha val="43137"/>
                    </a:srgbClr>
                  </a:outerShdw>
                </a:effectLst>
                <a:latin typeface="Marianne" panose="02000000000000000000" pitchFamily="50" charset="0"/>
              </a:rPr>
              <a:t> Nouvelle-Calédonie</a:t>
            </a:r>
          </a:p>
          <a:p>
            <a:pPr marL="270000" indent="-135000">
              <a:spcBef>
                <a:spcPts val="450"/>
              </a:spcBef>
              <a:buFont typeface="Arial" panose="020B0604020202020204" pitchFamily="34" charset="0"/>
              <a:buChar char="•"/>
            </a:pPr>
            <a:r>
              <a:rPr lang="fr-FR" sz="1200" dirty="0">
                <a:solidFill>
                  <a:schemeClr val="bg1"/>
                </a:solidFill>
                <a:latin typeface="Marianne" panose="02000000000000000000" pitchFamily="50" charset="0"/>
              </a:rPr>
              <a:t>Je m’informe sur le fonctionnement de la procédure sur </a:t>
            </a:r>
            <a:r>
              <a:rPr lang="fr-FR" sz="1200" b="1" dirty="0">
                <a:solidFill>
                  <a:schemeClr val="bg1"/>
                </a:solidFill>
                <a:latin typeface="Marianne" panose="02000000000000000000" pitchFamily="50" charset="0"/>
                <a:hlinkClick r:id="rId3">
                  <a:extLst>
                    <a:ext uri="{A12FA001-AC4F-418D-AE19-62706E023703}">
                      <ahyp:hlinkClr xmlns:ahyp="http://schemas.microsoft.com/office/drawing/2018/hyperlinkcolor" val="tx"/>
                    </a:ext>
                  </a:extLst>
                </a:hlinkClick>
              </a:rPr>
              <a:t>parcoursup-nouvelle-caledonie.fr</a:t>
            </a:r>
            <a:r>
              <a:rPr lang="fr-FR" sz="1200" dirty="0">
                <a:solidFill>
                  <a:schemeClr val="bg1"/>
                </a:solidFill>
                <a:latin typeface="Marianne" panose="02000000000000000000" pitchFamily="50" charset="0"/>
              </a:rPr>
              <a:t> </a:t>
            </a:r>
          </a:p>
          <a:p>
            <a:pPr marL="270000" indent="-135000">
              <a:spcBef>
                <a:spcPts val="450"/>
              </a:spcBef>
              <a:buFont typeface="Arial" panose="020B0604020202020204" pitchFamily="34" charset="0"/>
              <a:buChar char="•"/>
            </a:pPr>
            <a:r>
              <a:rPr lang="fr-FR" sz="1200" dirty="0">
                <a:solidFill>
                  <a:schemeClr val="bg1"/>
                </a:solidFill>
                <a:latin typeface="Marianne" panose="02000000000000000000" pitchFamily="50" charset="0"/>
              </a:rPr>
              <a:t>Je consulte le moteur de recherche des formations 2025.</a:t>
            </a:r>
          </a:p>
          <a:p>
            <a:pPr marL="270000">
              <a:spcBef>
                <a:spcPts val="450"/>
              </a:spcBef>
            </a:pPr>
            <a:r>
              <a:rPr lang="fr-FR" sz="1200" dirty="0">
                <a:solidFill>
                  <a:schemeClr val="bg1"/>
                </a:solidFill>
                <a:latin typeface="Marianne" panose="02000000000000000000" pitchFamily="50" charset="0"/>
              </a:rPr>
              <a:t>Des informations importantes sont disponibles sur l’établissement, les enseignements proposés, les compétences et connaissances attendues, les conseils pour les candidats, les critères d’examen des vœux, les possibilités de poursuite d’étude, les débouchés professionnels et les frais de formations.</a:t>
            </a:r>
          </a:p>
        </p:txBody>
      </p:sp>
      <p:sp>
        <p:nvSpPr>
          <p:cNvPr id="44" name="Rectangle 43">
            <a:extLst>
              <a:ext uri="{FF2B5EF4-FFF2-40B4-BE49-F238E27FC236}">
                <a16:creationId xmlns:a16="http://schemas.microsoft.com/office/drawing/2014/main" id="{8C4B5D04-58BD-4AF9-8D9D-93C4689389D8}"/>
              </a:ext>
            </a:extLst>
          </p:cNvPr>
          <p:cNvSpPr/>
          <p:nvPr/>
        </p:nvSpPr>
        <p:spPr>
          <a:xfrm>
            <a:off x="153954" y="2903875"/>
            <a:ext cx="8658664" cy="264305"/>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b="1"/>
          </a:p>
        </p:txBody>
      </p:sp>
      <p:sp>
        <p:nvSpPr>
          <p:cNvPr id="45" name="ZoneTexte 44">
            <a:extLst>
              <a:ext uri="{FF2B5EF4-FFF2-40B4-BE49-F238E27FC236}">
                <a16:creationId xmlns:a16="http://schemas.microsoft.com/office/drawing/2014/main" id="{241DAF52-7601-4D31-B66C-1BAC486A3594}"/>
              </a:ext>
            </a:extLst>
          </p:cNvPr>
          <p:cNvSpPr txBox="1"/>
          <p:nvPr/>
        </p:nvSpPr>
        <p:spPr>
          <a:xfrm>
            <a:off x="153956" y="2608120"/>
            <a:ext cx="8415399" cy="579646"/>
          </a:xfrm>
          <a:prstGeom prst="rect">
            <a:avLst/>
          </a:prstGeom>
          <a:noFill/>
        </p:spPr>
        <p:txBody>
          <a:bodyPr wrap="square">
            <a:spAutoFit/>
          </a:bodyPr>
          <a:lstStyle/>
          <a:p>
            <a:r>
              <a:rPr lang="fr-FR" sz="1500" dirty="0">
                <a:solidFill>
                  <a:srgbClr val="365886"/>
                </a:solidFill>
                <a:effectLst>
                  <a:outerShdw blurRad="38100" dist="38100" dir="2700000" algn="tl">
                    <a:srgbClr val="000000">
                      <a:alpha val="43137"/>
                    </a:srgbClr>
                  </a:outerShdw>
                </a:effectLst>
                <a:latin typeface="Marianne" panose="02000000000000000000" pitchFamily="50" charset="0"/>
              </a:rPr>
              <a:t>juillet - août 2025 – </a:t>
            </a:r>
            <a:r>
              <a:rPr lang="fr-FR" sz="1500" cap="small" dirty="0">
                <a:solidFill>
                  <a:srgbClr val="365886"/>
                </a:solidFill>
                <a:effectLst>
                  <a:outerShdw blurRad="38100" dist="38100" dir="2700000" algn="tl">
                    <a:srgbClr val="000000">
                      <a:alpha val="43137"/>
                    </a:srgbClr>
                  </a:outerShdw>
                </a:effectLst>
                <a:latin typeface="Marianne" panose="02000000000000000000" pitchFamily="50" charset="0"/>
              </a:rPr>
              <a:t>je renseigne ma fiche de dialogue</a:t>
            </a:r>
          </a:p>
          <a:p>
            <a:pPr>
              <a:spcBef>
                <a:spcPts val="225"/>
              </a:spcBef>
            </a:pPr>
            <a:r>
              <a:rPr lang="fr-FR" sz="1200" dirty="0">
                <a:solidFill>
                  <a:schemeClr val="bg1"/>
                </a:solidFill>
                <a:latin typeface="Marianne" panose="02000000000000000000" pitchFamily="50" charset="0"/>
              </a:rPr>
              <a:t>Le </a:t>
            </a:r>
            <a:r>
              <a:rPr lang="fr-FR" sz="1200" b="1" dirty="0">
                <a:solidFill>
                  <a:schemeClr val="bg1"/>
                </a:solidFill>
                <a:latin typeface="Marianne" panose="02000000000000000000" pitchFamily="50" charset="0"/>
              </a:rPr>
              <a:t>conseil de classe</a:t>
            </a:r>
            <a:r>
              <a:rPr lang="fr-FR" sz="1200" dirty="0">
                <a:solidFill>
                  <a:schemeClr val="bg1"/>
                </a:solidFill>
                <a:latin typeface="Marianne" panose="02000000000000000000" pitchFamily="50" charset="0"/>
              </a:rPr>
              <a:t> prend connaissance de mon projet d’orientation et formule des recommandations</a:t>
            </a:r>
            <a:r>
              <a:rPr lang="fr-FR" sz="1500" dirty="0">
                <a:solidFill>
                  <a:schemeClr val="bg1"/>
                </a:solidFill>
                <a:latin typeface="Marianne" panose="02000000000000000000" pitchFamily="50" charset="0"/>
              </a:rPr>
              <a:t>.</a:t>
            </a:r>
          </a:p>
        </p:txBody>
      </p:sp>
      <p:pic>
        <p:nvPicPr>
          <p:cNvPr id="14" name="Image 13">
            <a:extLst>
              <a:ext uri="{FF2B5EF4-FFF2-40B4-BE49-F238E27FC236}">
                <a16:creationId xmlns:a16="http://schemas.microsoft.com/office/drawing/2014/main" id="{0CBDDC45-3F3D-4B4B-87ED-50B06B045B1C}"/>
              </a:ext>
            </a:extLst>
          </p:cNvPr>
          <p:cNvPicPr>
            <a:picLocks noChangeAspect="1"/>
          </p:cNvPicPr>
          <p:nvPr/>
        </p:nvPicPr>
        <p:blipFill>
          <a:blip r:embed="rId4"/>
          <a:stretch>
            <a:fillRect/>
          </a:stretch>
        </p:blipFill>
        <p:spPr>
          <a:xfrm>
            <a:off x="373002" y="61532"/>
            <a:ext cx="4159080" cy="612421"/>
          </a:xfrm>
          <a:prstGeom prst="rect">
            <a:avLst/>
          </a:prstGeom>
        </p:spPr>
      </p:pic>
    </p:spTree>
    <p:extLst>
      <p:ext uri="{BB962C8B-B14F-4D97-AF65-F5344CB8AC3E}">
        <p14:creationId xmlns:p14="http://schemas.microsoft.com/office/powerpoint/2010/main" val="1990001910"/>
      </p:ext>
    </p:extLst>
  </p:cSld>
  <p:clrMapOvr>
    <a:masterClrMapping/>
  </p:clrMapOvr>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5165</TotalTime>
  <Words>6707</Words>
  <Application>Microsoft Office PowerPoint</Application>
  <PresentationFormat>Affichage à l'écran (16:9)</PresentationFormat>
  <Paragraphs>566</Paragraphs>
  <Slides>56</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56</vt:i4>
      </vt:variant>
    </vt:vector>
  </HeadingPairs>
  <TitlesOfParts>
    <vt:vector size="66" baseType="lpstr">
      <vt:lpstr>Arial</vt:lpstr>
      <vt:lpstr>Arial-ItalicMT</vt:lpstr>
      <vt:lpstr>Calibri</vt:lpstr>
      <vt:lpstr>Cambria</vt:lpstr>
      <vt:lpstr>Courier New</vt:lpstr>
      <vt:lpstr>Lucida Grande</vt:lpstr>
      <vt:lpstr>Marianne</vt:lpstr>
      <vt:lpstr>Marianne Light</vt:lpstr>
      <vt:lpstr>Wingdings</vt:lpstr>
      <vt:lpstr>OPÉRATEURS</vt:lpstr>
      <vt:lpstr>Parcoursup Nouvelle-Calédonie  session 2025</vt:lpstr>
      <vt:lpstr>Présentation PowerPoint</vt:lpstr>
      <vt:lpstr>Sommaire  </vt:lpstr>
      <vt:lpstr>Présentation PowerPoint</vt:lpstr>
      <vt:lpstr>Présentation PowerPoint</vt:lpstr>
      <vt:lpstr>Présentation PowerPoint</vt:lpstr>
      <vt:lpstr>Présentation PowerPoint</vt:lpstr>
      <vt:lpstr> Étape 1 : des outils pour vous aider à élaborer votre projet d’orientation</vt:lpstr>
      <vt:lpstr>Présentation PowerPoint</vt:lpstr>
      <vt:lpstr>L’accompagnement au sein de votre lycée : des acteurs, des temps forts et des outils pour vous aider à élaborer votre projet d’orientation </vt:lpstr>
      <vt:lpstr>LE BON REFLEXE : S’INFORMER</vt:lpstr>
      <vt:lpstr>LE BON REFLEXE : ECHANGER, SE PREPARER</vt:lpstr>
      <vt:lpstr>Présentation PowerPoint</vt:lpstr>
      <vt:lpstr>Présentation PowerPoint</vt:lpstr>
      <vt:lpstr>Présentation PowerPoint</vt:lpstr>
      <vt:lpstr>Présentation PowerPoint</vt:lpstr>
      <vt:lpstr>Des informations claires, riches et utiles</vt:lpstr>
      <vt:lpstr>Les modalités d’examen affichés pour chaque formation</vt:lpstr>
      <vt:lpstr>&gt;&gt; une rubrique dédiée aux critères d’analyse des candidatures avec une présentation globale et détaillée  &gt;&gt; la rubrique Conseils pour faire passer des messages aux candidats     </vt:lpstr>
      <vt:lpstr>&gt;&gt; des chiffres globaux d’accès à la formation calculés à la fin de la phase principale 2024  &gt;&gt; des chiffres déclinables pour chaque type de baccalauréat français : générale, technologique, professionnelle </vt:lpstr>
      <vt:lpstr>Consolider votre projet d’orientation </vt:lpstr>
      <vt:lpstr>Présentation PowerPoint</vt:lpstr>
      <vt:lpstr>Présentation PowerPoint</vt:lpstr>
      <vt:lpstr>S’inscrire sur Parcoursup </vt:lpstr>
      <vt:lpstr>Formuler librement vos vœux sur Parcoursup </vt:lpstr>
      <vt:lpstr>Présentation PowerPoint</vt:lpstr>
      <vt:lpstr>La demande de césure : mode d’emploi </vt:lpstr>
      <vt:lpstr>Présentation PowerPoint</vt:lpstr>
      <vt:lpstr>Finaliser son dossier et confirmer vos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Les éléments constitutifs de votre dossier :  bulletins scolaires   </vt:lpstr>
      <vt:lpstr>La fiche avenir renseignée par le lycée </vt:lpstr>
      <vt:lpstr>Focus sur l’accompagnement des candidats en situation de handicap ou atteints d’un trouble de santé invalidant </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Jeudi 4 décembre 2025 &gt; vendredi 19 décembre 2025 Je reçois les réponses des formations et je décide</vt:lpstr>
      <vt:lpstr>La phase d’admission principale : 4 au 19 décembre 2025  </vt:lpstr>
      <vt:lpstr>Présentation PowerPoint</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Présentation PowerPoint</vt:lpstr>
      <vt:lpstr>Des solutions pour les candidats qui n’ont pas reçu de proposition d’admission </vt:lpstr>
      <vt:lpstr>L’inscription administrative dans la formation choisie </vt:lpstr>
      <vt:lpstr>Présentation PowerPoint</vt:lpstr>
      <vt:lpstr>Des services pour vous aider et répondre à vos questions tout au long de la procédure</vt:lpstr>
      <vt:lpstr>Pensez aussi à préparer votre future vie d’étudiant(e)</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lbartoletti</cp:lastModifiedBy>
  <cp:revision>344</cp:revision>
  <dcterms:created xsi:type="dcterms:W3CDTF">2020-10-27T08:44:50Z</dcterms:created>
  <dcterms:modified xsi:type="dcterms:W3CDTF">2025-07-24T07:29:29Z</dcterms:modified>
</cp:coreProperties>
</file>